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7" r:id="rId4"/>
  </p:sldMasterIdLst>
  <p:notesMasterIdLst>
    <p:notesMasterId r:id="rId54"/>
  </p:notesMasterIdLst>
  <p:handoutMasterIdLst>
    <p:handoutMasterId r:id="rId55"/>
  </p:handoutMasterIdLst>
  <p:sldIdLst>
    <p:sldId id="8879" r:id="rId5"/>
    <p:sldId id="8885" r:id="rId6"/>
    <p:sldId id="8847" r:id="rId7"/>
    <p:sldId id="8880" r:id="rId8"/>
    <p:sldId id="8824" r:id="rId9"/>
    <p:sldId id="8882" r:id="rId10"/>
    <p:sldId id="8845" r:id="rId11"/>
    <p:sldId id="8843" r:id="rId12"/>
    <p:sldId id="6188" r:id="rId13"/>
    <p:sldId id="8954" r:id="rId14"/>
    <p:sldId id="467" r:id="rId15"/>
    <p:sldId id="9019" r:id="rId16"/>
    <p:sldId id="8860" r:id="rId17"/>
    <p:sldId id="8992" r:id="rId18"/>
    <p:sldId id="8907" r:id="rId19"/>
    <p:sldId id="8910" r:id="rId20"/>
    <p:sldId id="8911" r:id="rId21"/>
    <p:sldId id="8912" r:id="rId22"/>
    <p:sldId id="8913" r:id="rId23"/>
    <p:sldId id="9011" r:id="rId24"/>
    <p:sldId id="8973" r:id="rId25"/>
    <p:sldId id="8976" r:id="rId26"/>
    <p:sldId id="9022" r:id="rId27"/>
    <p:sldId id="8995" r:id="rId28"/>
    <p:sldId id="9018" r:id="rId29"/>
    <p:sldId id="9013" r:id="rId30"/>
    <p:sldId id="8953" r:id="rId31"/>
    <p:sldId id="9010" r:id="rId32"/>
    <p:sldId id="8916" r:id="rId33"/>
    <p:sldId id="9023" r:id="rId34"/>
    <p:sldId id="8977" r:id="rId35"/>
    <p:sldId id="8923" r:id="rId36"/>
    <p:sldId id="8925" r:id="rId37"/>
    <p:sldId id="8926" r:id="rId38"/>
    <p:sldId id="8981" r:id="rId39"/>
    <p:sldId id="8927" r:id="rId40"/>
    <p:sldId id="8930" r:id="rId41"/>
    <p:sldId id="8978" r:id="rId42"/>
    <p:sldId id="8956" r:id="rId43"/>
    <p:sldId id="8979" r:id="rId44"/>
    <p:sldId id="8974" r:id="rId45"/>
    <p:sldId id="8980" r:id="rId46"/>
    <p:sldId id="8982" r:id="rId47"/>
    <p:sldId id="8965" r:id="rId48"/>
    <p:sldId id="8966" r:id="rId49"/>
    <p:sldId id="8967" r:id="rId50"/>
    <p:sldId id="8968" r:id="rId51"/>
    <p:sldId id="9021" r:id="rId52"/>
    <p:sldId id="8983" r:id="rId53"/>
  </p:sldIdLst>
  <p:sldSz cx="12192000" cy="6858000"/>
  <p:notesSz cx="8794750" cy="12646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quanova Presentation" id="{5D2BEAF6-3574-495F-B21D-280E911F9332}">
          <p14:sldIdLst>
            <p14:sldId id="8879"/>
            <p14:sldId id="8885"/>
          </p14:sldIdLst>
        </p14:section>
        <p14:section name="Our Company" id="{2B16B391-3378-4496-A0FB-626E26862A77}">
          <p14:sldIdLst>
            <p14:sldId id="8847"/>
            <p14:sldId id="8880"/>
            <p14:sldId id="8824"/>
            <p14:sldId id="8882"/>
            <p14:sldId id="8845"/>
            <p14:sldId id="8843"/>
            <p14:sldId id="6188"/>
          </p14:sldIdLst>
        </p14:section>
        <p14:section name="Aquastrom" id="{36173A89-F745-4FDD-A896-EE0A08A1B0E6}">
          <p14:sldIdLst/>
        </p14:section>
        <p14:section name="Stations" id="{89D35E66-F81A-41A1-AF26-BEF8B8ABD30F}">
          <p14:sldIdLst>
            <p14:sldId id="8954"/>
            <p14:sldId id="467"/>
            <p14:sldId id="9019"/>
          </p14:sldIdLst>
        </p14:section>
        <p14:section name="Regumaq" id="{F6E14F97-593C-480A-BC1B-6F9D952344E2}">
          <p14:sldIdLst>
            <p14:sldId id="8860"/>
            <p14:sldId id="8992"/>
            <p14:sldId id="8907"/>
            <p14:sldId id="8910"/>
            <p14:sldId id="8911"/>
            <p14:sldId id="8912"/>
            <p14:sldId id="8913"/>
            <p14:sldId id="9011"/>
            <p14:sldId id="8973"/>
            <p14:sldId id="8976"/>
            <p14:sldId id="9022"/>
          </p14:sldIdLst>
        </p14:section>
        <p14:section name="Melbourne-based Hotel" id="{9E1AB630-7705-45D0-BD99-2FF2AAACEC16}">
          <p14:sldIdLst/>
        </p14:section>
        <p14:section name="Regumaq Case Study" id="{4DFB60C3-42D6-473B-AE4F-8900A1F3183F}">
          <p14:sldIdLst/>
        </p14:section>
        <p14:section name="Regudis" id="{C3217784-B304-4238-BA06-2FB5EA337F92}">
          <p14:sldIdLst>
            <p14:sldId id="8995"/>
            <p14:sldId id="9018"/>
            <p14:sldId id="9013"/>
            <p14:sldId id="8953"/>
            <p14:sldId id="9010"/>
            <p14:sldId id="8916"/>
            <p14:sldId id="9023"/>
            <p14:sldId id="8977"/>
            <p14:sldId id="8923"/>
            <p14:sldId id="8925"/>
            <p14:sldId id="8926"/>
          </p14:sldIdLst>
        </p14:section>
        <p14:section name="Regudis Projects" id="{2A65CA1E-6552-4924-BD26-E64BC13B6493}">
          <p14:sldIdLst>
            <p14:sldId id="8981"/>
            <p14:sldId id="8927"/>
            <p14:sldId id="8930"/>
            <p14:sldId id="8978"/>
            <p14:sldId id="8956"/>
            <p14:sldId id="8979"/>
            <p14:sldId id="8974"/>
            <p14:sldId id="8980"/>
            <p14:sldId id="8982"/>
            <p14:sldId id="8965"/>
            <p14:sldId id="8966"/>
            <p14:sldId id="8967"/>
            <p14:sldId id="8968"/>
            <p14:sldId id="9021"/>
          </p14:sldIdLst>
        </p14:section>
        <p14:section name="Contact" id="{DCCF47B9-68C1-4CB9-A761-88C4B30DEA2D}">
          <p14:sldIdLst>
            <p14:sldId id="89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0F953A-C1C6-CCEE-CA0F-9354C5ED1E6A}" name="Matt Swanson" initials="MJS" userId="Matt Swanso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566"/>
    <a:srgbClr val="00B1EB"/>
    <a:srgbClr val="9DA3A7"/>
    <a:srgbClr val="9A2785"/>
    <a:srgbClr val="535353"/>
    <a:srgbClr val="030304"/>
    <a:srgbClr val="FFFFFF"/>
    <a:srgbClr val="FF6161"/>
    <a:srgbClr val="FF4B4B"/>
    <a:srgbClr val="4542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3" autoAdjust="0"/>
    <p:restoredTop sz="86918" autoAdjust="0"/>
  </p:normalViewPr>
  <p:slideViewPr>
    <p:cSldViewPr snapToGrid="0">
      <p:cViewPr varScale="1">
        <p:scale>
          <a:sx n="110" d="100"/>
          <a:sy n="110" d="100"/>
        </p:scale>
        <p:origin x="1216" y="16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5E5B43-9C73-32CB-A403-978FE52AB65B}"/>
              </a:ext>
            </a:extLst>
          </p:cNvPr>
          <p:cNvSpPr>
            <a:spLocks noGrp="1"/>
          </p:cNvSpPr>
          <p:nvPr>
            <p:ph type="hdr" sz="quarter"/>
          </p:nvPr>
        </p:nvSpPr>
        <p:spPr>
          <a:xfrm>
            <a:off x="1" y="0"/>
            <a:ext cx="3811058" cy="634498"/>
          </a:xfrm>
          <a:prstGeom prst="rect">
            <a:avLst/>
          </a:prstGeom>
        </p:spPr>
        <p:txBody>
          <a:bodyPr vert="horz" lIns="117226" tIns="58613" rIns="117226" bIns="58613" rtlCol="0"/>
          <a:lstStyle>
            <a:lvl1pPr algn="l">
              <a:defRPr sz="1500"/>
            </a:lvl1pPr>
          </a:lstStyle>
          <a:p>
            <a:endParaRPr lang="en-AU"/>
          </a:p>
        </p:txBody>
      </p:sp>
      <p:sp>
        <p:nvSpPr>
          <p:cNvPr id="3" name="Date Placeholder 2">
            <a:extLst>
              <a:ext uri="{FF2B5EF4-FFF2-40B4-BE49-F238E27FC236}">
                <a16:creationId xmlns:a16="http://schemas.microsoft.com/office/drawing/2014/main" id="{B0FD1A08-547F-F140-F68E-B68E409F644F}"/>
              </a:ext>
            </a:extLst>
          </p:cNvPr>
          <p:cNvSpPr>
            <a:spLocks noGrp="1"/>
          </p:cNvSpPr>
          <p:nvPr>
            <p:ph type="dt" sz="quarter" idx="1"/>
          </p:nvPr>
        </p:nvSpPr>
        <p:spPr>
          <a:xfrm>
            <a:off x="4981657" y="0"/>
            <a:ext cx="3811058" cy="634498"/>
          </a:xfrm>
          <a:prstGeom prst="rect">
            <a:avLst/>
          </a:prstGeom>
        </p:spPr>
        <p:txBody>
          <a:bodyPr vert="horz" lIns="117226" tIns="58613" rIns="117226" bIns="58613" rtlCol="0"/>
          <a:lstStyle>
            <a:lvl1pPr algn="r">
              <a:defRPr sz="1500"/>
            </a:lvl1pPr>
          </a:lstStyle>
          <a:p>
            <a:fld id="{B77184AA-43BA-4134-A6AB-25CB502A922B}" type="datetimeFigureOut">
              <a:rPr lang="en-AU" smtClean="0"/>
              <a:t>16/9/2026</a:t>
            </a:fld>
            <a:endParaRPr lang="en-AU"/>
          </a:p>
        </p:txBody>
      </p:sp>
      <p:sp>
        <p:nvSpPr>
          <p:cNvPr id="4" name="Footer Placeholder 3">
            <a:extLst>
              <a:ext uri="{FF2B5EF4-FFF2-40B4-BE49-F238E27FC236}">
                <a16:creationId xmlns:a16="http://schemas.microsoft.com/office/drawing/2014/main" id="{6475B177-33EA-9049-EE99-8ACC6310928E}"/>
              </a:ext>
            </a:extLst>
          </p:cNvPr>
          <p:cNvSpPr>
            <a:spLocks noGrp="1"/>
          </p:cNvSpPr>
          <p:nvPr>
            <p:ph type="ftr" sz="quarter" idx="2"/>
          </p:nvPr>
        </p:nvSpPr>
        <p:spPr>
          <a:xfrm>
            <a:off x="1" y="12011531"/>
            <a:ext cx="3811058" cy="634496"/>
          </a:xfrm>
          <a:prstGeom prst="rect">
            <a:avLst/>
          </a:prstGeom>
        </p:spPr>
        <p:txBody>
          <a:bodyPr vert="horz" lIns="117226" tIns="58613" rIns="117226" bIns="58613" rtlCol="0" anchor="b"/>
          <a:lstStyle>
            <a:lvl1pPr algn="l">
              <a:defRPr sz="1500"/>
            </a:lvl1pPr>
          </a:lstStyle>
          <a:p>
            <a:r>
              <a:rPr lang="en-AU"/>
              <a:t>TACA SEMINAR 2023</a:t>
            </a:r>
          </a:p>
        </p:txBody>
      </p:sp>
      <p:sp>
        <p:nvSpPr>
          <p:cNvPr id="5" name="Slide Number Placeholder 4">
            <a:extLst>
              <a:ext uri="{FF2B5EF4-FFF2-40B4-BE49-F238E27FC236}">
                <a16:creationId xmlns:a16="http://schemas.microsoft.com/office/drawing/2014/main" id="{4F354B38-93E3-B540-333B-6459F3EAC525}"/>
              </a:ext>
            </a:extLst>
          </p:cNvPr>
          <p:cNvSpPr>
            <a:spLocks noGrp="1"/>
          </p:cNvSpPr>
          <p:nvPr>
            <p:ph type="sldNum" sz="quarter" idx="3"/>
          </p:nvPr>
        </p:nvSpPr>
        <p:spPr>
          <a:xfrm>
            <a:off x="4981657" y="12011531"/>
            <a:ext cx="3811058" cy="634496"/>
          </a:xfrm>
          <a:prstGeom prst="rect">
            <a:avLst/>
          </a:prstGeom>
        </p:spPr>
        <p:txBody>
          <a:bodyPr vert="horz" lIns="117226" tIns="58613" rIns="117226" bIns="58613" rtlCol="0" anchor="b"/>
          <a:lstStyle>
            <a:lvl1pPr algn="r">
              <a:defRPr sz="1500"/>
            </a:lvl1pPr>
          </a:lstStyle>
          <a:p>
            <a:fld id="{6EA3D335-673A-457B-92D6-6DCC6D61D871}" type="slidenum">
              <a:rPr lang="en-AU" smtClean="0"/>
              <a:t>‹#›</a:t>
            </a:fld>
            <a:endParaRPr lang="en-AU"/>
          </a:p>
        </p:txBody>
      </p:sp>
    </p:spTree>
    <p:extLst>
      <p:ext uri="{BB962C8B-B14F-4D97-AF65-F5344CB8AC3E}">
        <p14:creationId xmlns:p14="http://schemas.microsoft.com/office/powerpoint/2010/main" val="177865801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811058" cy="634498"/>
          </a:xfrm>
          <a:prstGeom prst="rect">
            <a:avLst/>
          </a:prstGeom>
        </p:spPr>
        <p:txBody>
          <a:bodyPr vert="horz" lIns="117226" tIns="58613" rIns="117226" bIns="58613" rtlCol="0"/>
          <a:lstStyle>
            <a:lvl1pPr algn="l">
              <a:defRPr sz="1500"/>
            </a:lvl1pPr>
          </a:lstStyle>
          <a:p>
            <a:endParaRPr lang="en-AU"/>
          </a:p>
        </p:txBody>
      </p:sp>
      <p:sp>
        <p:nvSpPr>
          <p:cNvPr id="3" name="Date Placeholder 2"/>
          <p:cNvSpPr>
            <a:spLocks noGrp="1"/>
          </p:cNvSpPr>
          <p:nvPr>
            <p:ph type="dt" idx="1"/>
          </p:nvPr>
        </p:nvSpPr>
        <p:spPr>
          <a:xfrm>
            <a:off x="4981657" y="0"/>
            <a:ext cx="3811058" cy="634498"/>
          </a:xfrm>
          <a:prstGeom prst="rect">
            <a:avLst/>
          </a:prstGeom>
        </p:spPr>
        <p:txBody>
          <a:bodyPr vert="horz" lIns="117226" tIns="58613" rIns="117226" bIns="58613" rtlCol="0"/>
          <a:lstStyle>
            <a:lvl1pPr algn="r">
              <a:defRPr sz="1500"/>
            </a:lvl1pPr>
          </a:lstStyle>
          <a:p>
            <a:fld id="{6A4159A9-FA7A-4DAA-A668-70DF6B761518}" type="datetimeFigureOut">
              <a:rPr lang="en-AU" smtClean="0"/>
              <a:t>16/9/2026</a:t>
            </a:fld>
            <a:endParaRPr lang="en-AU"/>
          </a:p>
        </p:txBody>
      </p:sp>
      <p:sp>
        <p:nvSpPr>
          <p:cNvPr id="4" name="Slide Image Placeholder 3"/>
          <p:cNvSpPr>
            <a:spLocks noGrp="1" noRot="1" noChangeAspect="1"/>
          </p:cNvSpPr>
          <p:nvPr>
            <p:ph type="sldImg" idx="2"/>
          </p:nvPr>
        </p:nvSpPr>
        <p:spPr>
          <a:xfrm>
            <a:off x="604838" y="1581150"/>
            <a:ext cx="7585075" cy="4267200"/>
          </a:xfrm>
          <a:prstGeom prst="rect">
            <a:avLst/>
          </a:prstGeom>
          <a:noFill/>
          <a:ln w="12700">
            <a:solidFill>
              <a:prstClr val="black"/>
            </a:solidFill>
          </a:ln>
        </p:spPr>
        <p:txBody>
          <a:bodyPr vert="horz" lIns="117226" tIns="58613" rIns="117226" bIns="58613" rtlCol="0" anchor="ctr"/>
          <a:lstStyle/>
          <a:p>
            <a:endParaRPr lang="en-AU"/>
          </a:p>
        </p:txBody>
      </p:sp>
      <p:sp>
        <p:nvSpPr>
          <p:cNvPr id="5" name="Notes Placeholder 4"/>
          <p:cNvSpPr>
            <a:spLocks noGrp="1"/>
          </p:cNvSpPr>
          <p:nvPr>
            <p:ph type="body" sz="quarter" idx="3"/>
          </p:nvPr>
        </p:nvSpPr>
        <p:spPr>
          <a:xfrm>
            <a:off x="879476" y="6085899"/>
            <a:ext cx="7035800" cy="4979373"/>
          </a:xfrm>
          <a:prstGeom prst="rect">
            <a:avLst/>
          </a:prstGeom>
        </p:spPr>
        <p:txBody>
          <a:bodyPr vert="horz" lIns="117226" tIns="58613" rIns="117226" bIns="586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12011531"/>
            <a:ext cx="3811058" cy="634496"/>
          </a:xfrm>
          <a:prstGeom prst="rect">
            <a:avLst/>
          </a:prstGeom>
        </p:spPr>
        <p:txBody>
          <a:bodyPr vert="horz" lIns="117226" tIns="58613" rIns="117226" bIns="58613" rtlCol="0" anchor="b"/>
          <a:lstStyle>
            <a:lvl1pPr algn="l">
              <a:defRPr sz="1500"/>
            </a:lvl1pPr>
          </a:lstStyle>
          <a:p>
            <a:r>
              <a:rPr lang="en-AU"/>
              <a:t>TACA SEMINAR 2023</a:t>
            </a:r>
          </a:p>
        </p:txBody>
      </p:sp>
      <p:sp>
        <p:nvSpPr>
          <p:cNvPr id="7" name="Slide Number Placeholder 6"/>
          <p:cNvSpPr>
            <a:spLocks noGrp="1"/>
          </p:cNvSpPr>
          <p:nvPr>
            <p:ph type="sldNum" sz="quarter" idx="5"/>
          </p:nvPr>
        </p:nvSpPr>
        <p:spPr>
          <a:xfrm>
            <a:off x="4981657" y="12011531"/>
            <a:ext cx="3811058" cy="634496"/>
          </a:xfrm>
          <a:prstGeom prst="rect">
            <a:avLst/>
          </a:prstGeom>
        </p:spPr>
        <p:txBody>
          <a:bodyPr vert="horz" lIns="117226" tIns="58613" rIns="117226" bIns="58613" rtlCol="0" anchor="b"/>
          <a:lstStyle>
            <a:lvl1pPr algn="r">
              <a:defRPr sz="1500"/>
            </a:lvl1pPr>
          </a:lstStyle>
          <a:p>
            <a:fld id="{A50033F5-BD07-4942-861B-5B47A2764F5C}" type="slidenum">
              <a:rPr lang="en-AU" smtClean="0"/>
              <a:t>‹#›</a:t>
            </a:fld>
            <a:endParaRPr lang="en-AU"/>
          </a:p>
        </p:txBody>
      </p:sp>
    </p:spTree>
    <p:extLst>
      <p:ext uri="{BB962C8B-B14F-4D97-AF65-F5344CB8AC3E}">
        <p14:creationId xmlns:p14="http://schemas.microsoft.com/office/powerpoint/2010/main" val="77334989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a:t>
            </a:fld>
            <a:endParaRPr lang="en-AU" dirty="0"/>
          </a:p>
        </p:txBody>
      </p:sp>
    </p:spTree>
    <p:extLst>
      <p:ext uri="{BB962C8B-B14F-4D97-AF65-F5344CB8AC3E}">
        <p14:creationId xmlns:p14="http://schemas.microsoft.com/office/powerpoint/2010/main" val="3543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597B-3AB0-ED46-7756-0021D524F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6BCAA-BA53-61EB-C747-2AA33DED4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B0929D-C67B-54BC-AD5A-570F9B8563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Footer Placeholder 3">
            <a:extLst>
              <a:ext uri="{FF2B5EF4-FFF2-40B4-BE49-F238E27FC236}">
                <a16:creationId xmlns:a16="http://schemas.microsoft.com/office/drawing/2014/main" id="{A1D5236D-5F18-F416-A8FF-9AAAC8C8FDD5}"/>
              </a:ext>
            </a:extLst>
          </p:cNvPr>
          <p:cNvSpPr>
            <a:spLocks noGrp="1"/>
          </p:cNvSpPr>
          <p:nvPr>
            <p:ph type="ftr" sz="quarter" idx="4"/>
          </p:nvPr>
        </p:nvSpPr>
        <p:spPr/>
        <p:txBody>
          <a:bodyPr/>
          <a:lstStyle/>
          <a:p>
            <a:r>
              <a:rPr lang="en-AU" dirty="0"/>
              <a:t>TACA SEMINAR 2023</a:t>
            </a:r>
          </a:p>
        </p:txBody>
      </p:sp>
      <p:sp>
        <p:nvSpPr>
          <p:cNvPr id="5" name="Slide Number Placeholder 4">
            <a:extLst>
              <a:ext uri="{FF2B5EF4-FFF2-40B4-BE49-F238E27FC236}">
                <a16:creationId xmlns:a16="http://schemas.microsoft.com/office/drawing/2014/main" id="{273F4709-950E-21D4-3CDE-0DDC1A08AD7D}"/>
              </a:ext>
            </a:extLst>
          </p:cNvPr>
          <p:cNvSpPr>
            <a:spLocks noGrp="1"/>
          </p:cNvSpPr>
          <p:nvPr>
            <p:ph type="sldNum" sz="quarter" idx="5"/>
          </p:nvPr>
        </p:nvSpPr>
        <p:spPr/>
        <p:txBody>
          <a:bodyPr/>
          <a:lstStyle/>
          <a:p>
            <a:fld id="{A50033F5-BD07-4942-861B-5B47A2764F5C}" type="slidenum">
              <a:rPr lang="en-AU" smtClean="0"/>
              <a:t>2</a:t>
            </a:fld>
            <a:endParaRPr lang="en-AU" dirty="0"/>
          </a:p>
        </p:txBody>
      </p:sp>
    </p:spTree>
    <p:extLst>
      <p:ext uri="{BB962C8B-B14F-4D97-AF65-F5344CB8AC3E}">
        <p14:creationId xmlns:p14="http://schemas.microsoft.com/office/powerpoint/2010/main" val="363692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3</a:t>
            </a:fld>
            <a:endParaRPr lang="en-AU" dirty="0"/>
          </a:p>
        </p:txBody>
      </p:sp>
    </p:spTree>
    <p:extLst>
      <p:ext uri="{BB962C8B-B14F-4D97-AF65-F5344CB8AC3E}">
        <p14:creationId xmlns:p14="http://schemas.microsoft.com/office/powerpoint/2010/main" val="2668285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F35E4-92DA-47E8-776C-0B30F099A2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235F7E-42D1-5742-8C5C-D9450E6C78E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1DFA72F-4794-D77E-050F-9F4B42B94D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Established in 1851, Oventrop is an independent, family-owned German manufacturer </a:t>
            </a:r>
            <a:r>
              <a:rPr lang="en-AU" sz="1200" baseline="0" dirty="0"/>
              <a:t>of high-quality flow &amp; pressure control valves and many other products.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Oventrop was one of the first companies ever certified according to DIN EN ISO 9001.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Foliennummernplatzhalter 3">
            <a:extLst>
              <a:ext uri="{FF2B5EF4-FFF2-40B4-BE49-F238E27FC236}">
                <a16:creationId xmlns:a16="http://schemas.microsoft.com/office/drawing/2014/main" id="{33ACA800-1236-384A-6F26-845DC4B3C6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2CA58-6FD8-4ACA-9D1E-EE4A7346A6C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252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Oventrop has transformed into a global leader in research and development of balancing valves, flow and pressure control valves, and HVAC components for the building industry. It has a reputation for its quality products and continues producing them in Germany, with its production facilities located in </a:t>
            </a:r>
            <a:r>
              <a:rPr lang="en-AU" sz="1200" dirty="0"/>
              <a:t>Olsberg</a:t>
            </a:r>
            <a:r>
              <a:rPr lang="en-US" sz="1200" dirty="0"/>
              <a:t>, Brilon, Szydłowiec, and Tianjin.</a:t>
            </a:r>
          </a:p>
          <a:p>
            <a:endParaRPr lang="en-AU"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5</a:t>
            </a:fld>
            <a:endParaRPr lang="en-AU" dirty="0"/>
          </a:p>
        </p:txBody>
      </p:sp>
    </p:spTree>
    <p:extLst>
      <p:ext uri="{BB962C8B-B14F-4D97-AF65-F5344CB8AC3E}">
        <p14:creationId xmlns:p14="http://schemas.microsoft.com/office/powerpoint/2010/main" val="279798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E0943-FAC3-285E-99E7-34859874679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F8C8814-12C5-B58F-1A6B-A26B2AA38B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3804A19-6817-14FA-A7B5-5CD42FC053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5500+ products</a:t>
            </a:r>
          </a:p>
        </p:txBody>
      </p:sp>
      <p:sp>
        <p:nvSpPr>
          <p:cNvPr id="4" name="Foliennummernplatzhalter 3">
            <a:extLst>
              <a:ext uri="{FF2B5EF4-FFF2-40B4-BE49-F238E27FC236}">
                <a16:creationId xmlns:a16="http://schemas.microsoft.com/office/drawing/2014/main" id="{4F50B95B-7CF6-D874-9E5B-94676F9849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2CA58-6FD8-4ACA-9D1E-EE4A7346A6C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72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dirty="0"/>
              <a:t>Oventrop has been part of Australia’s balancing and commissioning landscape since the early 1970’s. With a presence in every state, it has been particularly active and successful in NSW and QLD.</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2CA58-6FD8-4ACA-9D1E-EE4A7346A6C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14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Oventrop has won over fifty (50) design and innovation awards (more than any other company in the industry) from panels worldwide, including the prestigious German Innovation Award in 2019 and the highly coveted Red Dot Design Award (twice; once for the Cocon QTZ PICV in 2018).</a:t>
            </a:r>
          </a:p>
        </p:txBody>
      </p:sp>
      <p:sp>
        <p:nvSpPr>
          <p:cNvPr id="4" name="Slide Number Placeholder 3"/>
          <p:cNvSpPr>
            <a:spLocks noGrp="1"/>
          </p:cNvSpPr>
          <p:nvPr>
            <p:ph type="sldNum" sz="quarter" idx="5"/>
          </p:nvPr>
        </p:nvSpPr>
        <p:spPr/>
        <p:txBody>
          <a:bodyPr/>
          <a:lstStyle/>
          <a:p>
            <a:fld id="{3DA2CA58-6FD8-4ACA-9D1E-EE4A7346A6C8}" type="slidenum">
              <a:rPr lang="en-GB" smtClean="0"/>
              <a:t>8</a:t>
            </a:fld>
            <a:endParaRPr lang="en-GB" dirty="0"/>
          </a:p>
        </p:txBody>
      </p:sp>
    </p:spTree>
    <p:extLst>
      <p:ext uri="{BB962C8B-B14F-4D97-AF65-F5344CB8AC3E}">
        <p14:creationId xmlns:p14="http://schemas.microsoft.com/office/powerpoint/2010/main" val="1294366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9</a:t>
            </a:fld>
            <a:endParaRPr lang="en-AU" dirty="0"/>
          </a:p>
        </p:txBody>
      </p:sp>
    </p:spTree>
    <p:extLst>
      <p:ext uri="{BB962C8B-B14F-4D97-AF65-F5344CB8AC3E}">
        <p14:creationId xmlns:p14="http://schemas.microsoft.com/office/powerpoint/2010/main" val="248014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10</a:t>
            </a:fld>
            <a:endParaRPr lang="en-AU" dirty="0"/>
          </a:p>
        </p:txBody>
      </p:sp>
    </p:spTree>
    <p:extLst>
      <p:ext uri="{BB962C8B-B14F-4D97-AF65-F5344CB8AC3E}">
        <p14:creationId xmlns:p14="http://schemas.microsoft.com/office/powerpoint/2010/main" val="3907143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types… </a:t>
            </a:r>
            <a:r>
              <a:rPr lang="en-US" b="1" dirty="0"/>
              <a:t>Centralised </a:t>
            </a:r>
            <a:r>
              <a:rPr lang="en-US" b="0" dirty="0"/>
              <a:t>and</a:t>
            </a:r>
            <a:r>
              <a:rPr lang="en-US" b="1" dirty="0"/>
              <a:t> Decentralised</a:t>
            </a:r>
          </a:p>
          <a:p>
            <a:endParaRPr lang="en-US" dirty="0"/>
          </a:p>
          <a:p>
            <a:r>
              <a:rPr lang="en-AU" u="sng" dirty="0"/>
              <a:t>Key difference between traditional DHW systems you’re familiar with</a:t>
            </a:r>
          </a:p>
          <a:p>
            <a:endParaRPr lang="en-AU" dirty="0"/>
          </a:p>
          <a:p>
            <a:r>
              <a:rPr lang="en-AU" dirty="0"/>
              <a:t>Instead of a </a:t>
            </a:r>
            <a:r>
              <a:rPr lang="en-AU" b="1" dirty="0"/>
              <a:t>large primary DHW network </a:t>
            </a:r>
            <a:r>
              <a:rPr lang="en-AU" dirty="0"/>
              <a:t>where potable water is heated, stored at high temperature, distributed throughout the network, and regulated by TMVs to deliver design temperature to taps as required… instead, we’re talking about a primary/secondary system. Primary mechanical water, secondary potable water.</a:t>
            </a:r>
          </a:p>
          <a:p>
            <a:endParaRPr lang="en-AU" dirty="0"/>
          </a:p>
          <a:p>
            <a:r>
              <a:rPr lang="en-AU" b="1" dirty="0"/>
              <a:t>Regumaq/Centralised</a:t>
            </a:r>
            <a:r>
              <a:rPr lang="en-AU" dirty="0"/>
              <a:t>: </a:t>
            </a:r>
            <a:r>
              <a:rPr lang="en-AU" b="0" i="1" dirty="0"/>
              <a:t>Large</a:t>
            </a:r>
            <a:r>
              <a:rPr lang="en-AU" b="0" i="0" dirty="0"/>
              <a:t> </a:t>
            </a:r>
            <a:r>
              <a:rPr lang="en-AU" dirty="0"/>
              <a:t>secondary potable water network still required throughout building, but no DHW storage required. Heat loading takes place on the </a:t>
            </a:r>
            <a:r>
              <a:rPr lang="en-AU" i="1" dirty="0"/>
              <a:t>primary</a:t>
            </a:r>
            <a:r>
              <a:rPr lang="en-AU" dirty="0"/>
              <a:t> side within </a:t>
            </a:r>
            <a:r>
              <a:rPr lang="en-AU" i="1" dirty="0"/>
              <a:t>mechanical</a:t>
            </a:r>
            <a:r>
              <a:rPr lang="en-AU" dirty="0"/>
              <a:t> water buffer storage tanks. </a:t>
            </a:r>
            <a:r>
              <a:rPr lang="en-US" sz="1200" dirty="0"/>
              <a:t>Balancing of DHW recirculation systems still required.</a:t>
            </a:r>
            <a:endParaRPr lang="en-AU" dirty="0"/>
          </a:p>
          <a:p>
            <a:endParaRPr lang="en-AU" dirty="0"/>
          </a:p>
          <a:p>
            <a:r>
              <a:rPr lang="en-AU" b="1" dirty="0"/>
              <a:t>Regudis/Decentralised/Local</a:t>
            </a:r>
            <a:r>
              <a:rPr lang="en-AU" dirty="0"/>
              <a:t>: </a:t>
            </a:r>
            <a:r>
              <a:rPr lang="en-AU" i="1" dirty="0"/>
              <a:t>Small</a:t>
            </a:r>
            <a:r>
              <a:rPr lang="en-AU" dirty="0"/>
              <a:t> secondary potable water network required (i.e. &lt;10m pipework from each Regudis dwelling station). Again, heat is stored on </a:t>
            </a:r>
            <a:r>
              <a:rPr lang="en-AU" i="1" dirty="0"/>
              <a:t>primary</a:t>
            </a:r>
            <a:r>
              <a:rPr lang="en-AU" dirty="0"/>
              <a:t> side in </a:t>
            </a:r>
            <a:r>
              <a:rPr lang="en-AU" i="1" dirty="0"/>
              <a:t>mechanical</a:t>
            </a:r>
            <a:r>
              <a:rPr lang="en-AU" dirty="0"/>
              <a:t> water buffer stores. The primary system is </a:t>
            </a:r>
            <a:r>
              <a:rPr lang="en-AU" i="1" dirty="0"/>
              <a:t>large</a:t>
            </a:r>
            <a:r>
              <a:rPr lang="en-AU" dirty="0"/>
              <a:t> in this case to offset the small secondary, however, we utilise the building’s existing mechanical HHW network.</a:t>
            </a:r>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11</a:t>
            </a:fld>
            <a:endParaRPr lang="en-AU" dirty="0"/>
          </a:p>
        </p:txBody>
      </p:sp>
    </p:spTree>
    <p:extLst>
      <p:ext uri="{BB962C8B-B14F-4D97-AF65-F5344CB8AC3E}">
        <p14:creationId xmlns:p14="http://schemas.microsoft.com/office/powerpoint/2010/main" val="1619103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12</a:t>
            </a:fld>
            <a:endParaRPr lang="en-AU"/>
          </a:p>
        </p:txBody>
      </p:sp>
    </p:spTree>
    <p:extLst>
      <p:ext uri="{BB962C8B-B14F-4D97-AF65-F5344CB8AC3E}">
        <p14:creationId xmlns:p14="http://schemas.microsoft.com/office/powerpoint/2010/main" val="1213526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13</a:t>
            </a:fld>
            <a:endParaRPr lang="en-AU" dirty="0"/>
          </a:p>
        </p:txBody>
      </p:sp>
    </p:spTree>
    <p:extLst>
      <p:ext uri="{BB962C8B-B14F-4D97-AF65-F5344CB8AC3E}">
        <p14:creationId xmlns:p14="http://schemas.microsoft.com/office/powerpoint/2010/main" val="3070836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14</a:t>
            </a:fld>
            <a:endParaRPr lang="en-AU"/>
          </a:p>
        </p:txBody>
      </p:sp>
    </p:spTree>
    <p:extLst>
      <p:ext uri="{BB962C8B-B14F-4D97-AF65-F5344CB8AC3E}">
        <p14:creationId xmlns:p14="http://schemas.microsoft.com/office/powerpoint/2010/main" val="1512365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95046-898D-F8F1-8C4B-2951C6977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AA3AF-B73A-1C23-1CDC-83F41A21A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0D0BC-A6BA-B4F8-894D-C56E6D857308}"/>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Demonstrating traditional/current DHW approach (gas boiler/HP supplying hot water to a domestic-side tank, ready for use, in advance of demand.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All equipment must have WaterMark approval.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Primary (potable) system.</a:t>
            </a:r>
            <a:endParaRPr lang="en-US" sz="1200" dirty="0"/>
          </a:p>
        </p:txBody>
      </p:sp>
      <p:sp>
        <p:nvSpPr>
          <p:cNvPr id="4" name="Slide Number Placeholder 3">
            <a:extLst>
              <a:ext uri="{FF2B5EF4-FFF2-40B4-BE49-F238E27FC236}">
                <a16:creationId xmlns:a16="http://schemas.microsoft.com/office/drawing/2014/main" id="{5722A0C6-0B6A-7499-89AE-86D7CB06EB9A}"/>
              </a:ext>
            </a:extLst>
          </p:cNvPr>
          <p:cNvSpPr>
            <a:spLocks noGrp="1"/>
          </p:cNvSpPr>
          <p:nvPr>
            <p:ph type="sldNum" sz="quarter" idx="5"/>
          </p:nvPr>
        </p:nvSpPr>
        <p:spPr/>
        <p:txBody>
          <a:bodyPr/>
          <a:lstStyle/>
          <a:p>
            <a:fld id="{3DA2CA58-6FD8-4ACA-9D1E-EE4A7346A6C8}" type="slidenum">
              <a:rPr lang="en-GB" smtClean="0"/>
              <a:t>15</a:t>
            </a:fld>
            <a:endParaRPr lang="en-GB" dirty="0"/>
          </a:p>
        </p:txBody>
      </p:sp>
    </p:spTree>
    <p:extLst>
      <p:ext uri="{BB962C8B-B14F-4D97-AF65-F5344CB8AC3E}">
        <p14:creationId xmlns:p14="http://schemas.microsoft.com/office/powerpoint/2010/main" val="2037760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68425-20F1-DC0F-15D3-5A4A4376E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A4D97-C664-75F3-297D-416D425C9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A4590-D43D-FD14-CBB4-A8C5CFC16C2C}"/>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Hygienically superior solution </a:t>
            </a:r>
            <a:r>
              <a:rPr lang="en-US" sz="1200" dirty="0"/>
              <a:t>as </a:t>
            </a:r>
            <a:r>
              <a:rPr lang="en-AU" sz="1200" dirty="0"/>
              <a:t>tank stores non-potable primary HHW, which is held until it’s needed by the Regumaq unit to produce potable hot water </a:t>
            </a:r>
            <a:r>
              <a:rPr lang="en-US" sz="1200" b="1" dirty="0"/>
              <a:t>instantaneously</a:t>
            </a:r>
            <a:r>
              <a:rPr lang="en-AU" sz="1200" dirty="0"/>
              <a:t> for use at the taps.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The Regumaq maintains the return circulation temperature (demonstrated by purple line).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Demarcation between contractor responsibilities shown.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No WaterMark required on any equipment serving primary mechanical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Primary (mechanical) / Secondary (potable)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Multiple heat generators can be utilised to capture heat.</a:t>
            </a:r>
            <a:endParaRPr lang="en-US" sz="1200" dirty="0"/>
          </a:p>
        </p:txBody>
      </p:sp>
      <p:sp>
        <p:nvSpPr>
          <p:cNvPr id="4" name="Slide Number Placeholder 3">
            <a:extLst>
              <a:ext uri="{FF2B5EF4-FFF2-40B4-BE49-F238E27FC236}">
                <a16:creationId xmlns:a16="http://schemas.microsoft.com/office/drawing/2014/main" id="{ECA10064-0860-4CE0-341C-4C073D34D817}"/>
              </a:ext>
            </a:extLst>
          </p:cNvPr>
          <p:cNvSpPr>
            <a:spLocks noGrp="1"/>
          </p:cNvSpPr>
          <p:nvPr>
            <p:ph type="sldNum" sz="quarter" idx="5"/>
          </p:nvPr>
        </p:nvSpPr>
        <p:spPr/>
        <p:txBody>
          <a:bodyPr/>
          <a:lstStyle/>
          <a:p>
            <a:fld id="{3DA2CA58-6FD8-4ACA-9D1E-EE4A7346A6C8}" type="slidenum">
              <a:rPr lang="en-GB" smtClean="0"/>
              <a:t>16</a:t>
            </a:fld>
            <a:endParaRPr lang="en-GB" dirty="0"/>
          </a:p>
        </p:txBody>
      </p:sp>
    </p:spTree>
    <p:extLst>
      <p:ext uri="{BB962C8B-B14F-4D97-AF65-F5344CB8AC3E}">
        <p14:creationId xmlns:p14="http://schemas.microsoft.com/office/powerpoint/2010/main" val="3582899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System drawing indicating direct plate heat exchanger cold to hot water production. Primary heat via variable speed pump and the thermal store.</a:t>
            </a:r>
          </a:p>
          <a:p>
            <a:pPr marL="171450" indent="-171450">
              <a:buFont typeface="Arial" panose="020B0604020202020204" pitchFamily="34" charset="0"/>
              <a:buChar char="•"/>
            </a:pPr>
            <a:r>
              <a:rPr lang="en-US" dirty="0"/>
              <a:t>Thermal store loaded via site’s available heat generator sources; get heat in the tank however you can (i.e., heat rejection, solar, whatever; we’ll take free energy wherever possible)</a:t>
            </a:r>
          </a:p>
          <a:p>
            <a:pPr marL="171450" indent="-171450">
              <a:buFont typeface="Arial" panose="020B0604020202020204" pitchFamily="34" charset="0"/>
              <a:buChar char="•"/>
            </a:pPr>
            <a:r>
              <a:rPr lang="en-US" dirty="0"/>
              <a:t>DHW temperature is kept to setpoint with a sensor &amp; variable speed primary heating water volume flow pump, delivering the current hot water production demand over the plate heat exchanger. Therefore, as the demand increases, the pump speeds up, as the demand reduces, the pump slows.</a:t>
            </a:r>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17</a:t>
            </a:fld>
            <a:endParaRPr lang="en-AU" dirty="0"/>
          </a:p>
        </p:txBody>
      </p:sp>
    </p:spTree>
    <p:extLst>
      <p:ext uri="{BB962C8B-B14F-4D97-AF65-F5344CB8AC3E}">
        <p14:creationId xmlns:p14="http://schemas.microsoft.com/office/powerpoint/2010/main" val="2689393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sz="1200" b="0" dirty="0">
                <a:latin typeface="Arial" charset="0"/>
              </a:rPr>
              <a:t>Demonstrating high volume DHW production where the return from the Regumaq is blue to the bottom of tank</a:t>
            </a:r>
          </a:p>
          <a:p>
            <a:pPr marL="0" indent="0">
              <a:buNone/>
            </a:pPr>
            <a:endParaRPr lang="en-AU" sz="1200" b="0" dirty="0">
              <a:latin typeface="Arial" charset="0"/>
            </a:endParaRP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18</a:t>
            </a:fld>
            <a:endParaRPr lang="en-AU"/>
          </a:p>
        </p:txBody>
      </p:sp>
    </p:spTree>
    <p:extLst>
      <p:ext uri="{BB962C8B-B14F-4D97-AF65-F5344CB8AC3E}">
        <p14:creationId xmlns:p14="http://schemas.microsoft.com/office/powerpoint/2010/main" val="2867492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Thermal store return (during low load DHW production) or return circulation temperature maintenance (purple line) is managed via a diverting valve to the centre of thermal store.</a:t>
            </a:r>
          </a:p>
          <a:p>
            <a:pPr marL="171450" indent="-171450">
              <a:buFont typeface="Arial" panose="020B0604020202020204" pitchFamily="34" charset="0"/>
              <a:buChar char="•"/>
            </a:pPr>
            <a:r>
              <a:rPr lang="en-US" dirty="0"/>
              <a:t>This ensure tank layering and heat generator efficiencies are maintained, and primary return water energy is re-used during times of low load production.</a:t>
            </a:r>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19</a:t>
            </a:fld>
            <a:endParaRPr lang="en-AU"/>
          </a:p>
        </p:txBody>
      </p:sp>
    </p:spTree>
    <p:extLst>
      <p:ext uri="{BB962C8B-B14F-4D97-AF65-F5344CB8AC3E}">
        <p14:creationId xmlns:p14="http://schemas.microsoft.com/office/powerpoint/2010/main" val="434970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Regumaq efficiency statement</a:t>
            </a:r>
            <a:br>
              <a:rPr lang="en-US" dirty="0"/>
            </a:br>
            <a:r>
              <a:rPr lang="en-US" dirty="0"/>
              <a:t>- During low to medium domestic secondary side demand, return circulation water mixes with Regumaq inlet cold water, resulting in a lower cold to hot temperature rise to produce the 60°C DHW secondary for fixtures. This reduced temperature rise enhances efficiency compared to other 60°C DHW solutions.</a:t>
            </a:r>
            <a:br>
              <a:rPr lang="en-US" dirty="0"/>
            </a:br>
            <a:r>
              <a:rPr lang="en-US" dirty="0"/>
              <a:t>- The domestic hot water temperature typically rises between 35/40°C to 60°C, compared to the usual 10°C to 60°C rise in other systems. This superior energy utilisation in the return water system also maintains the expected hygiene standards for our region.</a:t>
            </a:r>
            <a:br>
              <a:rPr lang="en-US" dirty="0"/>
            </a:br>
            <a:r>
              <a:rPr lang="en-US" dirty="0"/>
              <a:t>- This efficiency does not apply to high delta T CO2 systems unless peak domestic secondary side demand is 2L/s or less. However, low delta T heat generators do benefit from this improved efficiency and energy savings all day every day 365 days a year.</a:t>
            </a:r>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20</a:t>
            </a:fld>
            <a:endParaRPr lang="en-AU"/>
          </a:p>
        </p:txBody>
      </p:sp>
    </p:spTree>
    <p:extLst>
      <p:ext uri="{BB962C8B-B14F-4D97-AF65-F5344CB8AC3E}">
        <p14:creationId xmlns:p14="http://schemas.microsoft.com/office/powerpoint/2010/main" val="3038943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3B8EB-CFDF-3B2D-8D5C-5DCF960D9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B3653-92D5-C9C3-937D-1E8842692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E13E4D-61E7-88BE-874F-23976B2B70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Key difference is the storage temperature layering is over each tank as opposed to within a single tank with vertical stratification. This ensures 100% efficiency for heat pumps by keeping return temps to HP at design at all times regardless of system demand, which is not possible for traditional designs.</a:t>
            </a:r>
          </a:p>
        </p:txBody>
      </p:sp>
      <p:sp>
        <p:nvSpPr>
          <p:cNvPr id="4" name="Slide Number Placeholder 3">
            <a:extLst>
              <a:ext uri="{FF2B5EF4-FFF2-40B4-BE49-F238E27FC236}">
                <a16:creationId xmlns:a16="http://schemas.microsoft.com/office/drawing/2014/main" id="{E44528C9-ABBE-7219-2CBE-A1E1E0704768}"/>
              </a:ext>
            </a:extLst>
          </p:cNvPr>
          <p:cNvSpPr>
            <a:spLocks noGrp="1"/>
          </p:cNvSpPr>
          <p:nvPr>
            <p:ph type="sldNum" sz="quarter" idx="5"/>
          </p:nvPr>
        </p:nvSpPr>
        <p:spPr/>
        <p:txBody>
          <a:bodyPr/>
          <a:lstStyle/>
          <a:p>
            <a:fld id="{3DA2CA58-6FD8-4ACA-9D1E-EE4A7346A6C8}" type="slidenum">
              <a:rPr lang="en-GB" smtClean="0"/>
              <a:t>21</a:t>
            </a:fld>
            <a:endParaRPr lang="en-GB"/>
          </a:p>
        </p:txBody>
      </p:sp>
    </p:spTree>
    <p:extLst>
      <p:ext uri="{BB962C8B-B14F-4D97-AF65-F5344CB8AC3E}">
        <p14:creationId xmlns:p14="http://schemas.microsoft.com/office/powerpoint/2010/main" val="4066515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3B8EB-CFDF-3B2D-8D5C-5DCF960D9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B3653-92D5-C9C3-937D-1E8842692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E13E4D-61E7-88BE-874F-23976B2B70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Key difference is smaller plant – stratification over two tanks only. Again, 100% efficiency for heat pumps maintained for same reason noted below previous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E44528C9-ABBE-7219-2CBE-A1E1E0704768}"/>
              </a:ext>
            </a:extLst>
          </p:cNvPr>
          <p:cNvSpPr>
            <a:spLocks noGrp="1"/>
          </p:cNvSpPr>
          <p:nvPr>
            <p:ph type="sldNum" sz="quarter" idx="5"/>
          </p:nvPr>
        </p:nvSpPr>
        <p:spPr/>
        <p:txBody>
          <a:bodyPr/>
          <a:lstStyle/>
          <a:p>
            <a:fld id="{3DA2CA58-6FD8-4ACA-9D1E-EE4A7346A6C8}" type="slidenum">
              <a:rPr lang="en-GB" smtClean="0"/>
              <a:t>22</a:t>
            </a:fld>
            <a:endParaRPr lang="en-GB"/>
          </a:p>
        </p:txBody>
      </p:sp>
    </p:spTree>
    <p:extLst>
      <p:ext uri="{BB962C8B-B14F-4D97-AF65-F5344CB8AC3E}">
        <p14:creationId xmlns:p14="http://schemas.microsoft.com/office/powerpoint/2010/main" val="2555150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Footer Placeholder 3"/>
          <p:cNvSpPr>
            <a:spLocks noGrp="1"/>
          </p:cNvSpPr>
          <p:nvPr>
            <p:ph type="ftr" sz="quarter" idx="4"/>
          </p:nvPr>
        </p:nvSpPr>
        <p:spPr/>
        <p:txBody>
          <a:bodyPr/>
          <a:lstStyle/>
          <a:p>
            <a:r>
              <a:rPr lang="en-AU" dirty="0"/>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23</a:t>
            </a:fld>
            <a:endParaRPr lang="en-AU" dirty="0"/>
          </a:p>
        </p:txBody>
      </p:sp>
    </p:spTree>
    <p:extLst>
      <p:ext uri="{BB962C8B-B14F-4D97-AF65-F5344CB8AC3E}">
        <p14:creationId xmlns:p14="http://schemas.microsoft.com/office/powerpoint/2010/main" val="1417531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25</a:t>
            </a:fld>
            <a:endParaRPr lang="en-AU"/>
          </a:p>
        </p:txBody>
      </p:sp>
    </p:spTree>
    <p:extLst>
      <p:ext uri="{BB962C8B-B14F-4D97-AF65-F5344CB8AC3E}">
        <p14:creationId xmlns:p14="http://schemas.microsoft.com/office/powerpoint/2010/main" val="2776111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06F41-C052-56F9-A08F-E8D7DA761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AD982-48C9-7CBA-7AC2-F18F320058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958C8C-BD66-A7B0-AAF9-C03A3999F6B6}"/>
              </a:ext>
            </a:extLst>
          </p:cNvPr>
          <p:cNvSpPr>
            <a:spLocks noGrp="1"/>
          </p:cNvSpPr>
          <p:nvPr>
            <p:ph type="body" idx="1"/>
          </p:nvPr>
        </p:nvSpPr>
        <p:spPr/>
        <p:txBody>
          <a:bodyPr/>
          <a:lstStyle/>
          <a:p>
            <a:pPr marL="0" indent="0">
              <a:buClr>
                <a:schemeClr val="tx2"/>
              </a:buClr>
              <a:buSzPct val="120000"/>
              <a:buFont typeface="Arial" panose="020B0604020202020204" pitchFamily="34" charset="0"/>
              <a:buNone/>
            </a:pPr>
            <a:endParaRPr lang="en-US" sz="1200" dirty="0"/>
          </a:p>
        </p:txBody>
      </p:sp>
      <p:sp>
        <p:nvSpPr>
          <p:cNvPr id="4" name="Footer Placeholder 3">
            <a:extLst>
              <a:ext uri="{FF2B5EF4-FFF2-40B4-BE49-F238E27FC236}">
                <a16:creationId xmlns:a16="http://schemas.microsoft.com/office/drawing/2014/main" id="{A5CDA734-1A2D-ABF6-DF54-AF4BE6B0EAB5}"/>
              </a:ext>
            </a:extLst>
          </p:cNvPr>
          <p:cNvSpPr>
            <a:spLocks noGrp="1"/>
          </p:cNvSpPr>
          <p:nvPr>
            <p:ph type="ftr" sz="quarter" idx="4"/>
          </p:nvPr>
        </p:nvSpPr>
        <p:spPr/>
        <p:txBody>
          <a:bodyPr/>
          <a:lstStyle/>
          <a:p>
            <a:r>
              <a:rPr lang="en-AU" dirty="0"/>
              <a:t>TACA SEMINAR 2023</a:t>
            </a:r>
          </a:p>
        </p:txBody>
      </p:sp>
      <p:sp>
        <p:nvSpPr>
          <p:cNvPr id="5" name="Slide Number Placeholder 4">
            <a:extLst>
              <a:ext uri="{FF2B5EF4-FFF2-40B4-BE49-F238E27FC236}">
                <a16:creationId xmlns:a16="http://schemas.microsoft.com/office/drawing/2014/main" id="{9C0D1D97-56DB-0BA0-928E-5D3D5C9E0AC8}"/>
              </a:ext>
            </a:extLst>
          </p:cNvPr>
          <p:cNvSpPr>
            <a:spLocks noGrp="1"/>
          </p:cNvSpPr>
          <p:nvPr>
            <p:ph type="sldNum" sz="quarter" idx="5"/>
          </p:nvPr>
        </p:nvSpPr>
        <p:spPr/>
        <p:txBody>
          <a:bodyPr/>
          <a:lstStyle/>
          <a:p>
            <a:fld id="{A50033F5-BD07-4942-861B-5B47A2764F5C}" type="slidenum">
              <a:rPr lang="en-AU" smtClean="0"/>
              <a:t>26</a:t>
            </a:fld>
            <a:endParaRPr lang="en-AU" dirty="0"/>
          </a:p>
        </p:txBody>
      </p:sp>
    </p:spTree>
    <p:extLst>
      <p:ext uri="{BB962C8B-B14F-4D97-AF65-F5344CB8AC3E}">
        <p14:creationId xmlns:p14="http://schemas.microsoft.com/office/powerpoint/2010/main" val="3404640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Central heat generator of choice in combination with a buffer energy storage cylinder and/or regenerative energy tank loading via solar thermal or solar PV with electric element.</a:t>
            </a:r>
          </a:p>
          <a:p>
            <a:endParaRPr lang="en-AU" dirty="0"/>
          </a:p>
          <a:p>
            <a:r>
              <a:rPr lang="en-AU" dirty="0"/>
              <a:t> 3-pipe-system (Primary hot water flow &amp; return, potable cold water)</a:t>
            </a:r>
          </a:p>
          <a:p>
            <a:endParaRPr lang="en-AU" dirty="0"/>
          </a:p>
          <a:p>
            <a:r>
              <a:rPr lang="en-AU" dirty="0"/>
              <a:t> Typically 1 Regudis W-station for each area / hotel room/ dwelling / apartment / student accommodation</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2"/>
                </a:solidFill>
              </a:rPr>
              <a:t>100% efficiency for heat pumps: possible when maintaining design dT across HP.</a:t>
            </a:r>
          </a:p>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pPr>
              <a:defRPr/>
            </a:pPr>
            <a:fld id="{9E22ADF7-B6AC-486B-83BC-F918D998EFB4}" type="slidenum">
              <a:rPr lang="de-DE" smtClean="0"/>
              <a:pPr>
                <a:defRPr/>
              </a:pPr>
              <a:t>27</a:t>
            </a:fld>
            <a:endParaRPr lang="de-DE" dirty="0"/>
          </a:p>
        </p:txBody>
      </p:sp>
    </p:spTree>
    <p:extLst>
      <p:ext uri="{BB962C8B-B14F-4D97-AF65-F5344CB8AC3E}">
        <p14:creationId xmlns:p14="http://schemas.microsoft.com/office/powerpoint/2010/main" val="3470537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Typically put in cupboard, laundry, behind bathroom mirror or under vanity, in cistern wall, etc. </a:t>
            </a: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28</a:t>
            </a:fld>
            <a:endParaRPr lang="en-AU"/>
          </a:p>
        </p:txBody>
      </p:sp>
    </p:spTree>
    <p:extLst>
      <p:ext uri="{BB962C8B-B14F-4D97-AF65-F5344CB8AC3E}">
        <p14:creationId xmlns:p14="http://schemas.microsoft.com/office/powerpoint/2010/main" val="2847578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278C6-467D-5C24-051D-1D0E4E6CE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6B557-F682-00B4-E665-BF55D57F47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93B4-F694-68B4-E8A4-6D7839DCE80A}"/>
              </a:ext>
            </a:extLst>
          </p:cNvPr>
          <p:cNvSpPr>
            <a:spLocks noGrp="1"/>
          </p:cNvSpPr>
          <p:nvPr>
            <p:ph type="body" idx="1"/>
          </p:nvPr>
        </p:nvSpPr>
        <p:spPr/>
        <p:txBody>
          <a:bodyPr/>
          <a:lstStyle/>
          <a:p>
            <a:pPr>
              <a:buClr>
                <a:schemeClr val="tx2"/>
              </a:buClr>
              <a:buSzPct val="120000"/>
            </a:pPr>
            <a:endParaRPr lang="en-US" dirty="0"/>
          </a:p>
        </p:txBody>
      </p:sp>
      <p:sp>
        <p:nvSpPr>
          <p:cNvPr id="4" name="Footer Placeholder 3">
            <a:extLst>
              <a:ext uri="{FF2B5EF4-FFF2-40B4-BE49-F238E27FC236}">
                <a16:creationId xmlns:a16="http://schemas.microsoft.com/office/drawing/2014/main" id="{4C4CB6B7-0818-B8BE-3B2A-B5BAB9F077FD}"/>
              </a:ext>
            </a:extLst>
          </p:cNvPr>
          <p:cNvSpPr>
            <a:spLocks noGrp="1"/>
          </p:cNvSpPr>
          <p:nvPr>
            <p:ph type="ftr" sz="quarter" idx="4"/>
          </p:nvPr>
        </p:nvSpPr>
        <p:spPr/>
        <p:txBody>
          <a:bodyPr/>
          <a:lstStyle/>
          <a:p>
            <a:r>
              <a:rPr lang="en-AU" dirty="0"/>
              <a:t>TACA SEMINAR 2023</a:t>
            </a:r>
          </a:p>
        </p:txBody>
      </p:sp>
      <p:sp>
        <p:nvSpPr>
          <p:cNvPr id="5" name="Slide Number Placeholder 4">
            <a:extLst>
              <a:ext uri="{FF2B5EF4-FFF2-40B4-BE49-F238E27FC236}">
                <a16:creationId xmlns:a16="http://schemas.microsoft.com/office/drawing/2014/main" id="{C5D1BAD8-CE9E-5701-75F3-4FD5106F195D}"/>
              </a:ext>
            </a:extLst>
          </p:cNvPr>
          <p:cNvSpPr>
            <a:spLocks noGrp="1"/>
          </p:cNvSpPr>
          <p:nvPr>
            <p:ph type="sldNum" sz="quarter" idx="5"/>
          </p:nvPr>
        </p:nvSpPr>
        <p:spPr/>
        <p:txBody>
          <a:bodyPr/>
          <a:lstStyle/>
          <a:p>
            <a:fld id="{A50033F5-BD07-4942-861B-5B47A2764F5C}" type="slidenum">
              <a:rPr lang="en-AU" smtClean="0"/>
              <a:t>29</a:t>
            </a:fld>
            <a:endParaRPr lang="en-AU" dirty="0"/>
          </a:p>
        </p:txBody>
      </p:sp>
    </p:spTree>
    <p:extLst>
      <p:ext uri="{BB962C8B-B14F-4D97-AF65-F5344CB8AC3E}">
        <p14:creationId xmlns:p14="http://schemas.microsoft.com/office/powerpoint/2010/main" val="3067562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600"/>
              </a:spcAft>
              <a:buClr>
                <a:schemeClr val="tx2"/>
              </a:buClr>
              <a:buSzPct val="120000"/>
              <a:buFont typeface="Arial" panose="020B0604020202020204" pitchFamily="34" charset="0"/>
              <a:buChar char="•"/>
            </a:pPr>
            <a:r>
              <a:rPr lang="en-US" sz="1200" dirty="0"/>
              <a:t>Instantaneous hot water delivery temperature 45°C</a:t>
            </a:r>
          </a:p>
          <a:p>
            <a:pPr marL="285750" indent="-285750">
              <a:spcAft>
                <a:spcPts val="600"/>
              </a:spcAft>
              <a:buClr>
                <a:schemeClr val="tx2"/>
              </a:buClr>
              <a:buSzPct val="120000"/>
              <a:buFont typeface="Arial" panose="020B0604020202020204" pitchFamily="34" charset="0"/>
              <a:buChar char="•"/>
            </a:pPr>
            <a:r>
              <a:rPr lang="en-US" sz="1200" dirty="0"/>
              <a:t>Watermarked – Certificate No. 23357</a:t>
            </a:r>
          </a:p>
          <a:p>
            <a:pPr marL="285750" indent="-285750">
              <a:spcAft>
                <a:spcPts val="600"/>
              </a:spcAft>
              <a:buClr>
                <a:schemeClr val="tx2"/>
              </a:buClr>
              <a:buSzPct val="120000"/>
              <a:buFont typeface="Arial" panose="020B0604020202020204" pitchFamily="34" charset="0"/>
              <a:buChar char="•"/>
            </a:pPr>
            <a:r>
              <a:rPr lang="en-US" sz="1200" dirty="0"/>
              <a:t>AS 3498:2009 Certification Water Heaters</a:t>
            </a:r>
          </a:p>
          <a:p>
            <a:pPr marL="285750" indent="-285750">
              <a:spcAft>
                <a:spcPts val="600"/>
              </a:spcAft>
              <a:buClr>
                <a:schemeClr val="tx2"/>
              </a:buClr>
              <a:buSzPct val="120000"/>
              <a:buFont typeface="Arial" panose="020B0604020202020204" pitchFamily="34" charset="0"/>
              <a:buChar char="•"/>
            </a:pPr>
            <a:r>
              <a:rPr lang="en-US" sz="1200" dirty="0"/>
              <a:t>Deemed to satisfy provisions Part B2 of the Plumbing Code of Australia, water heaters and temperatures</a:t>
            </a:r>
          </a:p>
          <a:p>
            <a:pPr marL="285750" indent="-285750">
              <a:spcAft>
                <a:spcPts val="600"/>
              </a:spcAft>
              <a:buClr>
                <a:schemeClr val="tx2"/>
              </a:buClr>
              <a:buSzPct val="120000"/>
              <a:buFont typeface="Arial" panose="020B0604020202020204" pitchFamily="34" charset="0"/>
              <a:buChar char="•"/>
            </a:pPr>
            <a:r>
              <a:rPr lang="en-US" sz="1200" dirty="0"/>
              <a:t>Meets or exceed Victorian Building Authority Technical Solution Sheet 6.11 Warm Water Systems</a:t>
            </a: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30</a:t>
            </a:fld>
            <a:endParaRPr lang="en-AU"/>
          </a:p>
        </p:txBody>
      </p:sp>
    </p:spTree>
    <p:extLst>
      <p:ext uri="{BB962C8B-B14F-4D97-AF65-F5344CB8AC3E}">
        <p14:creationId xmlns:p14="http://schemas.microsoft.com/office/powerpoint/2010/main" val="1763937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latin typeface="Arial" pitchFamily="34" charset="0"/>
                <a:cs typeface="Arial" pitchFamily="34" charset="0"/>
              </a:rPr>
              <a:t>ENERGY METERING </a:t>
            </a:r>
            <a:r>
              <a:rPr lang="en-GB" sz="1200" dirty="0">
                <a:latin typeface="Arial" pitchFamily="34" charset="0"/>
                <a:cs typeface="Arial" pitchFamily="34" charset="0"/>
              </a:rPr>
              <a:t>to capture all heat consumed to produce DHW and/or space heating. Measures TD and flow to calculate actual kWh</a:t>
            </a:r>
            <a:br>
              <a:rPr lang="en-GB" sz="1200" dirty="0">
                <a:latin typeface="Arial" pitchFamily="34" charset="0"/>
                <a:cs typeface="Arial" pitchFamily="34" charset="0"/>
              </a:rPr>
            </a:br>
            <a:endParaRPr lang="en-GB" sz="1200" dirty="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latin typeface="Arial" pitchFamily="34" charset="0"/>
                <a:cs typeface="Arial" pitchFamily="34" charset="0"/>
              </a:rPr>
              <a:t>TOWN WATER </a:t>
            </a:r>
            <a:r>
              <a:rPr lang="en-GB" sz="1200" b="1" i="1" dirty="0">
                <a:latin typeface="Arial" pitchFamily="34" charset="0"/>
                <a:cs typeface="Arial" pitchFamily="34" charset="0"/>
              </a:rPr>
              <a:t>SUPPLY</a:t>
            </a:r>
            <a:r>
              <a:rPr lang="en-GB" b="1" i="1" dirty="0">
                <a:latin typeface="Arial" pitchFamily="34" charset="0"/>
                <a:cs typeface="Arial" pitchFamily="34" charset="0"/>
              </a:rPr>
              <a:t> METERING </a:t>
            </a:r>
            <a:r>
              <a:rPr lang="en-GB" sz="1200" dirty="0">
                <a:latin typeface="Arial" pitchFamily="34" charset="0"/>
                <a:cs typeface="Arial" pitchFamily="34" charset="0"/>
              </a:rPr>
              <a:t>to record mains water consumption of both the DHW and DCW supply</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Arial" pitchFamily="34" charset="0"/>
                <a:cs typeface="Arial" pitchFamily="34" charset="0"/>
              </a:rPr>
              <a:t>DHW ONLY METERING </a:t>
            </a:r>
            <a:r>
              <a:rPr lang="en-GB" sz="1200" dirty="0">
                <a:latin typeface="Arial" pitchFamily="34" charset="0"/>
                <a:cs typeface="Arial" pitchFamily="34" charset="0"/>
              </a:rPr>
              <a:t>possible by traditional hot water usage pulse meters of DHW outlet to taps</a:t>
            </a:r>
            <a:endParaRPr lang="en-AU" sz="1200" dirty="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latin typeface="Arial" pitchFamily="34" charset="0"/>
              <a:cs typeface="Arial" pitchFamily="34" charset="0"/>
            </a:endParaRP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31</a:t>
            </a:fld>
            <a:endParaRPr lang="en-AU"/>
          </a:p>
        </p:txBody>
      </p:sp>
    </p:spTree>
    <p:extLst>
      <p:ext uri="{BB962C8B-B14F-4D97-AF65-F5344CB8AC3E}">
        <p14:creationId xmlns:p14="http://schemas.microsoft.com/office/powerpoint/2010/main" val="727928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F122-D57E-52C2-56DA-17DD5311A6A2}"/>
            </a:ext>
          </a:extLst>
        </p:cNvPr>
        <p:cNvGrpSpPr/>
        <p:nvPr/>
      </p:nvGrpSpPr>
      <p:grpSpPr>
        <a:xfrm>
          <a:off x="0" y="0"/>
          <a:ext cx="0" cy="0"/>
          <a:chOff x="0" y="0"/>
          <a:chExt cx="0" cy="0"/>
        </a:xfrm>
      </p:grpSpPr>
      <p:sp>
        <p:nvSpPr>
          <p:cNvPr id="705538" name="Rectangle 2">
            <a:extLst>
              <a:ext uri="{FF2B5EF4-FFF2-40B4-BE49-F238E27FC236}">
                <a16:creationId xmlns:a16="http://schemas.microsoft.com/office/drawing/2014/main" id="{67D1351B-BA73-6DB5-9DE0-2C6173CAA504}"/>
              </a:ext>
            </a:extLst>
          </p:cNvPr>
          <p:cNvSpPr>
            <a:spLocks noGrp="1" noRot="1" noChangeAspect="1" noChangeArrowheads="1" noTextEdit="1"/>
          </p:cNvSpPr>
          <p:nvPr>
            <p:ph type="sldImg"/>
          </p:nvPr>
        </p:nvSpPr>
        <p:spPr>
          <a:ln/>
        </p:spPr>
      </p:sp>
      <p:sp>
        <p:nvSpPr>
          <p:cNvPr id="705539" name="Rectangle 3">
            <a:extLst>
              <a:ext uri="{FF2B5EF4-FFF2-40B4-BE49-F238E27FC236}">
                <a16:creationId xmlns:a16="http://schemas.microsoft.com/office/drawing/2014/main" id="{0631F484-94A4-6F0C-8A56-087264969423}"/>
              </a:ext>
            </a:extLst>
          </p:cNvPr>
          <p:cNvSpPr>
            <a:spLocks noGrp="1" noChangeArrowheads="1"/>
          </p:cNvSpPr>
          <p:nvPr>
            <p:ph type="body" idx="1"/>
          </p:nvPr>
        </p:nvSpPr>
        <p:spPr/>
        <p:txBody>
          <a:bodyPr/>
          <a:lstStyle/>
          <a:p>
            <a:r>
              <a:rPr lang="en-US" altLang="en-US" dirty="0"/>
              <a:t>PWC can pass through station if cold water metering required. Else, cap PWC ports and connect directly to taps.</a:t>
            </a:r>
          </a:p>
        </p:txBody>
      </p:sp>
    </p:spTree>
    <p:extLst>
      <p:ext uri="{BB962C8B-B14F-4D97-AF65-F5344CB8AC3E}">
        <p14:creationId xmlns:p14="http://schemas.microsoft.com/office/powerpoint/2010/main" val="4042682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9E093-AD8F-66AD-563C-97A2AA858F49}"/>
            </a:ext>
          </a:extLst>
        </p:cNvPr>
        <p:cNvGrpSpPr/>
        <p:nvPr/>
      </p:nvGrpSpPr>
      <p:grpSpPr>
        <a:xfrm>
          <a:off x="0" y="0"/>
          <a:ext cx="0" cy="0"/>
          <a:chOff x="0" y="0"/>
          <a:chExt cx="0" cy="0"/>
        </a:xfrm>
      </p:grpSpPr>
      <p:sp>
        <p:nvSpPr>
          <p:cNvPr id="705538" name="Rectangle 2">
            <a:extLst>
              <a:ext uri="{FF2B5EF4-FFF2-40B4-BE49-F238E27FC236}">
                <a16:creationId xmlns:a16="http://schemas.microsoft.com/office/drawing/2014/main" id="{474CBE53-8AF6-E220-E82B-FC0731F74F73}"/>
              </a:ext>
            </a:extLst>
          </p:cNvPr>
          <p:cNvSpPr>
            <a:spLocks noGrp="1" noRot="1" noChangeAspect="1" noChangeArrowheads="1" noTextEdit="1"/>
          </p:cNvSpPr>
          <p:nvPr>
            <p:ph type="sldImg"/>
          </p:nvPr>
        </p:nvSpPr>
        <p:spPr>
          <a:ln/>
        </p:spPr>
      </p:sp>
      <p:sp>
        <p:nvSpPr>
          <p:cNvPr id="705539" name="Rectangle 3">
            <a:extLst>
              <a:ext uri="{FF2B5EF4-FFF2-40B4-BE49-F238E27FC236}">
                <a16:creationId xmlns:a16="http://schemas.microsoft.com/office/drawing/2014/main" id="{A6C124A3-38B3-B40D-EA12-72108CD1BED2}"/>
              </a:ext>
            </a:extLst>
          </p:cNvPr>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PWC can pass through station if cold water metering required. Else, cap PWC ports and connect directly to taps.</a:t>
            </a:r>
          </a:p>
          <a:p>
            <a:endParaRPr lang="en-US" altLang="en-US" dirty="0"/>
          </a:p>
        </p:txBody>
      </p:sp>
    </p:spTree>
    <p:extLst>
      <p:ext uri="{BB962C8B-B14F-4D97-AF65-F5344CB8AC3E}">
        <p14:creationId xmlns:p14="http://schemas.microsoft.com/office/powerpoint/2010/main" val="734300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31BA5-4C34-B5CC-C5B4-E7EAA1D7777A}"/>
            </a:ext>
          </a:extLst>
        </p:cNvPr>
        <p:cNvGrpSpPr/>
        <p:nvPr/>
      </p:nvGrpSpPr>
      <p:grpSpPr>
        <a:xfrm>
          <a:off x="0" y="0"/>
          <a:ext cx="0" cy="0"/>
          <a:chOff x="0" y="0"/>
          <a:chExt cx="0" cy="0"/>
        </a:xfrm>
      </p:grpSpPr>
      <p:sp>
        <p:nvSpPr>
          <p:cNvPr id="705538" name="Rectangle 2">
            <a:extLst>
              <a:ext uri="{FF2B5EF4-FFF2-40B4-BE49-F238E27FC236}">
                <a16:creationId xmlns:a16="http://schemas.microsoft.com/office/drawing/2014/main" id="{A264D0EE-6257-427C-9EE6-9322D22B1B3F}"/>
              </a:ext>
            </a:extLst>
          </p:cNvPr>
          <p:cNvSpPr>
            <a:spLocks noGrp="1" noRot="1" noChangeAspect="1" noChangeArrowheads="1" noTextEdit="1"/>
          </p:cNvSpPr>
          <p:nvPr>
            <p:ph type="sldImg"/>
          </p:nvPr>
        </p:nvSpPr>
        <p:spPr>
          <a:ln/>
        </p:spPr>
      </p:sp>
      <p:sp>
        <p:nvSpPr>
          <p:cNvPr id="705539" name="Rectangle 3">
            <a:extLst>
              <a:ext uri="{FF2B5EF4-FFF2-40B4-BE49-F238E27FC236}">
                <a16:creationId xmlns:a16="http://schemas.microsoft.com/office/drawing/2014/main" id="{122CD364-2EAC-C5EA-2110-E5A91FF6B35E}"/>
              </a:ext>
            </a:extLst>
          </p:cNvPr>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PWC can pass through station if cold water metering required. Else, cap PWC ports and connect directly to taps.</a:t>
            </a:r>
          </a:p>
          <a:p>
            <a:endParaRPr lang="en-US" altLang="en-US" dirty="0"/>
          </a:p>
        </p:txBody>
      </p:sp>
    </p:spTree>
    <p:extLst>
      <p:ext uri="{BB962C8B-B14F-4D97-AF65-F5344CB8AC3E}">
        <p14:creationId xmlns:p14="http://schemas.microsoft.com/office/powerpoint/2010/main" val="3025696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0AABA-B790-B227-E650-266957D3C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A13F50-06CE-4951-B8F1-A2AC4B0D9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BAB2B1-F717-2592-4EB0-885427A5FCEC}"/>
              </a:ext>
            </a:extLst>
          </p:cNvPr>
          <p:cNvSpPr>
            <a:spLocks noGrp="1"/>
          </p:cNvSpPr>
          <p:nvPr>
            <p:ph type="body" idx="1"/>
          </p:nvPr>
        </p:nvSpPr>
        <p:spPr/>
        <p:txBody>
          <a:bodyPr/>
          <a:lstStyle/>
          <a:p>
            <a:pPr marL="0" indent="0">
              <a:buFont typeface="Arial" panose="020B0604020202020204" pitchFamily="34" charset="0"/>
              <a:buNone/>
            </a:pPr>
            <a:r>
              <a:rPr lang="en-US" dirty="0"/>
              <a:t>180 Queen St Brisbane; 6 level refit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CHW and HHW system replaced with 4-pipe HP chiller at 48C primary heating water and Regudis delivers 43C to taps instantaneously as the stations are within 10m to furthest outlet.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 different to location of traditional high temp DHW system TMV location)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To summarise, we don’t need high temp hot water circulating the entire system to ensure system sanitisation and hygiene when we have direct water-to-water heat exchange within 10m to furthest outlet.</a:t>
            </a:r>
          </a:p>
        </p:txBody>
      </p:sp>
      <p:sp>
        <p:nvSpPr>
          <p:cNvPr id="4" name="Footer Placeholder 3">
            <a:extLst>
              <a:ext uri="{FF2B5EF4-FFF2-40B4-BE49-F238E27FC236}">
                <a16:creationId xmlns:a16="http://schemas.microsoft.com/office/drawing/2014/main" id="{38DA270B-45A1-4F61-0EC2-18EC8B6192DD}"/>
              </a:ext>
            </a:extLst>
          </p:cNvPr>
          <p:cNvSpPr>
            <a:spLocks noGrp="1"/>
          </p:cNvSpPr>
          <p:nvPr>
            <p:ph type="ftr" sz="quarter" idx="4"/>
          </p:nvPr>
        </p:nvSpPr>
        <p:spPr/>
        <p:txBody>
          <a:bodyPr/>
          <a:lstStyle/>
          <a:p>
            <a:r>
              <a:rPr lang="en-AU"/>
              <a:t>TACA SEMINAR 2023</a:t>
            </a:r>
          </a:p>
        </p:txBody>
      </p:sp>
      <p:sp>
        <p:nvSpPr>
          <p:cNvPr id="5" name="Slide Number Placeholder 4">
            <a:extLst>
              <a:ext uri="{FF2B5EF4-FFF2-40B4-BE49-F238E27FC236}">
                <a16:creationId xmlns:a16="http://schemas.microsoft.com/office/drawing/2014/main" id="{93F45A1D-08BF-491A-9442-126A95BF9FB8}"/>
              </a:ext>
            </a:extLst>
          </p:cNvPr>
          <p:cNvSpPr>
            <a:spLocks noGrp="1"/>
          </p:cNvSpPr>
          <p:nvPr>
            <p:ph type="sldNum" sz="quarter" idx="5"/>
          </p:nvPr>
        </p:nvSpPr>
        <p:spPr/>
        <p:txBody>
          <a:bodyPr/>
          <a:lstStyle/>
          <a:p>
            <a:fld id="{A50033F5-BD07-4942-861B-5B47A2764F5C}" type="slidenum">
              <a:rPr lang="en-AU" smtClean="0"/>
              <a:t>36</a:t>
            </a:fld>
            <a:endParaRPr lang="en-AU"/>
          </a:p>
        </p:txBody>
      </p:sp>
    </p:spTree>
    <p:extLst>
      <p:ext uri="{BB962C8B-B14F-4D97-AF65-F5344CB8AC3E}">
        <p14:creationId xmlns:p14="http://schemas.microsoft.com/office/powerpoint/2010/main" val="1329391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8514-41F9-D4AF-9C2F-9E8B65378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1058E-D1F2-5DB5-06E7-D3133786C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D7268-DBC6-E75D-A49B-DA4FEE835A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180 Queen St Brisbane; 6 level refit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In some applications, can be done without buffer. In this design, as we have an abundance of available kW at 48C from HP, no buffer stores required.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However at peak volume flow, each Regudis could consume 51kW.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Our simultaneous calculation has 3 Regudis units running at peak equaling 153 kW demand on HP</a:t>
            </a:r>
          </a:p>
        </p:txBody>
      </p:sp>
      <p:sp>
        <p:nvSpPr>
          <p:cNvPr id="4" name="Footer Placeholder 3">
            <a:extLst>
              <a:ext uri="{FF2B5EF4-FFF2-40B4-BE49-F238E27FC236}">
                <a16:creationId xmlns:a16="http://schemas.microsoft.com/office/drawing/2014/main" id="{280873A2-683F-2866-3750-594FAFE1884C}"/>
              </a:ext>
            </a:extLst>
          </p:cNvPr>
          <p:cNvSpPr>
            <a:spLocks noGrp="1"/>
          </p:cNvSpPr>
          <p:nvPr>
            <p:ph type="ftr" sz="quarter" idx="4"/>
          </p:nvPr>
        </p:nvSpPr>
        <p:spPr/>
        <p:txBody>
          <a:bodyPr/>
          <a:lstStyle/>
          <a:p>
            <a:r>
              <a:rPr lang="en-AU"/>
              <a:t>TACA SEMINAR 2023</a:t>
            </a:r>
          </a:p>
        </p:txBody>
      </p:sp>
      <p:sp>
        <p:nvSpPr>
          <p:cNvPr id="5" name="Slide Number Placeholder 4">
            <a:extLst>
              <a:ext uri="{FF2B5EF4-FFF2-40B4-BE49-F238E27FC236}">
                <a16:creationId xmlns:a16="http://schemas.microsoft.com/office/drawing/2014/main" id="{0F0D2919-E29C-808D-3B5E-5AC8B10A8F41}"/>
              </a:ext>
            </a:extLst>
          </p:cNvPr>
          <p:cNvSpPr>
            <a:spLocks noGrp="1"/>
          </p:cNvSpPr>
          <p:nvPr>
            <p:ph type="sldNum" sz="quarter" idx="5"/>
          </p:nvPr>
        </p:nvSpPr>
        <p:spPr/>
        <p:txBody>
          <a:bodyPr/>
          <a:lstStyle/>
          <a:p>
            <a:fld id="{A50033F5-BD07-4942-861B-5B47A2764F5C}" type="slidenum">
              <a:rPr lang="en-AU" smtClean="0"/>
              <a:t>37</a:t>
            </a:fld>
            <a:endParaRPr lang="en-AU"/>
          </a:p>
        </p:txBody>
      </p:sp>
    </p:spTree>
    <p:extLst>
      <p:ext uri="{BB962C8B-B14F-4D97-AF65-F5344CB8AC3E}">
        <p14:creationId xmlns:p14="http://schemas.microsoft.com/office/powerpoint/2010/main" val="2412645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38</a:t>
            </a:fld>
            <a:endParaRPr lang="en-AU"/>
          </a:p>
        </p:txBody>
      </p:sp>
    </p:spTree>
    <p:extLst>
      <p:ext uri="{BB962C8B-B14F-4D97-AF65-F5344CB8AC3E}">
        <p14:creationId xmlns:p14="http://schemas.microsoft.com/office/powerpoint/2010/main" val="956890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Clr>
                <a:schemeClr val="tx2"/>
              </a:buClr>
              <a:buSzPct val="120000"/>
            </a:pPr>
            <a:r>
              <a:rPr lang="en-US" sz="1200" u="none" dirty="0"/>
              <a:t>Kingfisher</a:t>
            </a:r>
            <a:endParaRPr lang="en-US" sz="1200" dirty="0"/>
          </a:p>
          <a:p>
            <a:pPr marL="0" marR="0" lvl="0" indent="0" algn="l" defTabSz="914400" rtl="0" eaLnBrk="1" fontAlgn="auto" latinLnBrk="0" hangingPunct="1">
              <a:lnSpc>
                <a:spcPct val="100000"/>
              </a:lnSpc>
              <a:spcBef>
                <a:spcPts val="0"/>
              </a:spcBef>
              <a:spcAft>
                <a:spcPts val="600"/>
              </a:spcAft>
              <a:buClr>
                <a:schemeClr val="tx2"/>
              </a:buClr>
              <a:buSzPct val="120000"/>
              <a:buFont typeface="Arial" panose="020B0604020202020204" pitchFamily="34" charset="0"/>
              <a:buNone/>
              <a:tabLst/>
              <a:defRPr/>
            </a:pPr>
            <a:r>
              <a:rPr lang="en-AU" b="0" dirty="0"/>
              <a:t>Additionally, we eliminated the need for an extra electrical substation in the initial design for domestic hot water (DHW), which included 144, 18 kW 3-phase electric instantaneous hot water systems (one per apartment), along with the required power cabling infrastructure within each building</a:t>
            </a:r>
            <a:endParaRPr lang="en-AU" sz="1100" b="0"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39</a:t>
            </a:fld>
            <a:endParaRPr lang="en-AU"/>
          </a:p>
        </p:txBody>
      </p:sp>
    </p:spTree>
    <p:extLst>
      <p:ext uri="{BB962C8B-B14F-4D97-AF65-F5344CB8AC3E}">
        <p14:creationId xmlns:p14="http://schemas.microsoft.com/office/powerpoint/2010/main" val="1347639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40</a:t>
            </a:fld>
            <a:endParaRPr lang="en-AU"/>
          </a:p>
        </p:txBody>
      </p:sp>
    </p:spTree>
    <p:extLst>
      <p:ext uri="{BB962C8B-B14F-4D97-AF65-F5344CB8AC3E}">
        <p14:creationId xmlns:p14="http://schemas.microsoft.com/office/powerpoint/2010/main" val="1526658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41</a:t>
            </a:fld>
            <a:endParaRPr lang="en-AU"/>
          </a:p>
        </p:txBody>
      </p:sp>
    </p:spTree>
    <p:extLst>
      <p:ext uri="{BB962C8B-B14F-4D97-AF65-F5344CB8AC3E}">
        <p14:creationId xmlns:p14="http://schemas.microsoft.com/office/powerpoint/2010/main" val="1601982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Demo of design network for three buildings all completed by Oventrop which you can take and overlay into your design as you wish.</a:t>
            </a:r>
          </a:p>
          <a:p>
            <a:endParaRPr lang="en-AU" dirty="0"/>
          </a:p>
          <a:p>
            <a:r>
              <a:rPr lang="en-AU" dirty="0"/>
              <a:t>Main plant layout on left, Typical floor connection of Regudis without need for balancing valves as each unit has its own PIC capability.</a:t>
            </a:r>
          </a:p>
          <a:p>
            <a:endParaRPr lang="en-AU" dirty="0"/>
          </a:p>
          <a:p>
            <a:endParaRPr lang="en-AU" dirty="0"/>
          </a:p>
          <a:p>
            <a:r>
              <a:rPr lang="en-AU" dirty="0"/>
              <a:t>We offer full schematics pipe detail, Rob said this is what we offer and then explained a bunch of things relevant to this pipe schematic.</a:t>
            </a: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42</a:t>
            </a:fld>
            <a:endParaRPr lang="en-AU"/>
          </a:p>
        </p:txBody>
      </p:sp>
    </p:spTree>
    <p:extLst>
      <p:ext uri="{BB962C8B-B14F-4D97-AF65-F5344CB8AC3E}">
        <p14:creationId xmlns:p14="http://schemas.microsoft.com/office/powerpoint/2010/main" val="2921853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BIM design by consultant</a:t>
            </a:r>
          </a:p>
          <a:p>
            <a:endParaRPr lang="en-AU" dirty="0"/>
          </a:p>
          <a:p>
            <a:r>
              <a:rPr lang="en-AU" dirty="0"/>
              <a:t>Air source HP in plant room (not often done) but can be workable solution with air dynamics design overlays.</a:t>
            </a:r>
          </a:p>
          <a:p>
            <a:endParaRPr lang="en-AU" dirty="0"/>
          </a:p>
          <a:p>
            <a:r>
              <a:rPr lang="en-AU" dirty="0"/>
              <a:t>Ask rob what the hit point was relating to the size of the plant – how much is it serving and </a:t>
            </a:r>
            <a:r>
              <a:rPr lang="en-AU" dirty="0" err="1"/>
              <a:t>whay</a:t>
            </a:r>
            <a:r>
              <a:rPr lang="en-AU" dirty="0"/>
              <a:t> was it so wow for Cundall?</a:t>
            </a: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43</a:t>
            </a:fld>
            <a:endParaRPr lang="en-AU"/>
          </a:p>
        </p:txBody>
      </p:sp>
    </p:spTree>
    <p:extLst>
      <p:ext uri="{BB962C8B-B14F-4D97-AF65-F5344CB8AC3E}">
        <p14:creationId xmlns:p14="http://schemas.microsoft.com/office/powerpoint/2010/main" val="14614774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Clr>
                <a:schemeClr val="tx2"/>
              </a:buClr>
              <a:buSzPct val="120000"/>
              <a:buFont typeface="Arial" panose="020B0604020202020204" pitchFamily="34" charset="0"/>
              <a:buNone/>
            </a:pPr>
            <a:endParaRPr lang="en-US" sz="1200"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44</a:t>
            </a:fld>
            <a:endParaRPr lang="en-AU"/>
          </a:p>
        </p:txBody>
      </p:sp>
    </p:spTree>
    <p:extLst>
      <p:ext uri="{BB962C8B-B14F-4D97-AF65-F5344CB8AC3E}">
        <p14:creationId xmlns:p14="http://schemas.microsoft.com/office/powerpoint/2010/main" val="982780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0C05-0190-8806-8261-8B89E3406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9CB8E-F5D8-25E1-96B7-E8F501363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4BCDA-B0A9-A988-E1FB-D807D855E97C}"/>
              </a:ext>
            </a:extLst>
          </p:cNvPr>
          <p:cNvSpPr>
            <a:spLocks noGrp="1"/>
          </p:cNvSpPr>
          <p:nvPr>
            <p:ph type="body" idx="1"/>
          </p:nvPr>
        </p:nvSpPr>
        <p:spPr/>
        <p:txBody>
          <a:bodyPr/>
          <a:lstStyle/>
          <a:p>
            <a:pPr marL="0" indent="0">
              <a:buFont typeface="Arial" panose="020B0604020202020204" pitchFamily="34" charset="0"/>
              <a:buNone/>
            </a:pPr>
            <a:r>
              <a:rPr lang="en-US" dirty="0"/>
              <a:t>Commercial tower where requirement for entire building is only for 43C at taps, including EOT.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Therefore, main plant does not need to exceed 55C supply (energy savings).</a:t>
            </a:r>
          </a:p>
        </p:txBody>
      </p:sp>
      <p:sp>
        <p:nvSpPr>
          <p:cNvPr id="4" name="Footer Placeholder 3">
            <a:extLst>
              <a:ext uri="{FF2B5EF4-FFF2-40B4-BE49-F238E27FC236}">
                <a16:creationId xmlns:a16="http://schemas.microsoft.com/office/drawing/2014/main" id="{C4C96DDE-3266-5631-5484-094FBC907D8B}"/>
              </a:ext>
            </a:extLst>
          </p:cNvPr>
          <p:cNvSpPr>
            <a:spLocks noGrp="1"/>
          </p:cNvSpPr>
          <p:nvPr>
            <p:ph type="ftr" sz="quarter" idx="4"/>
          </p:nvPr>
        </p:nvSpPr>
        <p:spPr/>
        <p:txBody>
          <a:bodyPr/>
          <a:lstStyle/>
          <a:p>
            <a:r>
              <a:rPr lang="en-AU"/>
              <a:t>TACA SEMINAR 2023</a:t>
            </a:r>
          </a:p>
        </p:txBody>
      </p:sp>
      <p:sp>
        <p:nvSpPr>
          <p:cNvPr id="5" name="Slide Number Placeholder 4">
            <a:extLst>
              <a:ext uri="{FF2B5EF4-FFF2-40B4-BE49-F238E27FC236}">
                <a16:creationId xmlns:a16="http://schemas.microsoft.com/office/drawing/2014/main" id="{8C55AA81-B799-B944-26F2-C4CCA1B081F1}"/>
              </a:ext>
            </a:extLst>
          </p:cNvPr>
          <p:cNvSpPr>
            <a:spLocks noGrp="1"/>
          </p:cNvSpPr>
          <p:nvPr>
            <p:ph type="sldNum" sz="quarter" idx="5"/>
          </p:nvPr>
        </p:nvSpPr>
        <p:spPr/>
        <p:txBody>
          <a:bodyPr/>
          <a:lstStyle/>
          <a:p>
            <a:fld id="{A50033F5-BD07-4942-861B-5B47A2764F5C}" type="slidenum">
              <a:rPr lang="en-AU" smtClean="0"/>
              <a:t>45</a:t>
            </a:fld>
            <a:endParaRPr lang="en-AU"/>
          </a:p>
        </p:txBody>
      </p:sp>
    </p:spTree>
    <p:extLst>
      <p:ext uri="{BB962C8B-B14F-4D97-AF65-F5344CB8AC3E}">
        <p14:creationId xmlns:p14="http://schemas.microsoft.com/office/powerpoint/2010/main" val="22305781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Initially HP meant to serve EOT only. However, given efficiency of proposed design, solution expanded to include 23 floors of amenities as well. Plant moved to roof with single 46kW HP @ 55C w/ 3000L buffer store to serve EOT </a:t>
            </a:r>
            <a:r>
              <a:rPr lang="en-AU" b="1" dirty="0"/>
              <a:t>plus entire building’s amenities </a:t>
            </a:r>
            <a:r>
              <a:rPr lang="en-AU" dirty="0"/>
              <a:t>and eliminate gas boiler plant.</a:t>
            </a:r>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46</a:t>
            </a:fld>
            <a:endParaRPr lang="en-AU"/>
          </a:p>
        </p:txBody>
      </p:sp>
    </p:spTree>
    <p:extLst>
      <p:ext uri="{BB962C8B-B14F-4D97-AF65-F5344CB8AC3E}">
        <p14:creationId xmlns:p14="http://schemas.microsoft.com/office/powerpoint/2010/main" val="13548455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 alone DHW plant controls requested for this project:</a:t>
            </a:r>
          </a:p>
          <a:p>
            <a:endParaRPr lang="en-US" dirty="0"/>
          </a:p>
          <a:p>
            <a:r>
              <a:rPr lang="en-US" dirty="0"/>
              <a:t>Supplied Regtronic RD-W plant controller in lieu of BMS, otherwise site BMS can also control plant and tank loading requirements.</a:t>
            </a:r>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47</a:t>
            </a:fld>
            <a:endParaRPr lang="en-AU"/>
          </a:p>
        </p:txBody>
      </p:sp>
    </p:spTree>
    <p:extLst>
      <p:ext uri="{BB962C8B-B14F-4D97-AF65-F5344CB8AC3E}">
        <p14:creationId xmlns:p14="http://schemas.microsoft.com/office/powerpoint/2010/main" val="3293863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AU"/>
              <a:t>TACA SEMINAR 2023</a:t>
            </a:r>
          </a:p>
        </p:txBody>
      </p:sp>
      <p:sp>
        <p:nvSpPr>
          <p:cNvPr id="5" name="Slide Number Placeholder 4"/>
          <p:cNvSpPr>
            <a:spLocks noGrp="1"/>
          </p:cNvSpPr>
          <p:nvPr>
            <p:ph type="sldNum" sz="quarter" idx="5"/>
          </p:nvPr>
        </p:nvSpPr>
        <p:spPr/>
        <p:txBody>
          <a:bodyPr/>
          <a:lstStyle/>
          <a:p>
            <a:fld id="{A50033F5-BD07-4942-861B-5B47A2764F5C}" type="slidenum">
              <a:rPr lang="en-AU" smtClean="0"/>
              <a:t>48</a:t>
            </a:fld>
            <a:endParaRPr lang="en-AU"/>
          </a:p>
        </p:txBody>
      </p:sp>
    </p:spTree>
    <p:extLst>
      <p:ext uri="{BB962C8B-B14F-4D97-AF65-F5344CB8AC3E}">
        <p14:creationId xmlns:p14="http://schemas.microsoft.com/office/powerpoint/2010/main" val="3948568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DA2CA58-6FD8-4ACA-9D1E-EE4A7346A6C8}" type="slidenum">
              <a:rPr lang="en-GB" smtClean="0"/>
              <a:t>49</a:t>
            </a:fld>
            <a:endParaRPr lang="en-GB"/>
          </a:p>
        </p:txBody>
      </p:sp>
    </p:spTree>
    <p:extLst>
      <p:ext uri="{BB962C8B-B14F-4D97-AF65-F5344CB8AC3E}">
        <p14:creationId xmlns:p14="http://schemas.microsoft.com/office/powerpoint/2010/main" val="3721070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mit Bild">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EC59976C-82DD-4B52-934F-B3BBF0A36110}"/>
              </a:ext>
            </a:extLst>
          </p:cNvPr>
          <p:cNvSpPr>
            <a:spLocks noGrp="1"/>
          </p:cNvSpPr>
          <p:nvPr>
            <p:ph type="pic" sz="quarter" idx="10"/>
          </p:nvPr>
        </p:nvSpPr>
        <p:spPr>
          <a:xfrm>
            <a:off x="6311900" y="0"/>
            <a:ext cx="6094899" cy="6858000"/>
          </a:xfrm>
          <a:pattFill prst="ltUpDiag">
            <a:fgClr>
              <a:schemeClr val="bg2"/>
            </a:fgClr>
            <a:bgClr>
              <a:schemeClr val="bg1"/>
            </a:bgClr>
          </a:pattFill>
        </p:spPr>
        <p:txBody>
          <a:bodyPr tIns="1800000"/>
          <a:lstStyle>
            <a:lvl1pPr marL="0" indent="0" algn="ctr">
              <a:buNone/>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385435BF-D28D-4C57-AC7C-2565E2DC95E5}"/>
              </a:ext>
            </a:extLst>
          </p:cNvPr>
          <p:cNvSpPr>
            <a:spLocks noGrp="1"/>
          </p:cNvSpPr>
          <p:nvPr userDrawn="1">
            <p:ph type="ctrTitle" hasCustomPrompt="1"/>
          </p:nvPr>
        </p:nvSpPr>
        <p:spPr>
          <a:xfrm>
            <a:off x="433388" y="1741714"/>
            <a:ext cx="5662613" cy="1047807"/>
          </a:xfrm>
        </p:spPr>
        <p:txBody>
          <a:bodyPr anchor="b"/>
          <a:lstStyle>
            <a:lvl1pPr algn="l">
              <a:defRPr sz="3200"/>
            </a:lvl1pPr>
          </a:lstStyle>
          <a:p>
            <a:r>
              <a:rPr lang="de-DE" dirty="0"/>
              <a:t>Präsentationstitel bearbeiten</a:t>
            </a:r>
          </a:p>
        </p:txBody>
      </p:sp>
      <p:sp>
        <p:nvSpPr>
          <p:cNvPr id="21" name="Textplatzhalter 20">
            <a:extLst>
              <a:ext uri="{FF2B5EF4-FFF2-40B4-BE49-F238E27FC236}">
                <a16:creationId xmlns:a16="http://schemas.microsoft.com/office/drawing/2014/main" id="{07777BEF-0943-49B5-89E4-2C7D1CCACC05}"/>
              </a:ext>
            </a:extLst>
          </p:cNvPr>
          <p:cNvSpPr>
            <a:spLocks noGrp="1"/>
          </p:cNvSpPr>
          <p:nvPr userDrawn="1">
            <p:ph type="body" sz="quarter" idx="12" hasCustomPrompt="1"/>
          </p:nvPr>
        </p:nvSpPr>
        <p:spPr>
          <a:xfrm>
            <a:off x="433388" y="4048235"/>
            <a:ext cx="3181350" cy="754062"/>
          </a:xfrm>
        </p:spPr>
        <p:txBody>
          <a:bodyPr/>
          <a:lstStyle>
            <a:lvl1pPr marL="0" indent="0">
              <a:buNone/>
              <a:defRPr/>
            </a:lvl1pPr>
          </a:lstStyle>
          <a:p>
            <a:pPr lvl="0"/>
            <a:r>
              <a:rPr lang="de-DE" dirty="0"/>
              <a:t>Ort, Datum bearbeiten</a:t>
            </a:r>
          </a:p>
        </p:txBody>
      </p:sp>
      <p:sp>
        <p:nvSpPr>
          <p:cNvPr id="23" name="Textplatzhalter 22">
            <a:extLst>
              <a:ext uri="{FF2B5EF4-FFF2-40B4-BE49-F238E27FC236}">
                <a16:creationId xmlns:a16="http://schemas.microsoft.com/office/drawing/2014/main" id="{4ADA864A-9D4A-4503-B2F9-3503D1D35942}"/>
              </a:ext>
            </a:extLst>
          </p:cNvPr>
          <p:cNvSpPr>
            <a:spLocks noGrp="1"/>
          </p:cNvSpPr>
          <p:nvPr userDrawn="1">
            <p:ph type="body" sz="quarter" idx="13" hasCustomPrompt="1"/>
          </p:nvPr>
        </p:nvSpPr>
        <p:spPr>
          <a:xfrm>
            <a:off x="433387" y="2816454"/>
            <a:ext cx="5662613" cy="792000"/>
          </a:xfrm>
        </p:spPr>
        <p:txBody>
          <a:bodyPr/>
          <a:lstStyle>
            <a:lvl1pPr marL="0" indent="0">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4" name="Grafik 3">
            <a:extLst>
              <a:ext uri="{FF2B5EF4-FFF2-40B4-BE49-F238E27FC236}">
                <a16:creationId xmlns:a16="http://schemas.microsoft.com/office/drawing/2014/main" id="{AE7A1722-958C-4A88-9A41-F2B34F37A166}"/>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33387" y="434975"/>
            <a:ext cx="2222791" cy="540000"/>
          </a:xfrm>
          <a:prstGeom prst="rect">
            <a:avLst/>
          </a:prstGeom>
        </p:spPr>
      </p:pic>
      <p:sp>
        <p:nvSpPr>
          <p:cNvPr id="10" name="Textplatzhalter 20">
            <a:extLst>
              <a:ext uri="{FF2B5EF4-FFF2-40B4-BE49-F238E27FC236}">
                <a16:creationId xmlns:a16="http://schemas.microsoft.com/office/drawing/2014/main" id="{DA78FB30-2757-40E4-960D-B8B5527216F4}"/>
              </a:ext>
            </a:extLst>
          </p:cNvPr>
          <p:cNvSpPr>
            <a:spLocks noGrp="1" noChangeAspect="1"/>
          </p:cNvSpPr>
          <p:nvPr>
            <p:ph type="body" sz="quarter" idx="14" hasCustomPrompt="1"/>
          </p:nvPr>
        </p:nvSpPr>
        <p:spPr>
          <a:xfrm>
            <a:off x="6311900" y="4507200"/>
            <a:ext cx="2350800" cy="2350800"/>
          </a:xfrm>
          <a:blipFill dpi="0" rotWithShape="1">
            <a:blip>
              <a:alphaModFix amt="60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
        <p:nvSpPr>
          <p:cNvPr id="11" name="Textplatzhalter 20">
            <a:extLst>
              <a:ext uri="{FF2B5EF4-FFF2-40B4-BE49-F238E27FC236}">
                <a16:creationId xmlns:a16="http://schemas.microsoft.com/office/drawing/2014/main" id="{5C5DBC0C-BBE6-483F-8515-9A99EA09D75E}"/>
              </a:ext>
            </a:extLst>
          </p:cNvPr>
          <p:cNvSpPr>
            <a:spLocks noGrp="1" noChangeAspect="1"/>
          </p:cNvSpPr>
          <p:nvPr>
            <p:ph type="body" sz="quarter" idx="15" hasCustomPrompt="1"/>
          </p:nvPr>
        </p:nvSpPr>
        <p:spPr>
          <a:xfrm>
            <a:off x="3530460" y="4507200"/>
            <a:ext cx="2350800" cy="2350800"/>
          </a:xfrm>
          <a:blipFill dpi="0" rotWithShape="1">
            <a:blip>
              <a:extLst>
                <a:ext uri="{96DAC541-7B7A-43D3-8B79-37D633B846F1}">
                  <asvg:svgBlip xmlns:asvg="http://schemas.microsoft.com/office/drawing/2016/SVG/main" r:embed="rId4"/>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506466825"/>
      </p:ext>
    </p:extLst>
  </p:cSld>
  <p:clrMapOvr>
    <a:masterClrMapping/>
  </p:clrMapOvr>
  <p:extLst>
    <p:ext uri="{DCECCB84-F9BA-43D5-87BE-67443E8EF086}">
      <p15:sldGuideLst xmlns:p15="http://schemas.microsoft.com/office/powerpoint/2012/main">
        <p15:guide id="1" orient="horz" pos="1502">
          <p15:clr>
            <a:srgbClr val="FBAE40"/>
          </p15:clr>
        </p15:guide>
        <p15:guide id="2" orient="horz" pos="2591">
          <p15:clr>
            <a:srgbClr val="FBAE40"/>
          </p15:clr>
        </p15:guide>
        <p15:guide id="3" orient="horz" pos="2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hne Bild wei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435BF-D28D-4C57-AC7C-2565E2DC95E5}"/>
              </a:ext>
            </a:extLst>
          </p:cNvPr>
          <p:cNvSpPr>
            <a:spLocks noGrp="1"/>
          </p:cNvSpPr>
          <p:nvPr>
            <p:ph type="ctrTitle" hasCustomPrompt="1"/>
          </p:nvPr>
        </p:nvSpPr>
        <p:spPr>
          <a:xfrm>
            <a:off x="433388" y="1741714"/>
            <a:ext cx="5662613" cy="1047807"/>
          </a:xfrm>
        </p:spPr>
        <p:txBody>
          <a:bodyPr anchor="b"/>
          <a:lstStyle>
            <a:lvl1pPr algn="l">
              <a:defRPr sz="3200"/>
            </a:lvl1pPr>
          </a:lstStyle>
          <a:p>
            <a:r>
              <a:rPr lang="de-DE" dirty="0"/>
              <a:t>Präsentationstitel bearbeiten</a:t>
            </a:r>
          </a:p>
        </p:txBody>
      </p:sp>
      <p:sp>
        <p:nvSpPr>
          <p:cNvPr id="21" name="Textplatzhalter 20">
            <a:extLst>
              <a:ext uri="{FF2B5EF4-FFF2-40B4-BE49-F238E27FC236}">
                <a16:creationId xmlns:a16="http://schemas.microsoft.com/office/drawing/2014/main" id="{07777BEF-0943-49B5-89E4-2C7D1CCACC05}"/>
              </a:ext>
            </a:extLst>
          </p:cNvPr>
          <p:cNvSpPr>
            <a:spLocks noGrp="1"/>
          </p:cNvSpPr>
          <p:nvPr>
            <p:ph type="body" sz="quarter" idx="12" hasCustomPrompt="1"/>
          </p:nvPr>
        </p:nvSpPr>
        <p:spPr>
          <a:xfrm>
            <a:off x="433387" y="4048235"/>
            <a:ext cx="3181351" cy="754062"/>
          </a:xfrm>
        </p:spPr>
        <p:txBody>
          <a:bodyPr/>
          <a:lstStyle>
            <a:lvl1pPr marL="0" indent="0">
              <a:buNone/>
              <a:defRPr/>
            </a:lvl1pPr>
          </a:lstStyle>
          <a:p>
            <a:pPr lvl="0"/>
            <a:r>
              <a:rPr lang="de-DE" dirty="0"/>
              <a:t>Ort, Datum bearbeiten</a:t>
            </a:r>
          </a:p>
        </p:txBody>
      </p:sp>
      <p:sp>
        <p:nvSpPr>
          <p:cNvPr id="23" name="Textplatzhalter 22">
            <a:extLst>
              <a:ext uri="{FF2B5EF4-FFF2-40B4-BE49-F238E27FC236}">
                <a16:creationId xmlns:a16="http://schemas.microsoft.com/office/drawing/2014/main" id="{4ADA864A-9D4A-4503-B2F9-3503D1D35942}"/>
              </a:ext>
            </a:extLst>
          </p:cNvPr>
          <p:cNvSpPr>
            <a:spLocks noGrp="1"/>
          </p:cNvSpPr>
          <p:nvPr>
            <p:ph type="body" sz="quarter" idx="13" hasCustomPrompt="1"/>
          </p:nvPr>
        </p:nvSpPr>
        <p:spPr>
          <a:xfrm>
            <a:off x="433387" y="2816454"/>
            <a:ext cx="5662613" cy="792000"/>
          </a:xfrm>
        </p:spPr>
        <p:txBody>
          <a:bodyPr/>
          <a:lstStyle>
            <a:lvl1pPr marL="0" indent="0">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7" name="Grafik 6">
            <a:extLst>
              <a:ext uri="{FF2B5EF4-FFF2-40B4-BE49-F238E27FC236}">
                <a16:creationId xmlns:a16="http://schemas.microsoft.com/office/drawing/2014/main" id="{A2C35B1B-B98F-4CFB-8E97-69B2AF86DB05}"/>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33387" y="434975"/>
            <a:ext cx="2222791" cy="540000"/>
          </a:xfrm>
          <a:prstGeom prst="rect">
            <a:avLst/>
          </a:prstGeom>
        </p:spPr>
      </p:pic>
      <p:sp>
        <p:nvSpPr>
          <p:cNvPr id="8" name="Textplatzhalter 20">
            <a:extLst>
              <a:ext uri="{FF2B5EF4-FFF2-40B4-BE49-F238E27FC236}">
                <a16:creationId xmlns:a16="http://schemas.microsoft.com/office/drawing/2014/main" id="{D99A1D36-FED0-454B-9693-F25E18E76FD2}"/>
              </a:ext>
            </a:extLst>
          </p:cNvPr>
          <p:cNvSpPr>
            <a:spLocks noGrp="1" noChangeAspect="1"/>
          </p:cNvSpPr>
          <p:nvPr>
            <p:ph type="body" sz="quarter" idx="15" hasCustomPrompt="1"/>
          </p:nvPr>
        </p:nvSpPr>
        <p:spPr>
          <a:xfrm>
            <a:off x="7479600" y="2145600"/>
            <a:ext cx="4712400" cy="4712400"/>
          </a:xfrm>
          <a:blipFill dpi="0" rotWithShape="1">
            <a:blip>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333447167"/>
      </p:ext>
    </p:extLst>
  </p:cSld>
  <p:clrMapOvr>
    <a:masterClrMapping/>
  </p:clrMapOvr>
  <p:extLst>
    <p:ext uri="{DCECCB84-F9BA-43D5-87BE-67443E8EF086}">
      <p15:sldGuideLst xmlns:p15="http://schemas.microsoft.com/office/powerpoint/2012/main">
        <p15:guide id="1" orient="horz" pos="1502">
          <p15:clr>
            <a:srgbClr val="FBAE40"/>
          </p15:clr>
        </p15:guide>
        <p15:guide id="2" orient="horz" pos="259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hne Bild cyan">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435BF-D28D-4C57-AC7C-2565E2DC95E5}"/>
              </a:ext>
            </a:extLst>
          </p:cNvPr>
          <p:cNvSpPr>
            <a:spLocks noGrp="1"/>
          </p:cNvSpPr>
          <p:nvPr>
            <p:ph type="ctrTitle" hasCustomPrompt="1"/>
          </p:nvPr>
        </p:nvSpPr>
        <p:spPr>
          <a:xfrm>
            <a:off x="433388" y="1741714"/>
            <a:ext cx="5662613" cy="1047807"/>
          </a:xfrm>
        </p:spPr>
        <p:txBody>
          <a:bodyPr anchor="b"/>
          <a:lstStyle>
            <a:lvl1pPr algn="l">
              <a:defRPr sz="3200">
                <a:solidFill>
                  <a:schemeClr val="bg1"/>
                </a:solidFill>
              </a:defRPr>
            </a:lvl1pPr>
          </a:lstStyle>
          <a:p>
            <a:r>
              <a:rPr lang="de-DE" dirty="0"/>
              <a:t>Präsentationstitel bearbeiten</a:t>
            </a:r>
          </a:p>
        </p:txBody>
      </p:sp>
      <p:sp>
        <p:nvSpPr>
          <p:cNvPr id="21" name="Textplatzhalter 20">
            <a:extLst>
              <a:ext uri="{FF2B5EF4-FFF2-40B4-BE49-F238E27FC236}">
                <a16:creationId xmlns:a16="http://schemas.microsoft.com/office/drawing/2014/main" id="{07777BEF-0943-49B5-89E4-2C7D1CCACC05}"/>
              </a:ext>
            </a:extLst>
          </p:cNvPr>
          <p:cNvSpPr>
            <a:spLocks noGrp="1"/>
          </p:cNvSpPr>
          <p:nvPr>
            <p:ph type="body" sz="quarter" idx="12" hasCustomPrompt="1"/>
          </p:nvPr>
        </p:nvSpPr>
        <p:spPr>
          <a:xfrm>
            <a:off x="433388" y="4048235"/>
            <a:ext cx="3181350" cy="754062"/>
          </a:xfrm>
        </p:spPr>
        <p:txBody>
          <a:bodyPr/>
          <a:lstStyle>
            <a:lvl1pPr marL="0" indent="0">
              <a:buNone/>
              <a:defRPr>
                <a:solidFill>
                  <a:schemeClr val="bg1"/>
                </a:solidFill>
              </a:defRPr>
            </a:lvl1pPr>
          </a:lstStyle>
          <a:p>
            <a:pPr lvl="0"/>
            <a:r>
              <a:rPr lang="de-DE" dirty="0"/>
              <a:t>Ort, Datum bearbeiten</a:t>
            </a:r>
          </a:p>
        </p:txBody>
      </p:sp>
      <p:sp>
        <p:nvSpPr>
          <p:cNvPr id="23" name="Textplatzhalter 22">
            <a:extLst>
              <a:ext uri="{FF2B5EF4-FFF2-40B4-BE49-F238E27FC236}">
                <a16:creationId xmlns:a16="http://schemas.microsoft.com/office/drawing/2014/main" id="{4ADA864A-9D4A-4503-B2F9-3503D1D35942}"/>
              </a:ext>
            </a:extLst>
          </p:cNvPr>
          <p:cNvSpPr>
            <a:spLocks noGrp="1"/>
          </p:cNvSpPr>
          <p:nvPr>
            <p:ph type="body" sz="quarter" idx="13" hasCustomPrompt="1"/>
          </p:nvPr>
        </p:nvSpPr>
        <p:spPr>
          <a:xfrm>
            <a:off x="433387" y="2816454"/>
            <a:ext cx="5662613" cy="792000"/>
          </a:xfrm>
        </p:spPr>
        <p:txBody>
          <a:bodyPr/>
          <a:lstStyle>
            <a:lvl1pPr marL="0" indent="0">
              <a:buNone/>
              <a:defRPr lang="de-DE" sz="3200" kern="1200" dirty="0" smtClean="0">
                <a:solidFill>
                  <a:schemeClr val="bg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5" name="Grafik 4">
            <a:extLst>
              <a:ext uri="{FF2B5EF4-FFF2-40B4-BE49-F238E27FC236}">
                <a16:creationId xmlns:a16="http://schemas.microsoft.com/office/drawing/2014/main" id="{3D762316-566F-4C91-B0A3-9E2664069788}"/>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33388" y="434975"/>
            <a:ext cx="2222791" cy="540000"/>
          </a:xfrm>
          <a:prstGeom prst="rect">
            <a:avLst/>
          </a:prstGeom>
        </p:spPr>
      </p:pic>
      <p:sp>
        <p:nvSpPr>
          <p:cNvPr id="8" name="Textplatzhalter 20">
            <a:extLst>
              <a:ext uri="{FF2B5EF4-FFF2-40B4-BE49-F238E27FC236}">
                <a16:creationId xmlns:a16="http://schemas.microsoft.com/office/drawing/2014/main" id="{E2B793F2-FA54-43F4-AA87-02AC3B51E204}"/>
              </a:ext>
            </a:extLst>
          </p:cNvPr>
          <p:cNvSpPr>
            <a:spLocks noGrp="1" noChangeAspect="1"/>
          </p:cNvSpPr>
          <p:nvPr>
            <p:ph type="body" sz="quarter" idx="15" hasCustomPrompt="1"/>
          </p:nvPr>
        </p:nvSpPr>
        <p:spPr>
          <a:xfrm>
            <a:off x="7479600" y="2145600"/>
            <a:ext cx="4712400" cy="4712400"/>
          </a:xfrm>
          <a:blipFill dpi="0" rotWithShape="1">
            <a:blip>
              <a:biLevel thresh="25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2973611992"/>
      </p:ext>
    </p:extLst>
  </p:cSld>
  <p:clrMapOvr>
    <a:masterClrMapping/>
  </p:clrMapOvr>
  <p:extLst>
    <p:ext uri="{DCECCB84-F9BA-43D5-87BE-67443E8EF086}">
      <p15:sldGuideLst xmlns:p15="http://schemas.microsoft.com/office/powerpoint/2012/main">
        <p15:guide id="1" orient="horz" pos="1502">
          <p15:clr>
            <a:srgbClr val="FBAE40"/>
          </p15:clr>
        </p15:guide>
        <p15:guide id="2" orient="horz" pos="259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mit Superzeich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lvl1p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34D44958-1A20-4086-AB53-53C2F26C945C}"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8" y="887824"/>
            <a:ext cx="11325223"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sp>
        <p:nvSpPr>
          <p:cNvPr id="8" name="Inhaltsplatzhalter 2">
            <a:extLst>
              <a:ext uri="{FF2B5EF4-FFF2-40B4-BE49-F238E27FC236}">
                <a16:creationId xmlns:a16="http://schemas.microsoft.com/office/drawing/2014/main" id="{1F77720D-433C-4383-AB26-554BF9FABF6F}"/>
              </a:ext>
            </a:extLst>
          </p:cNvPr>
          <p:cNvSpPr>
            <a:spLocks noGrp="1"/>
          </p:cNvSpPr>
          <p:nvPr>
            <p:ph idx="1" hasCustomPrompt="1"/>
          </p:nvPr>
        </p:nvSpPr>
        <p:spPr>
          <a:xfrm>
            <a:off x="433387" y="1639415"/>
            <a:ext cx="11325225" cy="4608000"/>
          </a:xfrm>
        </p:spPr>
        <p:txBody>
          <a:bodyPr>
            <a:noAutofit/>
          </a:bodyPr>
          <a:lstStyle>
            <a:lvl1pPr>
              <a:buClr>
                <a:schemeClr val="tx2"/>
              </a:buClr>
              <a:buSzPct val="120000"/>
              <a:defRPr sz="1600"/>
            </a:lvl1pPr>
            <a:lvl2pPr>
              <a:buClr>
                <a:schemeClr val="tx2"/>
              </a:buClr>
              <a:buSzPct val="120000"/>
              <a:defRPr sz="1600"/>
            </a:lvl2pPr>
            <a:lvl3pPr>
              <a:buClr>
                <a:schemeClr val="tx2"/>
              </a:buClr>
              <a:buSzPct val="120000"/>
              <a:defRPr sz="1600"/>
            </a:lvl3pPr>
            <a:lvl4pPr>
              <a:buClr>
                <a:schemeClr val="tx2"/>
              </a:buClr>
              <a:buSzPct val="120000"/>
              <a:defRPr sz="1600"/>
            </a:lvl4pPr>
            <a:lvl5pPr>
              <a:buClr>
                <a:schemeClr val="tx2"/>
              </a:buClr>
              <a:buSzPct val="120000"/>
              <a:defRPr sz="1600"/>
            </a:lvl5pPr>
          </a:lstStyle>
          <a:p>
            <a:pPr lvl="0"/>
            <a:r>
              <a:rPr lang="de-DE" dirty="0"/>
              <a:t>Aufzählung oder Fließtext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3342"/>
            <a:ext cx="263652" cy="568800"/>
          </a:xfrm>
          <a:prstGeom prst="rect">
            <a:avLst/>
          </a:prstGeom>
        </p:spPr>
      </p:pic>
      <p:sp>
        <p:nvSpPr>
          <p:cNvPr id="11" name="Textplatzhalter 20">
            <a:extLst>
              <a:ext uri="{FF2B5EF4-FFF2-40B4-BE49-F238E27FC236}">
                <a16:creationId xmlns:a16="http://schemas.microsoft.com/office/drawing/2014/main" id="{9D976741-C3D4-4515-B887-D72C67EBE779}"/>
              </a:ext>
            </a:extLst>
          </p:cNvPr>
          <p:cNvSpPr>
            <a:spLocks noGrp="1" noChangeAspect="1"/>
          </p:cNvSpPr>
          <p:nvPr>
            <p:ph type="body" sz="quarter" idx="15" hasCustomPrompt="1"/>
          </p:nvPr>
        </p:nvSpPr>
        <p:spPr>
          <a:xfrm>
            <a:off x="9409193" y="4078093"/>
            <a:ext cx="2782800" cy="2782800"/>
          </a:xfrm>
          <a:blipFill dpi="0" rotWithShape="1">
            <a:blip>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848360677"/>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D9AF336D-071A-4363-BB98-6751239E16ED}"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9" y="889200"/>
            <a:ext cx="11325224"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sp>
        <p:nvSpPr>
          <p:cNvPr id="8" name="Inhaltsplatzhalter 2">
            <a:extLst>
              <a:ext uri="{FF2B5EF4-FFF2-40B4-BE49-F238E27FC236}">
                <a16:creationId xmlns:a16="http://schemas.microsoft.com/office/drawing/2014/main" id="{1F77720D-433C-4383-AB26-554BF9FABF6F}"/>
              </a:ext>
            </a:extLst>
          </p:cNvPr>
          <p:cNvSpPr>
            <a:spLocks noGrp="1"/>
          </p:cNvSpPr>
          <p:nvPr>
            <p:ph idx="1" hasCustomPrompt="1"/>
          </p:nvPr>
        </p:nvSpPr>
        <p:spPr>
          <a:xfrm>
            <a:off x="433387" y="1638000"/>
            <a:ext cx="11325225" cy="4608000"/>
          </a:xfrm>
        </p:spPr>
        <p:txBody>
          <a:bodyPr>
            <a:noAutofit/>
          </a:bodyPr>
          <a:lstStyle>
            <a:lvl1pPr>
              <a:buClr>
                <a:schemeClr val="tx2"/>
              </a:buClr>
              <a:buSzPct val="120000"/>
              <a:defRPr sz="1600"/>
            </a:lvl1pPr>
            <a:lvl2pPr>
              <a:buClr>
                <a:schemeClr val="tx2"/>
              </a:buClr>
              <a:buSzPct val="120000"/>
              <a:defRPr sz="1600"/>
            </a:lvl2pPr>
            <a:lvl3pPr>
              <a:buClr>
                <a:schemeClr val="tx2"/>
              </a:buClr>
              <a:buSzPct val="120000"/>
              <a:defRPr sz="1600"/>
            </a:lvl3pPr>
            <a:lvl4pPr>
              <a:buClr>
                <a:schemeClr val="tx2"/>
              </a:buClr>
              <a:buSzPct val="120000"/>
              <a:defRPr sz="1600"/>
            </a:lvl4pPr>
            <a:lvl5pPr>
              <a:buClr>
                <a:schemeClr val="tx2"/>
              </a:buClr>
              <a:buSzPct val="120000"/>
              <a:defRPr sz="1600"/>
            </a:lvl5pPr>
          </a:lstStyle>
          <a:p>
            <a:pPr lvl="0"/>
            <a:r>
              <a:rPr lang="de-DE" dirty="0"/>
              <a:t>Aufzählung oder Fließtext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Tree>
    <p:extLst>
      <p:ext uri="{BB962C8B-B14F-4D97-AF65-F5344CB8AC3E}">
        <p14:creationId xmlns:p14="http://schemas.microsoft.com/office/powerpoint/2010/main" val="1257804085"/>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zwei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944A3F1D-2576-4A53-830C-2C2C33B6CCED}"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9" y="889200"/>
            <a:ext cx="11325224"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sp>
        <p:nvSpPr>
          <p:cNvPr id="8" name="Inhaltsplatzhalter 2">
            <a:extLst>
              <a:ext uri="{FF2B5EF4-FFF2-40B4-BE49-F238E27FC236}">
                <a16:creationId xmlns:a16="http://schemas.microsoft.com/office/drawing/2014/main" id="{1F77720D-433C-4383-AB26-554BF9FABF6F}"/>
              </a:ext>
            </a:extLst>
          </p:cNvPr>
          <p:cNvSpPr>
            <a:spLocks noGrp="1"/>
          </p:cNvSpPr>
          <p:nvPr>
            <p:ph idx="1" hasCustomPrompt="1"/>
          </p:nvPr>
        </p:nvSpPr>
        <p:spPr>
          <a:xfrm>
            <a:off x="433387" y="1638000"/>
            <a:ext cx="11325224" cy="4608000"/>
          </a:xfrm>
        </p:spPr>
        <p:txBody>
          <a:bodyPr numCol="2" spcCol="432000">
            <a:noAutofit/>
          </a:bodyPr>
          <a:lstStyle>
            <a:lvl1pPr>
              <a:buClr>
                <a:schemeClr val="tx2"/>
              </a:buClr>
              <a:buSzPct val="120000"/>
              <a:defRPr sz="1600"/>
            </a:lvl1pPr>
            <a:lvl2pPr>
              <a:buClr>
                <a:schemeClr val="tx2"/>
              </a:buClr>
              <a:buSzPct val="120000"/>
              <a:defRPr sz="1600"/>
            </a:lvl2pPr>
            <a:lvl3pPr>
              <a:buClr>
                <a:schemeClr val="tx2"/>
              </a:buClr>
              <a:buSzPct val="120000"/>
              <a:defRPr sz="1600"/>
            </a:lvl3pPr>
            <a:lvl4pPr>
              <a:buClr>
                <a:schemeClr val="tx2"/>
              </a:buClr>
              <a:buSzPct val="120000"/>
              <a:defRPr sz="1600"/>
            </a:lvl4pPr>
            <a:lvl5pPr>
              <a:buClr>
                <a:schemeClr val="tx2"/>
              </a:buClr>
              <a:buSzPct val="120000"/>
              <a:defRPr sz="1600"/>
            </a:lvl5pPr>
          </a:lstStyle>
          <a:p>
            <a:pPr lvl="0"/>
            <a:r>
              <a:rPr lang="de-DE" dirty="0"/>
              <a:t>Aufzählung oder Fließtext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Tree>
    <p:extLst>
      <p:ext uri="{BB962C8B-B14F-4D97-AF65-F5344CB8AC3E}">
        <p14:creationId xmlns:p14="http://schemas.microsoft.com/office/powerpoint/2010/main" val="2076869756"/>
      </p:ext>
    </p:extLst>
  </p:cSld>
  <p:clrMapOvr>
    <a:masterClrMapping/>
  </p:clrMapOvr>
  <p:extLst>
    <p:ext uri="{DCECCB84-F9BA-43D5-87BE-67443E8EF086}">
      <p15:sldGuideLst xmlns:p15="http://schemas.microsoft.com/office/powerpoint/2012/main">
        <p15:guide id="1" orient="horz" pos="1071">
          <p15:clr>
            <a:srgbClr val="FBAE40"/>
          </p15:clr>
        </p15:guide>
        <p15:guide id="2" pos="3704">
          <p15:clr>
            <a:srgbClr val="FBAE40"/>
          </p15:clr>
        </p15:guide>
        <p15:guide id="3" pos="397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mit Bild weiss">
    <p:spTree>
      <p:nvGrpSpPr>
        <p:cNvPr id="1" name=""/>
        <p:cNvGrpSpPr/>
        <p:nvPr/>
      </p:nvGrpSpPr>
      <p:grpSpPr>
        <a:xfrm>
          <a:off x="0" y="0"/>
          <a:ext cx="0" cy="0"/>
          <a:chOff x="0" y="0"/>
          <a:chExt cx="0" cy="0"/>
        </a:xfrm>
      </p:grpSpPr>
      <p:sp>
        <p:nvSpPr>
          <p:cNvPr id="11" name="Bildplatzhalter 11">
            <a:extLst>
              <a:ext uri="{FF2B5EF4-FFF2-40B4-BE49-F238E27FC236}">
                <a16:creationId xmlns:a16="http://schemas.microsoft.com/office/drawing/2014/main" id="{D03712A4-1146-4AF8-8553-A7C8151CDD66}"/>
              </a:ext>
            </a:extLst>
          </p:cNvPr>
          <p:cNvSpPr>
            <a:spLocks noGrp="1"/>
          </p:cNvSpPr>
          <p:nvPr>
            <p:ph type="pic" sz="quarter" idx="14"/>
          </p:nvPr>
        </p:nvSpPr>
        <p:spPr>
          <a:xfrm>
            <a:off x="4898400" y="1700214"/>
            <a:ext cx="7293600" cy="5157786"/>
          </a:xfrm>
          <a:pattFill prst="ltUpDiag">
            <a:fgClr>
              <a:schemeClr val="bg2"/>
            </a:fgClr>
            <a:bgClr>
              <a:schemeClr val="bg1"/>
            </a:bgClr>
          </a:pattFill>
        </p:spPr>
        <p:txBody>
          <a:bodyPr tIns="1800000"/>
          <a:lstStyle>
            <a:lvl1pPr marL="0" indent="0" algn="ctr">
              <a:buNone/>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D26183AA-D573-49A3-9214-17B7492406CA}"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8" y="889200"/>
            <a:ext cx="11325223"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
        <p:nvSpPr>
          <p:cNvPr id="13" name="Textplatzhalter 12">
            <a:extLst>
              <a:ext uri="{FF2B5EF4-FFF2-40B4-BE49-F238E27FC236}">
                <a16:creationId xmlns:a16="http://schemas.microsoft.com/office/drawing/2014/main" id="{743DDFF9-456E-477A-9A61-C58BDC725750}"/>
              </a:ext>
            </a:extLst>
          </p:cNvPr>
          <p:cNvSpPr>
            <a:spLocks noGrp="1"/>
          </p:cNvSpPr>
          <p:nvPr>
            <p:ph type="body" sz="quarter" idx="16" hasCustomPrompt="1"/>
          </p:nvPr>
        </p:nvSpPr>
        <p:spPr>
          <a:xfrm>
            <a:off x="433387" y="1637999"/>
            <a:ext cx="4019562" cy="4608000"/>
          </a:xfrm>
        </p:spPr>
        <p:txBody>
          <a:bodyPr/>
          <a:lstStyle>
            <a:lvl1pPr>
              <a:defRPr/>
            </a:lvl1pPr>
          </a:lstStyle>
          <a:p>
            <a:pPr lvl="0"/>
            <a:r>
              <a:rPr lang="de-DE" dirty="0"/>
              <a:t>Aufzählung oder Fließtext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Textplatzhalter 20">
            <a:extLst>
              <a:ext uri="{FF2B5EF4-FFF2-40B4-BE49-F238E27FC236}">
                <a16:creationId xmlns:a16="http://schemas.microsoft.com/office/drawing/2014/main" id="{F761086A-5849-4AD8-AF2D-96830D540E54}"/>
              </a:ext>
            </a:extLst>
          </p:cNvPr>
          <p:cNvSpPr>
            <a:spLocks noGrp="1" noChangeAspect="1"/>
          </p:cNvSpPr>
          <p:nvPr>
            <p:ph type="body" sz="quarter" idx="15" hasCustomPrompt="1"/>
          </p:nvPr>
        </p:nvSpPr>
        <p:spPr>
          <a:xfrm>
            <a:off x="9409193" y="4078093"/>
            <a:ext cx="2782800" cy="2782800"/>
          </a:xfrm>
          <a:blipFill dpi="0" rotWithShape="1">
            <a:blip>
              <a:alphaModFix amt="60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975007816"/>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Produkte">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EF8E1B2-29E5-4B68-A9BC-ED290B3B39A7}"/>
              </a:ext>
            </a:extLst>
          </p:cNvPr>
          <p:cNvSpPr/>
          <p:nvPr userDrawn="1"/>
        </p:nvSpPr>
        <p:spPr>
          <a:xfrm>
            <a:off x="0" y="0"/>
            <a:ext cx="12192000" cy="4140000"/>
          </a:xfrm>
          <a:prstGeom prst="rect">
            <a:avLst/>
          </a:prstGeom>
          <a:solidFill>
            <a:srgbClr val="E0E0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lvl1p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F4D97AB3-7249-4541-AEAB-F76838547D53}"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7" y="889200"/>
            <a:ext cx="11325226"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
        <p:nvSpPr>
          <p:cNvPr id="16" name="Textplatzhalter 15">
            <a:extLst>
              <a:ext uri="{FF2B5EF4-FFF2-40B4-BE49-F238E27FC236}">
                <a16:creationId xmlns:a16="http://schemas.microsoft.com/office/drawing/2014/main" id="{0641B44C-DB82-4368-B85C-A3A066C62370}"/>
              </a:ext>
            </a:extLst>
          </p:cNvPr>
          <p:cNvSpPr>
            <a:spLocks noGrp="1"/>
          </p:cNvSpPr>
          <p:nvPr>
            <p:ph type="body" sz="quarter" idx="17" hasCustomPrompt="1"/>
          </p:nvPr>
        </p:nvSpPr>
        <p:spPr>
          <a:xfrm>
            <a:off x="433388" y="4488840"/>
            <a:ext cx="3488400" cy="1684358"/>
          </a:xfrm>
        </p:spPr>
        <p:txBody>
          <a:bodyPr/>
          <a:lstStyle>
            <a:lvl1pPr>
              <a:spcAft>
                <a:spcPts val="600"/>
              </a:spcAft>
              <a:defRPr sz="1400"/>
            </a:lvl1pPr>
            <a:lvl2pPr>
              <a:spcAft>
                <a:spcPts val="600"/>
              </a:spcAft>
              <a:defRPr sz="1400"/>
            </a:lvl2pPr>
            <a:lvl3pPr>
              <a:spcAft>
                <a:spcPts val="600"/>
              </a:spcAft>
              <a:defRPr sz="1400"/>
            </a:lvl3pPr>
          </a:lstStyle>
          <a:p>
            <a:pPr lvl="0"/>
            <a:r>
              <a:rPr lang="de-DE" dirty="0"/>
              <a:t>Text bearbeiten</a:t>
            </a:r>
          </a:p>
          <a:p>
            <a:pPr lvl="1"/>
            <a:r>
              <a:rPr lang="de-DE" dirty="0"/>
              <a:t>Zweite Ebene</a:t>
            </a:r>
          </a:p>
          <a:p>
            <a:pPr lvl="2"/>
            <a:r>
              <a:rPr lang="de-DE" dirty="0"/>
              <a:t>Dritte Ebene</a:t>
            </a:r>
          </a:p>
        </p:txBody>
      </p:sp>
      <p:sp>
        <p:nvSpPr>
          <p:cNvPr id="17" name="Textplatzhalter 15">
            <a:extLst>
              <a:ext uri="{FF2B5EF4-FFF2-40B4-BE49-F238E27FC236}">
                <a16:creationId xmlns:a16="http://schemas.microsoft.com/office/drawing/2014/main" id="{FAF5CAD9-490B-4E9E-BF28-342011D2053E}"/>
              </a:ext>
            </a:extLst>
          </p:cNvPr>
          <p:cNvSpPr>
            <a:spLocks noGrp="1"/>
          </p:cNvSpPr>
          <p:nvPr>
            <p:ph type="body" sz="quarter" idx="18" hasCustomPrompt="1"/>
          </p:nvPr>
        </p:nvSpPr>
        <p:spPr>
          <a:xfrm>
            <a:off x="4351800" y="4488840"/>
            <a:ext cx="3488399" cy="1684358"/>
          </a:xfrm>
        </p:spPr>
        <p:txBody>
          <a:bodyPr/>
          <a:lstStyle>
            <a:lvl1pPr>
              <a:spcAft>
                <a:spcPts val="600"/>
              </a:spcAft>
              <a:defRPr sz="1400"/>
            </a:lvl1pPr>
            <a:lvl2pPr>
              <a:spcAft>
                <a:spcPts val="600"/>
              </a:spcAft>
              <a:defRPr sz="1400"/>
            </a:lvl2pPr>
            <a:lvl3pPr>
              <a:spcAft>
                <a:spcPts val="600"/>
              </a:spcAft>
              <a:defRPr sz="1400"/>
            </a:lvl3pPr>
          </a:lstStyle>
          <a:p>
            <a:pPr lvl="0"/>
            <a:r>
              <a:rPr lang="de-DE" dirty="0"/>
              <a:t>Text bearbeiten</a:t>
            </a:r>
          </a:p>
          <a:p>
            <a:pPr lvl="1"/>
            <a:r>
              <a:rPr lang="de-DE" dirty="0"/>
              <a:t>Zweite Ebene</a:t>
            </a:r>
          </a:p>
          <a:p>
            <a:pPr lvl="2"/>
            <a:r>
              <a:rPr lang="de-DE" dirty="0"/>
              <a:t>Dritte Ebene</a:t>
            </a:r>
          </a:p>
        </p:txBody>
      </p:sp>
      <p:sp>
        <p:nvSpPr>
          <p:cNvPr id="18" name="Textplatzhalter 15">
            <a:extLst>
              <a:ext uri="{FF2B5EF4-FFF2-40B4-BE49-F238E27FC236}">
                <a16:creationId xmlns:a16="http://schemas.microsoft.com/office/drawing/2014/main" id="{5914F5E7-08D4-44AD-B766-89D06AB4D65A}"/>
              </a:ext>
            </a:extLst>
          </p:cNvPr>
          <p:cNvSpPr>
            <a:spLocks noGrp="1"/>
          </p:cNvSpPr>
          <p:nvPr>
            <p:ph type="body" sz="quarter" idx="19" hasCustomPrompt="1"/>
          </p:nvPr>
        </p:nvSpPr>
        <p:spPr>
          <a:xfrm>
            <a:off x="8270211" y="4488840"/>
            <a:ext cx="3488399" cy="1684358"/>
          </a:xfrm>
        </p:spPr>
        <p:txBody>
          <a:bodyPr/>
          <a:lstStyle>
            <a:lvl1pPr>
              <a:spcAft>
                <a:spcPts val="600"/>
              </a:spcAft>
              <a:defRPr sz="1400"/>
            </a:lvl1pPr>
            <a:lvl2pPr>
              <a:spcAft>
                <a:spcPts val="600"/>
              </a:spcAft>
              <a:defRPr sz="1400"/>
            </a:lvl2pPr>
            <a:lvl3pPr>
              <a:spcAft>
                <a:spcPts val="600"/>
              </a:spcAft>
              <a:defRPr sz="1400"/>
            </a:lvl3pPr>
          </a:lstStyle>
          <a:p>
            <a:pPr lvl="0"/>
            <a:r>
              <a:rPr lang="de-DE" dirty="0"/>
              <a:t>Text bearbeiten</a:t>
            </a:r>
          </a:p>
          <a:p>
            <a:pPr lvl="1"/>
            <a:r>
              <a:rPr lang="de-DE" dirty="0"/>
              <a:t>Zweite Ebene</a:t>
            </a:r>
          </a:p>
          <a:p>
            <a:pPr lvl="2"/>
            <a:r>
              <a:rPr lang="de-DE" dirty="0"/>
              <a:t>Dritte Ebene</a:t>
            </a:r>
          </a:p>
        </p:txBody>
      </p:sp>
      <p:sp>
        <p:nvSpPr>
          <p:cNvPr id="12" name="Inhaltsplatzhalter 24">
            <a:extLst>
              <a:ext uri="{FF2B5EF4-FFF2-40B4-BE49-F238E27FC236}">
                <a16:creationId xmlns:a16="http://schemas.microsoft.com/office/drawing/2014/main" id="{AB9E1D3E-E4F8-4AFF-89B2-407B55CCC81E}"/>
              </a:ext>
            </a:extLst>
          </p:cNvPr>
          <p:cNvSpPr>
            <a:spLocks noGrp="1"/>
          </p:cNvSpPr>
          <p:nvPr>
            <p:ph sz="quarter" idx="16" hasCustomPrompt="1"/>
          </p:nvPr>
        </p:nvSpPr>
        <p:spPr>
          <a:xfrm>
            <a:off x="433388" y="1706040"/>
            <a:ext cx="3488400" cy="2253313"/>
          </a:xfrm>
        </p:spPr>
        <p:txBody>
          <a:bodyPr tIns="36000"/>
          <a:lstStyle>
            <a:lvl1pPr marL="0" indent="0" algn="ctr">
              <a:spcAft>
                <a:spcPts val="0"/>
              </a:spcAft>
              <a:buNone/>
              <a:defRPr sz="1400"/>
            </a:lvl1pPr>
          </a:lstStyle>
          <a:p>
            <a:r>
              <a:rPr lang="de-DE" dirty="0"/>
              <a:t>Freisteller durch Klicken auf </a:t>
            </a:r>
            <a:br>
              <a:rPr lang="de-DE" dirty="0"/>
            </a:br>
            <a:r>
              <a:rPr lang="de-DE" dirty="0"/>
              <a:t>Bild-Symbol hinzufügen</a:t>
            </a:r>
          </a:p>
        </p:txBody>
      </p:sp>
      <p:sp>
        <p:nvSpPr>
          <p:cNvPr id="13" name="Inhaltsplatzhalter 24">
            <a:extLst>
              <a:ext uri="{FF2B5EF4-FFF2-40B4-BE49-F238E27FC236}">
                <a16:creationId xmlns:a16="http://schemas.microsoft.com/office/drawing/2014/main" id="{F7F48B9D-6E26-4412-9AB5-D5D14F72F1CD}"/>
              </a:ext>
            </a:extLst>
          </p:cNvPr>
          <p:cNvSpPr>
            <a:spLocks noGrp="1"/>
          </p:cNvSpPr>
          <p:nvPr>
            <p:ph sz="quarter" idx="20" hasCustomPrompt="1"/>
          </p:nvPr>
        </p:nvSpPr>
        <p:spPr>
          <a:xfrm>
            <a:off x="4351800" y="1698637"/>
            <a:ext cx="3488400" cy="2260716"/>
          </a:xfrm>
        </p:spPr>
        <p:txBody>
          <a:bodyPr tIns="36000"/>
          <a:lstStyle>
            <a:lvl1pPr marL="0" indent="0" algn="ctr">
              <a:spcAft>
                <a:spcPts val="0"/>
              </a:spcAft>
              <a:buNone/>
              <a:defRPr sz="1400"/>
            </a:lvl1pPr>
          </a:lstStyle>
          <a:p>
            <a:r>
              <a:rPr lang="de-DE" dirty="0"/>
              <a:t>Freisteller durch Klicken auf </a:t>
            </a:r>
            <a:br>
              <a:rPr lang="de-DE" dirty="0"/>
            </a:br>
            <a:r>
              <a:rPr lang="de-DE" dirty="0"/>
              <a:t>Bild-Symbol hinzufügen</a:t>
            </a:r>
          </a:p>
        </p:txBody>
      </p:sp>
      <p:sp>
        <p:nvSpPr>
          <p:cNvPr id="14" name="Inhaltsplatzhalter 24">
            <a:extLst>
              <a:ext uri="{FF2B5EF4-FFF2-40B4-BE49-F238E27FC236}">
                <a16:creationId xmlns:a16="http://schemas.microsoft.com/office/drawing/2014/main" id="{11455913-5E73-45AA-A76B-29E6D8A6CDD3}"/>
              </a:ext>
            </a:extLst>
          </p:cNvPr>
          <p:cNvSpPr>
            <a:spLocks noGrp="1"/>
          </p:cNvSpPr>
          <p:nvPr>
            <p:ph sz="quarter" idx="21" hasCustomPrompt="1"/>
          </p:nvPr>
        </p:nvSpPr>
        <p:spPr>
          <a:xfrm>
            <a:off x="8270213" y="1698637"/>
            <a:ext cx="3488400" cy="2260715"/>
          </a:xfrm>
        </p:spPr>
        <p:txBody>
          <a:bodyPr tIns="36000"/>
          <a:lstStyle>
            <a:lvl1pPr marL="0" indent="0" algn="ctr">
              <a:spcAft>
                <a:spcPts val="0"/>
              </a:spcAft>
              <a:buNone/>
              <a:defRPr sz="1400"/>
            </a:lvl1pPr>
          </a:lstStyle>
          <a:p>
            <a:r>
              <a:rPr lang="de-DE" dirty="0"/>
              <a:t>Freisteller durch Klicken auf </a:t>
            </a:r>
            <a:br>
              <a:rPr lang="de-DE" dirty="0"/>
            </a:br>
            <a:r>
              <a:rPr lang="de-DE" dirty="0"/>
              <a:t>Bild-Symbol hinzufügen</a:t>
            </a:r>
          </a:p>
        </p:txBody>
      </p:sp>
    </p:spTree>
    <p:extLst>
      <p:ext uri="{BB962C8B-B14F-4D97-AF65-F5344CB8AC3E}">
        <p14:creationId xmlns:p14="http://schemas.microsoft.com/office/powerpoint/2010/main" val="3069937814"/>
      </p:ext>
    </p:extLst>
  </p:cSld>
  <p:clrMapOvr>
    <a:masterClrMapping/>
  </p:clrMapOvr>
  <p:extLst>
    <p:ext uri="{DCECCB84-F9BA-43D5-87BE-67443E8EF086}">
      <p15:sldGuideLst xmlns:p15="http://schemas.microsoft.com/office/powerpoint/2012/main">
        <p15:guide id="1" orient="horz" pos="1071">
          <p15:clr>
            <a:srgbClr val="FBAE40"/>
          </p15:clr>
        </p15:guide>
        <p15:guide id="2" orient="horz" pos="286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 Produk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lvl1p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435B2039-B691-48E6-B1AB-B8922017E3B0}"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8" y="889200"/>
            <a:ext cx="11325223"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
        <p:nvSpPr>
          <p:cNvPr id="25" name="Inhaltsplatzhalter 24">
            <a:extLst>
              <a:ext uri="{FF2B5EF4-FFF2-40B4-BE49-F238E27FC236}">
                <a16:creationId xmlns:a16="http://schemas.microsoft.com/office/drawing/2014/main" id="{CE77BA96-5234-4599-9436-37FD8E7D72E5}"/>
              </a:ext>
            </a:extLst>
          </p:cNvPr>
          <p:cNvSpPr>
            <a:spLocks noGrp="1"/>
          </p:cNvSpPr>
          <p:nvPr>
            <p:ph sz="quarter" idx="16" hasCustomPrompt="1"/>
          </p:nvPr>
        </p:nvSpPr>
        <p:spPr>
          <a:xfrm>
            <a:off x="452665" y="1712914"/>
            <a:ext cx="1691999" cy="1931986"/>
          </a:xfrm>
        </p:spPr>
        <p:txBody>
          <a:bodyPr tIns="36000"/>
          <a:lstStyle>
            <a:lvl1pPr marL="0" indent="0" algn="ctr">
              <a:buNone/>
              <a:defRPr sz="1100"/>
            </a:lvl1pPr>
          </a:lstStyle>
          <a:p>
            <a:r>
              <a:rPr lang="de-DE" dirty="0"/>
              <a:t>Freisteller durch Klicken auf Bild-Symbol hinzufügen</a:t>
            </a:r>
          </a:p>
        </p:txBody>
      </p:sp>
      <p:sp>
        <p:nvSpPr>
          <p:cNvPr id="8" name="Textplatzhalter 7">
            <a:extLst>
              <a:ext uri="{FF2B5EF4-FFF2-40B4-BE49-F238E27FC236}">
                <a16:creationId xmlns:a16="http://schemas.microsoft.com/office/drawing/2014/main" id="{489ABAA3-CFE2-488B-A8F9-19A474A9EE1D}"/>
              </a:ext>
            </a:extLst>
          </p:cNvPr>
          <p:cNvSpPr>
            <a:spLocks noGrp="1"/>
          </p:cNvSpPr>
          <p:nvPr>
            <p:ph type="body" sz="quarter" idx="27" hasCustomPrompt="1"/>
          </p:nvPr>
        </p:nvSpPr>
        <p:spPr>
          <a:xfrm>
            <a:off x="2336767" y="1658050"/>
            <a:ext cx="1692000" cy="1986850"/>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
        <p:nvSpPr>
          <p:cNvPr id="26" name="Inhaltsplatzhalter 24">
            <a:extLst>
              <a:ext uri="{FF2B5EF4-FFF2-40B4-BE49-F238E27FC236}">
                <a16:creationId xmlns:a16="http://schemas.microsoft.com/office/drawing/2014/main" id="{D6376CFD-9F14-471F-BEA9-3EA376346EF5}"/>
              </a:ext>
            </a:extLst>
          </p:cNvPr>
          <p:cNvSpPr>
            <a:spLocks noGrp="1"/>
          </p:cNvSpPr>
          <p:nvPr>
            <p:ph sz="quarter" idx="28" hasCustomPrompt="1"/>
          </p:nvPr>
        </p:nvSpPr>
        <p:spPr>
          <a:xfrm>
            <a:off x="4307954" y="1712914"/>
            <a:ext cx="1691999" cy="1931986"/>
          </a:xfrm>
        </p:spPr>
        <p:txBody>
          <a:bodyPr tIns="36000"/>
          <a:lstStyle>
            <a:lvl1pPr marL="0" indent="0" algn="ctr">
              <a:buNone/>
              <a:defRPr sz="1100"/>
            </a:lvl1pPr>
          </a:lstStyle>
          <a:p>
            <a:r>
              <a:rPr lang="de-DE" dirty="0"/>
              <a:t>Freisteller durch Klicken auf Bild-Symbol hinzufügen</a:t>
            </a:r>
          </a:p>
        </p:txBody>
      </p:sp>
      <p:sp>
        <p:nvSpPr>
          <p:cNvPr id="27" name="Textplatzhalter 7">
            <a:extLst>
              <a:ext uri="{FF2B5EF4-FFF2-40B4-BE49-F238E27FC236}">
                <a16:creationId xmlns:a16="http://schemas.microsoft.com/office/drawing/2014/main" id="{E348E83B-4CB4-4D24-89F9-924ED2EA8C86}"/>
              </a:ext>
            </a:extLst>
          </p:cNvPr>
          <p:cNvSpPr>
            <a:spLocks noGrp="1"/>
          </p:cNvSpPr>
          <p:nvPr>
            <p:ph type="body" sz="quarter" idx="29" hasCustomPrompt="1"/>
          </p:nvPr>
        </p:nvSpPr>
        <p:spPr>
          <a:xfrm>
            <a:off x="6192056" y="1658050"/>
            <a:ext cx="1692000" cy="1986850"/>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
        <p:nvSpPr>
          <p:cNvPr id="28" name="Inhaltsplatzhalter 24">
            <a:extLst>
              <a:ext uri="{FF2B5EF4-FFF2-40B4-BE49-F238E27FC236}">
                <a16:creationId xmlns:a16="http://schemas.microsoft.com/office/drawing/2014/main" id="{E636AB10-D284-4783-BB43-5876DAA527B7}"/>
              </a:ext>
            </a:extLst>
          </p:cNvPr>
          <p:cNvSpPr>
            <a:spLocks noGrp="1"/>
          </p:cNvSpPr>
          <p:nvPr>
            <p:ph sz="quarter" idx="30" hasCustomPrompt="1"/>
          </p:nvPr>
        </p:nvSpPr>
        <p:spPr>
          <a:xfrm>
            <a:off x="8177757" y="1712914"/>
            <a:ext cx="1691999" cy="1931986"/>
          </a:xfrm>
        </p:spPr>
        <p:txBody>
          <a:bodyPr tIns="36000"/>
          <a:lstStyle>
            <a:lvl1pPr marL="0" indent="0" algn="ctr">
              <a:buNone/>
              <a:defRPr sz="1100"/>
            </a:lvl1pPr>
          </a:lstStyle>
          <a:p>
            <a:r>
              <a:rPr lang="de-DE" dirty="0"/>
              <a:t>Freisteller durch Klicken auf Bild-Symbol hinzufügen</a:t>
            </a:r>
          </a:p>
        </p:txBody>
      </p:sp>
      <p:sp>
        <p:nvSpPr>
          <p:cNvPr id="29" name="Textplatzhalter 7">
            <a:extLst>
              <a:ext uri="{FF2B5EF4-FFF2-40B4-BE49-F238E27FC236}">
                <a16:creationId xmlns:a16="http://schemas.microsoft.com/office/drawing/2014/main" id="{2A6F64AF-D04E-40C3-B248-BD3DEBE05F4D}"/>
              </a:ext>
            </a:extLst>
          </p:cNvPr>
          <p:cNvSpPr>
            <a:spLocks noGrp="1"/>
          </p:cNvSpPr>
          <p:nvPr>
            <p:ph type="body" sz="quarter" idx="31" hasCustomPrompt="1"/>
          </p:nvPr>
        </p:nvSpPr>
        <p:spPr>
          <a:xfrm>
            <a:off x="10061859" y="1658050"/>
            <a:ext cx="1692000" cy="1985394"/>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
        <p:nvSpPr>
          <p:cNvPr id="30" name="Inhaltsplatzhalter 24">
            <a:extLst>
              <a:ext uri="{FF2B5EF4-FFF2-40B4-BE49-F238E27FC236}">
                <a16:creationId xmlns:a16="http://schemas.microsoft.com/office/drawing/2014/main" id="{60E88FDD-42E5-456F-A2C3-33999C6042EB}"/>
              </a:ext>
            </a:extLst>
          </p:cNvPr>
          <p:cNvSpPr>
            <a:spLocks noGrp="1"/>
          </p:cNvSpPr>
          <p:nvPr>
            <p:ph sz="quarter" idx="32" hasCustomPrompt="1"/>
          </p:nvPr>
        </p:nvSpPr>
        <p:spPr>
          <a:xfrm>
            <a:off x="452652" y="4097562"/>
            <a:ext cx="1691999" cy="1933200"/>
          </a:xfrm>
        </p:spPr>
        <p:txBody>
          <a:bodyPr tIns="36000"/>
          <a:lstStyle>
            <a:lvl1pPr marL="0" indent="0" algn="ctr">
              <a:buNone/>
              <a:defRPr sz="1100"/>
            </a:lvl1pPr>
          </a:lstStyle>
          <a:p>
            <a:r>
              <a:rPr lang="de-DE" dirty="0"/>
              <a:t>Freisteller durch Klicken auf Bild-Symbol hinzufügen</a:t>
            </a:r>
          </a:p>
        </p:txBody>
      </p:sp>
      <p:sp>
        <p:nvSpPr>
          <p:cNvPr id="31" name="Textplatzhalter 7">
            <a:extLst>
              <a:ext uri="{FF2B5EF4-FFF2-40B4-BE49-F238E27FC236}">
                <a16:creationId xmlns:a16="http://schemas.microsoft.com/office/drawing/2014/main" id="{7A0CAF08-94CE-40DD-AF8D-090B21678B93}"/>
              </a:ext>
            </a:extLst>
          </p:cNvPr>
          <p:cNvSpPr>
            <a:spLocks noGrp="1"/>
          </p:cNvSpPr>
          <p:nvPr>
            <p:ph type="body" sz="quarter" idx="33" hasCustomPrompt="1"/>
          </p:nvPr>
        </p:nvSpPr>
        <p:spPr>
          <a:xfrm>
            <a:off x="2336754" y="4042698"/>
            <a:ext cx="1692000" cy="1987200"/>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
        <p:nvSpPr>
          <p:cNvPr id="32" name="Inhaltsplatzhalter 24">
            <a:extLst>
              <a:ext uri="{FF2B5EF4-FFF2-40B4-BE49-F238E27FC236}">
                <a16:creationId xmlns:a16="http://schemas.microsoft.com/office/drawing/2014/main" id="{216A5E16-8C7C-45FB-8559-E4B7C11DB7F5}"/>
              </a:ext>
            </a:extLst>
          </p:cNvPr>
          <p:cNvSpPr>
            <a:spLocks noGrp="1"/>
          </p:cNvSpPr>
          <p:nvPr>
            <p:ph sz="quarter" idx="34" hasCustomPrompt="1"/>
          </p:nvPr>
        </p:nvSpPr>
        <p:spPr>
          <a:xfrm>
            <a:off x="4307941" y="4097562"/>
            <a:ext cx="1691999" cy="1933200"/>
          </a:xfrm>
        </p:spPr>
        <p:txBody>
          <a:bodyPr tIns="36000"/>
          <a:lstStyle>
            <a:lvl1pPr marL="0" indent="0" algn="ctr">
              <a:buNone/>
              <a:defRPr sz="1100"/>
            </a:lvl1pPr>
          </a:lstStyle>
          <a:p>
            <a:r>
              <a:rPr lang="de-DE" dirty="0"/>
              <a:t>Freisteller durch Klicken auf Bild-Symbol hinzufügen</a:t>
            </a:r>
          </a:p>
        </p:txBody>
      </p:sp>
      <p:sp>
        <p:nvSpPr>
          <p:cNvPr id="33" name="Textplatzhalter 7">
            <a:extLst>
              <a:ext uri="{FF2B5EF4-FFF2-40B4-BE49-F238E27FC236}">
                <a16:creationId xmlns:a16="http://schemas.microsoft.com/office/drawing/2014/main" id="{F541AC5D-99D0-4DB5-8D47-2A1DFF1ADE7C}"/>
              </a:ext>
            </a:extLst>
          </p:cNvPr>
          <p:cNvSpPr>
            <a:spLocks noGrp="1"/>
          </p:cNvSpPr>
          <p:nvPr>
            <p:ph type="body" sz="quarter" idx="35" hasCustomPrompt="1"/>
          </p:nvPr>
        </p:nvSpPr>
        <p:spPr>
          <a:xfrm>
            <a:off x="6192043" y="4042698"/>
            <a:ext cx="1692000" cy="1987200"/>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
        <p:nvSpPr>
          <p:cNvPr id="34" name="Inhaltsplatzhalter 24">
            <a:extLst>
              <a:ext uri="{FF2B5EF4-FFF2-40B4-BE49-F238E27FC236}">
                <a16:creationId xmlns:a16="http://schemas.microsoft.com/office/drawing/2014/main" id="{02D9A808-4945-4A68-90D3-1A435C4B5069}"/>
              </a:ext>
            </a:extLst>
          </p:cNvPr>
          <p:cNvSpPr>
            <a:spLocks noGrp="1"/>
          </p:cNvSpPr>
          <p:nvPr>
            <p:ph sz="quarter" idx="36" hasCustomPrompt="1"/>
          </p:nvPr>
        </p:nvSpPr>
        <p:spPr>
          <a:xfrm>
            <a:off x="8177744" y="4097562"/>
            <a:ext cx="1691999" cy="1933200"/>
          </a:xfrm>
        </p:spPr>
        <p:txBody>
          <a:bodyPr tIns="36000"/>
          <a:lstStyle>
            <a:lvl1pPr marL="0" indent="0" algn="ctr">
              <a:buNone/>
              <a:defRPr sz="1100"/>
            </a:lvl1pPr>
          </a:lstStyle>
          <a:p>
            <a:r>
              <a:rPr lang="de-DE" dirty="0"/>
              <a:t>Freisteller durch Klicken auf Bild-Symbol hinzufügen</a:t>
            </a:r>
          </a:p>
        </p:txBody>
      </p:sp>
      <p:sp>
        <p:nvSpPr>
          <p:cNvPr id="35" name="Textplatzhalter 7">
            <a:extLst>
              <a:ext uri="{FF2B5EF4-FFF2-40B4-BE49-F238E27FC236}">
                <a16:creationId xmlns:a16="http://schemas.microsoft.com/office/drawing/2014/main" id="{99DFE1C2-96A1-4223-B8A7-964EAD4B04C3}"/>
              </a:ext>
            </a:extLst>
          </p:cNvPr>
          <p:cNvSpPr>
            <a:spLocks noGrp="1"/>
          </p:cNvSpPr>
          <p:nvPr>
            <p:ph type="body" sz="quarter" idx="37" hasCustomPrompt="1"/>
          </p:nvPr>
        </p:nvSpPr>
        <p:spPr>
          <a:xfrm>
            <a:off x="10061846" y="4042698"/>
            <a:ext cx="1692000" cy="1987200"/>
          </a:xfrm>
        </p:spPr>
        <p:txBody>
          <a:bodyPr/>
          <a:lstStyle>
            <a:lvl1pPr>
              <a:spcAft>
                <a:spcPts val="0"/>
              </a:spcAft>
              <a:defRPr sz="1400"/>
            </a:lvl1pPr>
            <a:lvl2pPr>
              <a:spcAft>
                <a:spcPts val="0"/>
              </a:spcAft>
              <a:defRPr sz="1400"/>
            </a:lvl2pPr>
            <a:lvl3pPr>
              <a:spcAft>
                <a:spcPts val="0"/>
              </a:spcAft>
              <a:defRPr sz="1400"/>
            </a:lvl3pPr>
          </a:lstStyle>
          <a:p>
            <a:pPr lvl="0"/>
            <a:r>
              <a:rPr lang="de-DE" dirty="0"/>
              <a:t>Text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4153724978"/>
      </p:ext>
    </p:extLst>
  </p:cSld>
  <p:clrMapOvr>
    <a:masterClrMapping/>
  </p:clrMapOvr>
  <p:extLst>
    <p:ext uri="{DCECCB84-F9BA-43D5-87BE-67443E8EF086}">
      <p15:sldGuideLst xmlns:p15="http://schemas.microsoft.com/office/powerpoint/2012/main">
        <p15:guide id="1" orient="horz" pos="1071">
          <p15:clr>
            <a:srgbClr val="FBAE40"/>
          </p15:clr>
        </p15:guide>
        <p15:guide id="2" orient="horz" pos="256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 Produk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lvl1pPr>
          </a:lstStyle>
          <a:p>
            <a:r>
              <a:rPr lang="de-DE" dirty="0"/>
              <a:t>Headline bearbeiten</a:t>
            </a:r>
          </a:p>
        </p:txBody>
      </p:sp>
      <p:sp>
        <p:nvSpPr>
          <p:cNvPr id="3" name="Datumsplatzhalter 2">
            <a:extLst>
              <a:ext uri="{FF2B5EF4-FFF2-40B4-BE49-F238E27FC236}">
                <a16:creationId xmlns:a16="http://schemas.microsoft.com/office/drawing/2014/main" id="{39C8E414-AABA-4932-9DA2-ED027C851AC9}"/>
              </a:ext>
            </a:extLst>
          </p:cNvPr>
          <p:cNvSpPr>
            <a:spLocks noGrp="1"/>
          </p:cNvSpPr>
          <p:nvPr>
            <p:ph type="dt" sz="half" idx="10"/>
          </p:nvPr>
        </p:nvSpPr>
        <p:spPr/>
        <p:txBody>
          <a:bodyPr/>
          <a:lstStyle/>
          <a:p>
            <a:fld id="{104A290B-BFB1-4134-98E7-D7936CCA5F03}" type="datetime1">
              <a:rPr lang="de-DE" smtClean="0"/>
              <a:t>16.09.26</a:t>
            </a:fld>
            <a:endParaRPr lang="de-DE" dirty="0"/>
          </a:p>
        </p:txBody>
      </p:sp>
      <p:sp>
        <p:nvSpPr>
          <p:cNvPr id="4" name="Fußzeilenplatzhalter 3">
            <a:extLst>
              <a:ext uri="{FF2B5EF4-FFF2-40B4-BE49-F238E27FC236}">
                <a16:creationId xmlns:a16="http://schemas.microsoft.com/office/drawing/2014/main" id="{88DF5653-41EA-4FE4-A4BE-2DEF6044605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2DE45B4F-F38E-43B2-9AB1-8216E5CB96AA}"/>
              </a:ext>
            </a:extLst>
          </p:cNvPr>
          <p:cNvSpPr>
            <a:spLocks noGrp="1"/>
          </p:cNvSpPr>
          <p:nvPr>
            <p:ph type="sldNum" sz="quarter" idx="12"/>
          </p:nvPr>
        </p:nvSpPr>
        <p:spPr/>
        <p:txBody>
          <a:bodyPr/>
          <a:lstStyle/>
          <a:p>
            <a:fld id="{19C38A61-2AC7-4B0E-B80F-DDADD701BB40}" type="slidenum">
              <a:rPr lang="de-DE" smtClean="0"/>
              <a:pPr/>
              <a:t>‹#›</a:t>
            </a:fld>
            <a:endParaRPr lang="de-DE" dirty="0"/>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9" y="889200"/>
            <a:ext cx="11325224"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
        <p:nvSpPr>
          <p:cNvPr id="8" name="Textplatzhalter 7">
            <a:extLst>
              <a:ext uri="{FF2B5EF4-FFF2-40B4-BE49-F238E27FC236}">
                <a16:creationId xmlns:a16="http://schemas.microsoft.com/office/drawing/2014/main" id="{ABDEE7A3-4FA4-49C3-85D8-66A9BB9F7BA1}"/>
              </a:ext>
            </a:extLst>
          </p:cNvPr>
          <p:cNvSpPr>
            <a:spLocks noGrp="1"/>
          </p:cNvSpPr>
          <p:nvPr>
            <p:ph type="body" sz="quarter" idx="15" hasCustomPrompt="1"/>
          </p:nvPr>
        </p:nvSpPr>
        <p:spPr>
          <a:xfrm>
            <a:off x="410148" y="3276396"/>
            <a:ext cx="2528839"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25" name="Inhaltsplatzhalter 24">
            <a:extLst>
              <a:ext uri="{FF2B5EF4-FFF2-40B4-BE49-F238E27FC236}">
                <a16:creationId xmlns:a16="http://schemas.microsoft.com/office/drawing/2014/main" id="{3239B277-CD7C-471E-82D0-CFADD0363C3E}"/>
              </a:ext>
            </a:extLst>
          </p:cNvPr>
          <p:cNvSpPr>
            <a:spLocks noGrp="1"/>
          </p:cNvSpPr>
          <p:nvPr>
            <p:ph sz="quarter" idx="16" hasCustomPrompt="1"/>
          </p:nvPr>
        </p:nvSpPr>
        <p:spPr>
          <a:xfrm>
            <a:off x="433388" y="1712915"/>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26" name="Textplatzhalter 7">
            <a:extLst>
              <a:ext uri="{FF2B5EF4-FFF2-40B4-BE49-F238E27FC236}">
                <a16:creationId xmlns:a16="http://schemas.microsoft.com/office/drawing/2014/main" id="{095E6835-F345-4AF4-8C89-62F22D90D71C}"/>
              </a:ext>
            </a:extLst>
          </p:cNvPr>
          <p:cNvSpPr>
            <a:spLocks noGrp="1"/>
          </p:cNvSpPr>
          <p:nvPr>
            <p:ph type="body" sz="quarter" idx="17" hasCustomPrompt="1"/>
          </p:nvPr>
        </p:nvSpPr>
        <p:spPr>
          <a:xfrm>
            <a:off x="3373260" y="3276396"/>
            <a:ext cx="2505602"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27" name="Inhaltsplatzhalter 24">
            <a:extLst>
              <a:ext uri="{FF2B5EF4-FFF2-40B4-BE49-F238E27FC236}">
                <a16:creationId xmlns:a16="http://schemas.microsoft.com/office/drawing/2014/main" id="{53F54A06-C6FB-4C88-BB20-038D7AA5D900}"/>
              </a:ext>
            </a:extLst>
          </p:cNvPr>
          <p:cNvSpPr>
            <a:spLocks noGrp="1"/>
          </p:cNvSpPr>
          <p:nvPr>
            <p:ph sz="quarter" idx="18" hasCustomPrompt="1"/>
          </p:nvPr>
        </p:nvSpPr>
        <p:spPr>
          <a:xfrm>
            <a:off x="3373263" y="1712915"/>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28" name="Textplatzhalter 7">
            <a:extLst>
              <a:ext uri="{FF2B5EF4-FFF2-40B4-BE49-F238E27FC236}">
                <a16:creationId xmlns:a16="http://schemas.microsoft.com/office/drawing/2014/main" id="{F5276C08-36C6-4CDE-B323-D245405B5588}"/>
              </a:ext>
            </a:extLst>
          </p:cNvPr>
          <p:cNvSpPr>
            <a:spLocks noGrp="1"/>
          </p:cNvSpPr>
          <p:nvPr>
            <p:ph type="body" sz="quarter" idx="19" hasCustomPrompt="1"/>
          </p:nvPr>
        </p:nvSpPr>
        <p:spPr>
          <a:xfrm>
            <a:off x="6313138" y="3276396"/>
            <a:ext cx="2505600"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29" name="Inhaltsplatzhalter 24">
            <a:extLst>
              <a:ext uri="{FF2B5EF4-FFF2-40B4-BE49-F238E27FC236}">
                <a16:creationId xmlns:a16="http://schemas.microsoft.com/office/drawing/2014/main" id="{F80906BA-3467-4288-B501-8D0B2D9664AE}"/>
              </a:ext>
            </a:extLst>
          </p:cNvPr>
          <p:cNvSpPr>
            <a:spLocks noGrp="1"/>
          </p:cNvSpPr>
          <p:nvPr>
            <p:ph sz="quarter" idx="20" hasCustomPrompt="1"/>
          </p:nvPr>
        </p:nvSpPr>
        <p:spPr>
          <a:xfrm>
            <a:off x="6313138" y="1712915"/>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30" name="Textplatzhalter 7">
            <a:extLst>
              <a:ext uri="{FF2B5EF4-FFF2-40B4-BE49-F238E27FC236}">
                <a16:creationId xmlns:a16="http://schemas.microsoft.com/office/drawing/2014/main" id="{585765BE-5CC8-44D0-B987-3D785974AC26}"/>
              </a:ext>
            </a:extLst>
          </p:cNvPr>
          <p:cNvSpPr>
            <a:spLocks noGrp="1"/>
          </p:cNvSpPr>
          <p:nvPr>
            <p:ph type="body" sz="quarter" idx="21" hasCustomPrompt="1"/>
          </p:nvPr>
        </p:nvSpPr>
        <p:spPr>
          <a:xfrm>
            <a:off x="9253012" y="3276396"/>
            <a:ext cx="2505600"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31" name="Inhaltsplatzhalter 24">
            <a:extLst>
              <a:ext uri="{FF2B5EF4-FFF2-40B4-BE49-F238E27FC236}">
                <a16:creationId xmlns:a16="http://schemas.microsoft.com/office/drawing/2014/main" id="{EBB3167D-5A96-43C3-9F36-E9245D2E12E4}"/>
              </a:ext>
            </a:extLst>
          </p:cNvPr>
          <p:cNvSpPr>
            <a:spLocks noGrp="1"/>
          </p:cNvSpPr>
          <p:nvPr>
            <p:ph sz="quarter" idx="22" hasCustomPrompt="1"/>
          </p:nvPr>
        </p:nvSpPr>
        <p:spPr>
          <a:xfrm>
            <a:off x="9253012" y="1712915"/>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32" name="Textplatzhalter 7">
            <a:extLst>
              <a:ext uri="{FF2B5EF4-FFF2-40B4-BE49-F238E27FC236}">
                <a16:creationId xmlns:a16="http://schemas.microsoft.com/office/drawing/2014/main" id="{E1D91BD9-FE51-4444-B7C1-06C7E8379D7B}"/>
              </a:ext>
            </a:extLst>
          </p:cNvPr>
          <p:cNvSpPr>
            <a:spLocks noGrp="1"/>
          </p:cNvSpPr>
          <p:nvPr>
            <p:ph type="body" sz="quarter" idx="23" hasCustomPrompt="1"/>
          </p:nvPr>
        </p:nvSpPr>
        <p:spPr>
          <a:xfrm>
            <a:off x="433387" y="5652757"/>
            <a:ext cx="2505599"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33" name="Inhaltsplatzhalter 24">
            <a:extLst>
              <a:ext uri="{FF2B5EF4-FFF2-40B4-BE49-F238E27FC236}">
                <a16:creationId xmlns:a16="http://schemas.microsoft.com/office/drawing/2014/main" id="{A16B48C0-93A6-4CA1-987E-CDE95858DDC7}"/>
              </a:ext>
            </a:extLst>
          </p:cNvPr>
          <p:cNvSpPr>
            <a:spLocks noGrp="1"/>
          </p:cNvSpPr>
          <p:nvPr>
            <p:ph sz="quarter" idx="24" hasCustomPrompt="1"/>
          </p:nvPr>
        </p:nvSpPr>
        <p:spPr>
          <a:xfrm>
            <a:off x="433388" y="4089276"/>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34" name="Textplatzhalter 7">
            <a:extLst>
              <a:ext uri="{FF2B5EF4-FFF2-40B4-BE49-F238E27FC236}">
                <a16:creationId xmlns:a16="http://schemas.microsoft.com/office/drawing/2014/main" id="{6EE125D6-125B-4070-B6FA-838BA1B3C06D}"/>
              </a:ext>
            </a:extLst>
          </p:cNvPr>
          <p:cNvSpPr>
            <a:spLocks noGrp="1"/>
          </p:cNvSpPr>
          <p:nvPr>
            <p:ph type="body" sz="quarter" idx="25" hasCustomPrompt="1"/>
          </p:nvPr>
        </p:nvSpPr>
        <p:spPr>
          <a:xfrm>
            <a:off x="3373259" y="5652757"/>
            <a:ext cx="2505600"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35" name="Inhaltsplatzhalter 24">
            <a:extLst>
              <a:ext uri="{FF2B5EF4-FFF2-40B4-BE49-F238E27FC236}">
                <a16:creationId xmlns:a16="http://schemas.microsoft.com/office/drawing/2014/main" id="{DA4FB6DD-7A2F-4F45-94F6-F6AEFC4B9C26}"/>
              </a:ext>
            </a:extLst>
          </p:cNvPr>
          <p:cNvSpPr>
            <a:spLocks noGrp="1"/>
          </p:cNvSpPr>
          <p:nvPr>
            <p:ph sz="quarter" idx="26" hasCustomPrompt="1"/>
          </p:nvPr>
        </p:nvSpPr>
        <p:spPr>
          <a:xfrm>
            <a:off x="3373263" y="4089276"/>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36" name="Textplatzhalter 7">
            <a:extLst>
              <a:ext uri="{FF2B5EF4-FFF2-40B4-BE49-F238E27FC236}">
                <a16:creationId xmlns:a16="http://schemas.microsoft.com/office/drawing/2014/main" id="{95A68A8A-6CBB-4F4E-8880-F482BAFB12D6}"/>
              </a:ext>
            </a:extLst>
          </p:cNvPr>
          <p:cNvSpPr>
            <a:spLocks noGrp="1"/>
          </p:cNvSpPr>
          <p:nvPr>
            <p:ph type="body" sz="quarter" idx="27" hasCustomPrompt="1"/>
          </p:nvPr>
        </p:nvSpPr>
        <p:spPr>
          <a:xfrm>
            <a:off x="6313131" y="5652757"/>
            <a:ext cx="2505600"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37" name="Inhaltsplatzhalter 24">
            <a:extLst>
              <a:ext uri="{FF2B5EF4-FFF2-40B4-BE49-F238E27FC236}">
                <a16:creationId xmlns:a16="http://schemas.microsoft.com/office/drawing/2014/main" id="{8A82C1CD-1A73-4016-9879-271D0EB988C0}"/>
              </a:ext>
            </a:extLst>
          </p:cNvPr>
          <p:cNvSpPr>
            <a:spLocks noGrp="1"/>
          </p:cNvSpPr>
          <p:nvPr>
            <p:ph sz="quarter" idx="28" hasCustomPrompt="1"/>
          </p:nvPr>
        </p:nvSpPr>
        <p:spPr>
          <a:xfrm>
            <a:off x="6313138" y="4089276"/>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
        <p:nvSpPr>
          <p:cNvPr id="38" name="Textplatzhalter 7">
            <a:extLst>
              <a:ext uri="{FF2B5EF4-FFF2-40B4-BE49-F238E27FC236}">
                <a16:creationId xmlns:a16="http://schemas.microsoft.com/office/drawing/2014/main" id="{C45CA026-4B32-4221-A176-0E46F77DFEDB}"/>
              </a:ext>
            </a:extLst>
          </p:cNvPr>
          <p:cNvSpPr>
            <a:spLocks noGrp="1"/>
          </p:cNvSpPr>
          <p:nvPr>
            <p:ph type="body" sz="quarter" idx="29" hasCustomPrompt="1"/>
          </p:nvPr>
        </p:nvSpPr>
        <p:spPr>
          <a:xfrm>
            <a:off x="9253003" y="5652757"/>
            <a:ext cx="2505610" cy="539750"/>
          </a:xfrm>
        </p:spPr>
        <p:txBody>
          <a:bodyPr/>
          <a:lstStyle>
            <a:lvl1pPr marL="0" indent="0">
              <a:buNone/>
              <a:defRPr sz="1400" b="1" cap="all" baseline="0">
                <a:solidFill>
                  <a:schemeClr val="tx2"/>
                </a:solidFill>
                <a:latin typeface="Azo Sans 2" panose="020B0603030503020204" pitchFamily="34" charset="0"/>
              </a:defRPr>
            </a:lvl1pPr>
            <a:lvl2pPr marL="180975" indent="0">
              <a:buNone/>
              <a:defRPr/>
            </a:lvl2pPr>
          </a:lstStyle>
          <a:p>
            <a:pPr lvl="0"/>
            <a:r>
              <a:rPr lang="de-DE" dirty="0"/>
              <a:t>Text bearbeiten</a:t>
            </a:r>
          </a:p>
        </p:txBody>
      </p:sp>
      <p:sp>
        <p:nvSpPr>
          <p:cNvPr id="39" name="Inhaltsplatzhalter 24">
            <a:extLst>
              <a:ext uri="{FF2B5EF4-FFF2-40B4-BE49-F238E27FC236}">
                <a16:creationId xmlns:a16="http://schemas.microsoft.com/office/drawing/2014/main" id="{02AAA343-0493-4632-A2E8-CFF9A290CE10}"/>
              </a:ext>
            </a:extLst>
          </p:cNvPr>
          <p:cNvSpPr>
            <a:spLocks noGrp="1"/>
          </p:cNvSpPr>
          <p:nvPr>
            <p:ph sz="quarter" idx="30" hasCustomPrompt="1"/>
          </p:nvPr>
        </p:nvSpPr>
        <p:spPr>
          <a:xfrm>
            <a:off x="9253013" y="4089276"/>
            <a:ext cx="2505600" cy="1530000"/>
          </a:xfrm>
        </p:spPr>
        <p:txBody>
          <a:bodyPr tIns="36000"/>
          <a:lstStyle>
            <a:lvl1pPr marL="0" indent="0" algn="ctr">
              <a:buNone/>
              <a:defRPr sz="1100"/>
            </a:lvl1pPr>
          </a:lstStyle>
          <a:p>
            <a:r>
              <a:rPr lang="de-DE" dirty="0"/>
              <a:t>Freisteller durch Klicken </a:t>
            </a:r>
            <a:br>
              <a:rPr lang="de-DE" dirty="0"/>
            </a:br>
            <a:r>
              <a:rPr lang="de-DE" dirty="0"/>
              <a:t>auf Bild-Symbol hinzufügen</a:t>
            </a:r>
          </a:p>
        </p:txBody>
      </p:sp>
    </p:spTree>
    <p:extLst>
      <p:ext uri="{BB962C8B-B14F-4D97-AF65-F5344CB8AC3E}">
        <p14:creationId xmlns:p14="http://schemas.microsoft.com/office/powerpoint/2010/main" val="3574295392"/>
      </p:ext>
    </p:extLst>
  </p:cSld>
  <p:clrMapOvr>
    <a:masterClrMapping/>
  </p:clrMapOvr>
  <p:extLst>
    <p:ext uri="{DCECCB84-F9BA-43D5-87BE-67443E8EF086}">
      <p15:sldGuideLst xmlns:p15="http://schemas.microsoft.com/office/powerpoint/2012/main">
        <p15:guide id="1" orient="horz" pos="1071">
          <p15:clr>
            <a:srgbClr val="FBAE40"/>
          </p15:clr>
        </p15:guide>
        <p15:guide id="2" orient="horz" pos="256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8" y="889200"/>
            <a:ext cx="11325223"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
        <p:nvSpPr>
          <p:cNvPr id="11" name="Bildplatzhalter 11">
            <a:extLst>
              <a:ext uri="{FF2B5EF4-FFF2-40B4-BE49-F238E27FC236}">
                <a16:creationId xmlns:a16="http://schemas.microsoft.com/office/drawing/2014/main" id="{2B8BB109-6E9D-447F-9398-7AF57EDA1967}"/>
              </a:ext>
            </a:extLst>
          </p:cNvPr>
          <p:cNvSpPr>
            <a:spLocks noGrp="1"/>
          </p:cNvSpPr>
          <p:nvPr>
            <p:ph type="pic" sz="quarter" idx="14"/>
          </p:nvPr>
        </p:nvSpPr>
        <p:spPr>
          <a:xfrm>
            <a:off x="0" y="1700213"/>
            <a:ext cx="12192000" cy="5157787"/>
          </a:xfrm>
          <a:pattFill prst="ltUpDiag">
            <a:fgClr>
              <a:schemeClr val="bg2"/>
            </a:fgClr>
            <a:bgClr>
              <a:schemeClr val="bg1"/>
            </a:bgClr>
          </a:pattFill>
        </p:spPr>
        <p:txBody>
          <a:bodyPr tIns="1800000"/>
          <a:lstStyle>
            <a:lvl1pPr marL="0" indent="0" algn="ctr">
              <a:buNone/>
              <a:defRPr/>
            </a:lvl1pPr>
          </a:lstStyle>
          <a:p>
            <a:r>
              <a:rPr lang="de-DE"/>
              <a:t>Bild durch Klicken auf Symbol hinzufügen</a:t>
            </a:r>
            <a:endParaRPr lang="de-DE" dirty="0"/>
          </a:p>
        </p:txBody>
      </p:sp>
      <p:sp>
        <p:nvSpPr>
          <p:cNvPr id="9" name="Textplatzhalter 20">
            <a:extLst>
              <a:ext uri="{FF2B5EF4-FFF2-40B4-BE49-F238E27FC236}">
                <a16:creationId xmlns:a16="http://schemas.microsoft.com/office/drawing/2014/main" id="{3F0B8C6D-D5D0-4216-BFD0-1528D302E194}"/>
              </a:ext>
            </a:extLst>
          </p:cNvPr>
          <p:cNvSpPr>
            <a:spLocks noGrp="1" noChangeAspect="1"/>
          </p:cNvSpPr>
          <p:nvPr>
            <p:ph type="body" sz="quarter" idx="15" hasCustomPrompt="1"/>
          </p:nvPr>
        </p:nvSpPr>
        <p:spPr>
          <a:xfrm>
            <a:off x="9409193" y="4078093"/>
            <a:ext cx="2782800" cy="2782800"/>
          </a:xfrm>
          <a:blipFill dpi="0" rotWithShape="1">
            <a:blip>
              <a:alphaModFix amt="60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038900825"/>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Bild vollflächig hell ">
    <p:spTree>
      <p:nvGrpSpPr>
        <p:cNvPr id="1" name=""/>
        <p:cNvGrpSpPr/>
        <p:nvPr/>
      </p:nvGrpSpPr>
      <p:grpSpPr>
        <a:xfrm>
          <a:off x="0" y="0"/>
          <a:ext cx="0" cy="0"/>
          <a:chOff x="0" y="0"/>
          <a:chExt cx="0" cy="0"/>
        </a:xfrm>
      </p:grpSpPr>
      <p:sp>
        <p:nvSpPr>
          <p:cNvPr id="11" name="Bildplatzhalter 11">
            <a:extLst>
              <a:ext uri="{FF2B5EF4-FFF2-40B4-BE49-F238E27FC236}">
                <a16:creationId xmlns:a16="http://schemas.microsoft.com/office/drawing/2014/main" id="{2B8BB109-6E9D-447F-9398-7AF57EDA1967}"/>
              </a:ext>
            </a:extLst>
          </p:cNvPr>
          <p:cNvSpPr>
            <a:spLocks noGrp="1"/>
          </p:cNvSpPr>
          <p:nvPr>
            <p:ph type="pic" sz="quarter" idx="14"/>
          </p:nvPr>
        </p:nvSpPr>
        <p:spPr>
          <a:xfrm>
            <a:off x="0" y="0"/>
            <a:ext cx="12192000" cy="6858000"/>
          </a:xfrm>
          <a:pattFill prst="ltUpDiag">
            <a:fgClr>
              <a:schemeClr val="bg2"/>
            </a:fgClr>
            <a:bgClr>
              <a:schemeClr val="bg1"/>
            </a:bgClr>
          </a:pattFill>
        </p:spPr>
        <p:txBody>
          <a:bodyPr tIns="1800000"/>
          <a:lstStyle>
            <a:lvl1pPr marL="0" indent="0" algn="ctr">
              <a:buNone/>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9" y="889200"/>
            <a:ext cx="11325224"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sp>
        <p:nvSpPr>
          <p:cNvPr id="8" name="SmartArt-Platzhalter 18">
            <a:extLst>
              <a:ext uri="{FF2B5EF4-FFF2-40B4-BE49-F238E27FC236}">
                <a16:creationId xmlns:a16="http://schemas.microsoft.com/office/drawing/2014/main" id="{CEB2201C-0694-490A-9337-0EEC4653566C}"/>
              </a:ext>
            </a:extLst>
          </p:cNvPr>
          <p:cNvSpPr>
            <a:spLocks noGrp="1" noChangeAspect="1"/>
          </p:cNvSpPr>
          <p:nvPr>
            <p:ph type="dgm" sz="quarter" idx="16" hasCustomPrompt="1"/>
          </p:nvPr>
        </p:nvSpPr>
        <p:spPr>
          <a:xfrm>
            <a:off x="-1186" y="302400"/>
            <a:ext cx="263458" cy="5688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l="-115629" t="-1" r="-63" b="60"/>
            </a:stretch>
          </a:blipFill>
        </p:spPr>
        <p:txBody>
          <a:bodyPr/>
          <a:lstStyle>
            <a:lvl1pPr marL="0" indent="0">
              <a:buNone/>
              <a:defRPr sz="800">
                <a:solidFill>
                  <a:schemeClr val="tx2"/>
                </a:solidFill>
              </a:defRPr>
            </a:lvl1pPr>
          </a:lstStyle>
          <a:p>
            <a:r>
              <a:rPr lang="de-DE" dirty="0"/>
              <a:t>.</a:t>
            </a:r>
          </a:p>
        </p:txBody>
      </p:sp>
      <p:sp>
        <p:nvSpPr>
          <p:cNvPr id="10" name="Textplatzhalter 20">
            <a:extLst>
              <a:ext uri="{FF2B5EF4-FFF2-40B4-BE49-F238E27FC236}">
                <a16:creationId xmlns:a16="http://schemas.microsoft.com/office/drawing/2014/main" id="{66B63960-1FCD-4BC7-BD0D-AE17B4B19027}"/>
              </a:ext>
            </a:extLst>
          </p:cNvPr>
          <p:cNvSpPr>
            <a:spLocks noGrp="1" noChangeAspect="1"/>
          </p:cNvSpPr>
          <p:nvPr>
            <p:ph type="body" sz="quarter" idx="15" hasCustomPrompt="1"/>
          </p:nvPr>
        </p:nvSpPr>
        <p:spPr>
          <a:xfrm>
            <a:off x="9409193" y="4078093"/>
            <a:ext cx="2782800" cy="2782800"/>
          </a:xfrm>
          <a:blipFill dpi="0" rotWithShape="1">
            <a:blip>
              <a:alphaModFix amt="60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268936527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Bild vollflächig dunkel">
    <p:spTree>
      <p:nvGrpSpPr>
        <p:cNvPr id="1" name=""/>
        <p:cNvGrpSpPr/>
        <p:nvPr/>
      </p:nvGrpSpPr>
      <p:grpSpPr>
        <a:xfrm>
          <a:off x="0" y="0"/>
          <a:ext cx="0" cy="0"/>
          <a:chOff x="0" y="0"/>
          <a:chExt cx="0" cy="0"/>
        </a:xfrm>
      </p:grpSpPr>
      <p:sp>
        <p:nvSpPr>
          <p:cNvPr id="11" name="Bildplatzhalter 11">
            <a:extLst>
              <a:ext uri="{FF2B5EF4-FFF2-40B4-BE49-F238E27FC236}">
                <a16:creationId xmlns:a16="http://schemas.microsoft.com/office/drawing/2014/main" id="{2B8BB109-6E9D-447F-9398-7AF57EDA1967}"/>
              </a:ext>
            </a:extLst>
          </p:cNvPr>
          <p:cNvSpPr>
            <a:spLocks noGrp="1"/>
          </p:cNvSpPr>
          <p:nvPr>
            <p:ph type="pic" sz="quarter" idx="14"/>
          </p:nvPr>
        </p:nvSpPr>
        <p:spPr>
          <a:xfrm>
            <a:off x="0" y="0"/>
            <a:ext cx="12192000" cy="6858000"/>
          </a:xfrm>
          <a:pattFill prst="ltUpDiag">
            <a:fgClr>
              <a:schemeClr val="tx1"/>
            </a:fgClr>
            <a:bgClr>
              <a:schemeClr val="bg2"/>
            </a:bgClr>
          </a:pattFill>
        </p:spPr>
        <p:txBody>
          <a:bodyPr tIns="1800000"/>
          <a:lstStyle>
            <a:lvl1pPr marL="0" indent="0" algn="ctr">
              <a:buNone/>
              <a:defRPr>
                <a:solidFill>
                  <a:schemeClr val="bg1"/>
                </a:solidFill>
              </a:defRPr>
            </a:lvl1pPr>
          </a:lstStyle>
          <a:p>
            <a:r>
              <a:rPr lang="de-DE"/>
              <a:t>Bild durch Klicken auf Symbol hinzufügen</a:t>
            </a:r>
            <a:endParaRPr lang="de-DE" dirty="0"/>
          </a:p>
        </p:txBody>
      </p:sp>
      <p:sp>
        <p:nvSpPr>
          <p:cNvPr id="10" name="SmartArt-Platzhalter 9">
            <a:extLst>
              <a:ext uri="{FF2B5EF4-FFF2-40B4-BE49-F238E27FC236}">
                <a16:creationId xmlns:a16="http://schemas.microsoft.com/office/drawing/2014/main" id="{2323471A-F246-478C-AB63-6CD18B0C2120}"/>
              </a:ext>
            </a:extLst>
          </p:cNvPr>
          <p:cNvSpPr>
            <a:spLocks noGrp="1" noChangeAspect="1"/>
          </p:cNvSpPr>
          <p:nvPr>
            <p:ph type="dgm" sz="quarter" idx="16" hasCustomPrompt="1"/>
          </p:nvPr>
        </p:nvSpPr>
        <p:spPr>
          <a:xfrm>
            <a:off x="-2041" y="302400"/>
            <a:ext cx="284400" cy="5688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l="-115629" t="-1" r="-63" b="60"/>
            </a:stretch>
          </a:blipFill>
        </p:spPr>
        <p:txBody>
          <a:bodyPr/>
          <a:lstStyle>
            <a:lvl1pPr marL="0" indent="0">
              <a:buNone/>
              <a:defRPr sz="800">
                <a:solidFill>
                  <a:schemeClr val="bg1"/>
                </a:solidFill>
              </a:defRPr>
            </a:lvl1pPr>
          </a:lstStyle>
          <a:p>
            <a:r>
              <a:rPr lang="de-DE" dirty="0"/>
              <a:t>.</a:t>
            </a:r>
            <a:endParaRPr lang="en-GB" dirty="0"/>
          </a:p>
        </p:txBody>
      </p:sp>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solidFill>
                  <a:schemeClr val="bg1"/>
                </a:solidFill>
              </a:defRPr>
            </a:lvl1pPr>
          </a:lstStyle>
          <a:p>
            <a:r>
              <a:rPr lang="de-DE" dirty="0"/>
              <a:t>Headline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7" y="889200"/>
            <a:ext cx="11325226" cy="468000"/>
          </a:xfrm>
        </p:spPr>
        <p:txBody>
          <a:bodyPr/>
          <a:lstStyle>
            <a:lvl1pPr marL="0" indent="0">
              <a:lnSpc>
                <a:spcPct val="100000"/>
              </a:lnSpc>
              <a:buNone/>
              <a:defRPr lang="de-DE" sz="3200" kern="1200" dirty="0" smtClean="0">
                <a:solidFill>
                  <a:schemeClr val="bg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sp>
        <p:nvSpPr>
          <p:cNvPr id="9" name="Textplatzhalter 20">
            <a:extLst>
              <a:ext uri="{FF2B5EF4-FFF2-40B4-BE49-F238E27FC236}">
                <a16:creationId xmlns:a16="http://schemas.microsoft.com/office/drawing/2014/main" id="{82AEAA28-73AC-4E5F-B92E-3E09787A4753}"/>
              </a:ext>
            </a:extLst>
          </p:cNvPr>
          <p:cNvSpPr>
            <a:spLocks noGrp="1" noChangeAspect="1"/>
          </p:cNvSpPr>
          <p:nvPr>
            <p:ph type="body" sz="quarter" idx="15" hasCustomPrompt="1"/>
          </p:nvPr>
        </p:nvSpPr>
        <p:spPr>
          <a:xfrm>
            <a:off x="9409193" y="4078093"/>
            <a:ext cx="2782800" cy="2782800"/>
          </a:xfrm>
          <a:blipFill dpi="0" rotWithShape="1">
            <a:blip>
              <a:alphaModFix amt="60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79817296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trenner 1">
    <p:spTree>
      <p:nvGrpSpPr>
        <p:cNvPr id="1" name=""/>
        <p:cNvGrpSpPr/>
        <p:nvPr/>
      </p:nvGrpSpPr>
      <p:grpSpPr>
        <a:xfrm>
          <a:off x="0" y="0"/>
          <a:ext cx="0" cy="0"/>
          <a:chOff x="0" y="0"/>
          <a:chExt cx="0" cy="0"/>
        </a:xfrm>
      </p:grpSpPr>
      <p:sp>
        <p:nvSpPr>
          <p:cNvPr id="11" name="Bildplatzhalter 11">
            <a:extLst>
              <a:ext uri="{FF2B5EF4-FFF2-40B4-BE49-F238E27FC236}">
                <a16:creationId xmlns:a16="http://schemas.microsoft.com/office/drawing/2014/main" id="{2B8BB109-6E9D-447F-9398-7AF57EDA1967}"/>
              </a:ext>
            </a:extLst>
          </p:cNvPr>
          <p:cNvSpPr>
            <a:spLocks noGrp="1"/>
          </p:cNvSpPr>
          <p:nvPr>
            <p:ph type="pic" sz="quarter" idx="14"/>
          </p:nvPr>
        </p:nvSpPr>
        <p:spPr>
          <a:xfrm>
            <a:off x="0" y="0"/>
            <a:ext cx="12192000" cy="6858000"/>
          </a:xfrm>
          <a:blipFill>
            <a:blip r:embed="rId2" cstate="print">
              <a:extLst>
                <a:ext uri="{28A0092B-C50C-407E-A947-70E740481C1C}">
                  <a14:useLocalDpi xmlns:a14="http://schemas.microsoft.com/office/drawing/2010/main"/>
                </a:ext>
              </a:extLst>
            </a:blip>
            <a:srcRect/>
            <a:stretch>
              <a:fillRect/>
            </a:stretch>
          </a:blipFill>
        </p:spPr>
        <p:txBody>
          <a:bodyPr tIns="1800000"/>
          <a:lstStyle>
            <a:lvl1pPr marL="0" indent="0" algn="ctr">
              <a:buNone/>
              <a:defRPr/>
            </a:lvl1pPr>
          </a:lstStyle>
          <a:p>
            <a:r>
              <a:rPr lang="de-DE"/>
              <a:t>Bild durch Klicken auf Symbol hinzufügen</a:t>
            </a:r>
            <a:endParaRPr lang="de-DE" dirty="0"/>
          </a:p>
        </p:txBody>
      </p:sp>
      <p:sp>
        <p:nvSpPr>
          <p:cNvPr id="5" name="SmartArt-Platzhalter 4">
            <a:extLst>
              <a:ext uri="{FF2B5EF4-FFF2-40B4-BE49-F238E27FC236}">
                <a16:creationId xmlns:a16="http://schemas.microsoft.com/office/drawing/2014/main" id="{BB1530A8-8ECE-4ECF-B1F9-8804087B6609}"/>
              </a:ext>
            </a:extLst>
          </p:cNvPr>
          <p:cNvSpPr>
            <a:spLocks noGrp="1"/>
          </p:cNvSpPr>
          <p:nvPr>
            <p:ph type="dgm" sz="quarter" idx="16" hasCustomPrompt="1"/>
          </p:nvPr>
        </p:nvSpPr>
        <p:spPr>
          <a:xfrm>
            <a:off x="433387" y="445963"/>
            <a:ext cx="2221200" cy="540000"/>
          </a:xfrm>
          <a: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t="35" b="35"/>
            </a:stretch>
          </a:blipFill>
        </p:spPr>
        <p:txBody>
          <a:bodyPr/>
          <a:lstStyle>
            <a:lvl1pPr marL="0" indent="0">
              <a:buNone/>
              <a:defRPr sz="800">
                <a:solidFill>
                  <a:schemeClr val="tx2"/>
                </a:solidFill>
              </a:defRPr>
            </a:lvl1pPr>
          </a:lstStyle>
          <a:p>
            <a:r>
              <a:rPr lang="de-DE" dirty="0"/>
              <a:t>.</a:t>
            </a:r>
            <a:endParaRPr lang="en-GB" dirty="0"/>
          </a:p>
        </p:txBody>
      </p:sp>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a:xfrm>
            <a:off x="1132214" y="1886857"/>
            <a:ext cx="7129462" cy="1014145"/>
          </a:xfrm>
        </p:spPr>
        <p:txBody>
          <a:bodyPr anchor="b"/>
          <a:lstStyle>
            <a:lvl1pPr>
              <a:defRPr>
                <a:latin typeface="Azo Sans 2 Light" panose="020B0403030503020204" pitchFamily="34" charset="0"/>
              </a:defRPr>
            </a:lvl1pPr>
          </a:lstStyle>
          <a:p>
            <a:r>
              <a:rPr lang="de-DE" dirty="0"/>
              <a:t>Kapitel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1086176" y="2996865"/>
            <a:ext cx="1347108" cy="1844000"/>
          </a:xfrm>
        </p:spPr>
        <p:txBody>
          <a:bodyPr/>
          <a:lstStyle>
            <a:lvl1pPr marL="0" indent="0">
              <a:lnSpc>
                <a:spcPct val="100000"/>
              </a:lnSpc>
              <a:buNone/>
              <a:defRPr lang="de-DE" sz="12000" kern="1200" dirty="0" smtClean="0">
                <a:solidFill>
                  <a:schemeClr val="bg1"/>
                </a:solidFill>
                <a:latin typeface="+mj-lt"/>
                <a:ea typeface="+mn-ea"/>
                <a:cs typeface="+mn-cs"/>
              </a:defRPr>
            </a:lvl1pPr>
            <a:lvl2pPr marL="180975" indent="0">
              <a:buNone/>
              <a:defRPr/>
            </a:lvl2pPr>
          </a:lstStyle>
          <a:p>
            <a:pPr lvl="0"/>
            <a:r>
              <a:rPr lang="de-DE" dirty="0"/>
              <a:t>1</a:t>
            </a:r>
          </a:p>
        </p:txBody>
      </p:sp>
      <p:sp>
        <p:nvSpPr>
          <p:cNvPr id="8" name="Textplatzhalter 20">
            <a:extLst>
              <a:ext uri="{FF2B5EF4-FFF2-40B4-BE49-F238E27FC236}">
                <a16:creationId xmlns:a16="http://schemas.microsoft.com/office/drawing/2014/main" id="{116C1760-A4BE-43E7-AD7C-EE0A7774F38C}"/>
              </a:ext>
            </a:extLst>
          </p:cNvPr>
          <p:cNvSpPr>
            <a:spLocks noGrp="1" noChangeAspect="1"/>
          </p:cNvSpPr>
          <p:nvPr>
            <p:ph type="body" sz="quarter" idx="15" hasCustomPrompt="1"/>
          </p:nvPr>
        </p:nvSpPr>
        <p:spPr>
          <a:xfrm>
            <a:off x="7479600" y="2145600"/>
            <a:ext cx="4712400" cy="4712400"/>
          </a:xfrm>
          <a:blipFill dpi="0" rotWithShape="1">
            <a:blip>
              <a:alphaModFix amt="60000"/>
              <a:extLst>
                <a:ext uri="{96DAC541-7B7A-43D3-8B79-37D633B846F1}">
                  <asvg:svgBlip xmlns:asvg="http://schemas.microsoft.com/office/drawing/2016/SVG/main" r:embed="rId4"/>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846486545"/>
      </p:ext>
    </p:extLst>
  </p:cSld>
  <p:clrMapOvr>
    <a:masterClrMapping/>
  </p:clrMapOvr>
  <p:extLst>
    <p:ext uri="{DCECCB84-F9BA-43D5-87BE-67443E8EF086}">
      <p15:sldGuideLst xmlns:p15="http://schemas.microsoft.com/office/powerpoint/2012/main">
        <p15:guide id="1" orient="horz" pos="1570">
          <p15:clr>
            <a:srgbClr val="FBAE40"/>
          </p15:clr>
        </p15:guide>
        <p15:guide id="2" pos="733">
          <p15:clr>
            <a:srgbClr val="FBAE40"/>
          </p15:clr>
        </p15:guide>
        <p15:guide id="3" orient="horz" pos="206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trenner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a:xfrm>
            <a:off x="1132214" y="1886857"/>
            <a:ext cx="7129462" cy="1014145"/>
          </a:xfrm>
        </p:spPr>
        <p:txBody>
          <a:bodyPr anchor="b"/>
          <a:lstStyle>
            <a:lvl1pPr>
              <a:defRPr>
                <a:latin typeface="Azo Sans 2 Light" panose="020B0403030503020204" pitchFamily="34" charset="0"/>
              </a:defRPr>
            </a:lvl1pPr>
          </a:lstStyle>
          <a:p>
            <a:r>
              <a:rPr lang="de-DE" dirty="0"/>
              <a:t>Kapitel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1086176" y="2996865"/>
            <a:ext cx="1347108" cy="1844000"/>
          </a:xfrm>
        </p:spPr>
        <p:txBody>
          <a:bodyPr/>
          <a:lstStyle>
            <a:lvl1pPr marL="0" indent="0">
              <a:lnSpc>
                <a:spcPct val="100000"/>
              </a:lnSpc>
              <a:buNone/>
              <a:defRPr lang="de-DE" sz="12000" kern="1200" dirty="0" smtClean="0">
                <a:solidFill>
                  <a:schemeClr val="tx2"/>
                </a:solidFill>
                <a:latin typeface="+mj-lt"/>
                <a:ea typeface="+mn-ea"/>
                <a:cs typeface="+mn-cs"/>
              </a:defRPr>
            </a:lvl1pPr>
            <a:lvl2pPr marL="180975" indent="0">
              <a:buNone/>
              <a:defRPr/>
            </a:lvl2pPr>
          </a:lstStyle>
          <a:p>
            <a:pPr lvl="0"/>
            <a:r>
              <a:rPr lang="de-DE" dirty="0"/>
              <a:t>1</a:t>
            </a:r>
          </a:p>
        </p:txBody>
      </p:sp>
      <p:pic>
        <p:nvPicPr>
          <p:cNvPr id="9" name="Grafik 8">
            <a:extLst>
              <a:ext uri="{FF2B5EF4-FFF2-40B4-BE49-F238E27FC236}">
                <a16:creationId xmlns:a16="http://schemas.microsoft.com/office/drawing/2014/main" id="{F63ACCFB-022C-4913-8489-E47CC8BDA8C4}"/>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33387" y="434975"/>
            <a:ext cx="2222791" cy="540000"/>
          </a:xfrm>
          <a:prstGeom prst="rect">
            <a:avLst/>
          </a:prstGeom>
        </p:spPr>
      </p:pic>
      <p:sp>
        <p:nvSpPr>
          <p:cNvPr id="8" name="Textplatzhalter 20">
            <a:extLst>
              <a:ext uri="{FF2B5EF4-FFF2-40B4-BE49-F238E27FC236}">
                <a16:creationId xmlns:a16="http://schemas.microsoft.com/office/drawing/2014/main" id="{E41D3755-CF7C-4551-BBE9-0245EDEB2C90}"/>
              </a:ext>
            </a:extLst>
          </p:cNvPr>
          <p:cNvSpPr>
            <a:spLocks noGrp="1" noChangeAspect="1"/>
          </p:cNvSpPr>
          <p:nvPr>
            <p:ph type="body" sz="quarter" idx="15" hasCustomPrompt="1"/>
          </p:nvPr>
        </p:nvSpPr>
        <p:spPr>
          <a:xfrm>
            <a:off x="7479600" y="2145600"/>
            <a:ext cx="4712400" cy="4712400"/>
          </a:xfrm>
          <a:blipFill dpi="0" rotWithShape="1">
            <a:blip>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864906427"/>
      </p:ext>
    </p:extLst>
  </p:cSld>
  <p:clrMapOvr>
    <a:masterClrMapping/>
  </p:clrMapOvr>
  <p:extLst>
    <p:ext uri="{DCECCB84-F9BA-43D5-87BE-67443E8EF086}">
      <p15:sldGuideLst xmlns:p15="http://schemas.microsoft.com/office/powerpoint/2012/main">
        <p15:guide id="1" orient="horz" pos="1570">
          <p15:clr>
            <a:srgbClr val="FBAE40"/>
          </p15:clr>
        </p15:guide>
        <p15:guide id="2" pos="733">
          <p15:clr>
            <a:srgbClr val="FBAE40"/>
          </p15:clr>
        </p15:guide>
        <p15:guide id="3" orient="horz" pos="206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apiteltrenner 3">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a:xfrm>
            <a:off x="1136177" y="1959429"/>
            <a:ext cx="7129462" cy="941573"/>
          </a:xfrm>
        </p:spPr>
        <p:txBody>
          <a:bodyPr anchor="b"/>
          <a:lstStyle>
            <a:lvl1pPr>
              <a:defRPr>
                <a:solidFill>
                  <a:schemeClr val="bg1"/>
                </a:solidFill>
                <a:latin typeface="Azo Sans 2 Light" panose="020B0403030503020204" pitchFamily="34" charset="0"/>
              </a:defRPr>
            </a:lvl1pPr>
          </a:lstStyle>
          <a:p>
            <a:r>
              <a:rPr lang="de-DE" dirty="0"/>
              <a:t>Kapitel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1090139" y="2996865"/>
            <a:ext cx="1347108" cy="1844000"/>
          </a:xfrm>
        </p:spPr>
        <p:txBody>
          <a:bodyPr/>
          <a:lstStyle>
            <a:lvl1pPr marL="0" indent="0">
              <a:lnSpc>
                <a:spcPct val="100000"/>
              </a:lnSpc>
              <a:buNone/>
              <a:defRPr lang="de-DE" sz="12000" kern="1200" dirty="0" smtClean="0">
                <a:solidFill>
                  <a:schemeClr val="bg1"/>
                </a:solidFill>
                <a:latin typeface="+mj-lt"/>
                <a:ea typeface="+mn-ea"/>
                <a:cs typeface="+mn-cs"/>
              </a:defRPr>
            </a:lvl1pPr>
            <a:lvl2pPr marL="180975" indent="0">
              <a:buNone/>
              <a:defRPr/>
            </a:lvl2pPr>
          </a:lstStyle>
          <a:p>
            <a:pPr lvl="0"/>
            <a:r>
              <a:rPr lang="de-DE" dirty="0"/>
              <a:t>1</a:t>
            </a:r>
          </a:p>
        </p:txBody>
      </p:sp>
      <p:pic>
        <p:nvPicPr>
          <p:cNvPr id="6" name="Grafik 5">
            <a:extLst>
              <a:ext uri="{FF2B5EF4-FFF2-40B4-BE49-F238E27FC236}">
                <a16:creationId xmlns:a16="http://schemas.microsoft.com/office/drawing/2014/main" id="{14D6F8EB-0E20-4931-83FE-69CB044DC00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33388" y="434975"/>
            <a:ext cx="2222791" cy="540000"/>
          </a:xfrm>
          <a:prstGeom prst="rect">
            <a:avLst/>
          </a:prstGeom>
        </p:spPr>
      </p:pic>
      <p:sp>
        <p:nvSpPr>
          <p:cNvPr id="8" name="Textplatzhalter 20">
            <a:extLst>
              <a:ext uri="{FF2B5EF4-FFF2-40B4-BE49-F238E27FC236}">
                <a16:creationId xmlns:a16="http://schemas.microsoft.com/office/drawing/2014/main" id="{72954FA0-5150-486A-A727-48DB042F560D}"/>
              </a:ext>
            </a:extLst>
          </p:cNvPr>
          <p:cNvSpPr>
            <a:spLocks noGrp="1" noChangeAspect="1"/>
          </p:cNvSpPr>
          <p:nvPr>
            <p:ph type="body" sz="quarter" idx="15" hasCustomPrompt="1"/>
          </p:nvPr>
        </p:nvSpPr>
        <p:spPr>
          <a:xfrm>
            <a:off x="7479600" y="2145600"/>
            <a:ext cx="4712400" cy="4712400"/>
          </a:xfrm>
          <a:blipFill dpi="0" rotWithShape="1">
            <a:blip>
              <a:biLevel thresh="25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2391337104"/>
      </p:ext>
    </p:extLst>
  </p:cSld>
  <p:clrMapOvr>
    <a:masterClrMapping/>
  </p:clrMapOvr>
  <p:extLst>
    <p:ext uri="{DCECCB84-F9BA-43D5-87BE-67443E8EF086}">
      <p15:sldGuideLst xmlns:p15="http://schemas.microsoft.com/office/powerpoint/2012/main">
        <p15:guide id="1" orient="horz" pos="1570">
          <p15:clr>
            <a:srgbClr val="FBAE40"/>
          </p15:clr>
        </p15:guide>
        <p15:guide id="2" pos="733">
          <p15:clr>
            <a:srgbClr val="FBAE40"/>
          </p15:clr>
        </p15:guide>
        <p15:guide id="3" orient="horz" pos="206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zit">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a:xfrm>
            <a:off x="3531000" y="1190171"/>
            <a:ext cx="5130000" cy="4470400"/>
          </a:xfrm>
        </p:spPr>
        <p:txBody>
          <a:bodyPr anchor="ctr"/>
          <a:lstStyle>
            <a:lvl1pPr algn="ctr">
              <a:defRPr sz="2800">
                <a:solidFill>
                  <a:schemeClr val="bg1"/>
                </a:solidFill>
                <a:latin typeface="Azo Sans 2 Light" panose="020B0403030503020204" pitchFamily="34" charset="0"/>
              </a:defRPr>
            </a:lvl1pPr>
          </a:lstStyle>
          <a:p>
            <a:r>
              <a:rPr lang="de-DE" dirty="0"/>
              <a:t>Fazit bearbeiten</a:t>
            </a:r>
          </a:p>
        </p:txBody>
      </p:sp>
      <p:sp>
        <p:nvSpPr>
          <p:cNvPr id="12" name="Textplatzhalter 20">
            <a:extLst>
              <a:ext uri="{FF2B5EF4-FFF2-40B4-BE49-F238E27FC236}">
                <a16:creationId xmlns:a16="http://schemas.microsoft.com/office/drawing/2014/main" id="{8DCC145E-278D-478E-B6FA-C70A43352E20}"/>
              </a:ext>
            </a:extLst>
          </p:cNvPr>
          <p:cNvSpPr>
            <a:spLocks noGrp="1" noChangeAspect="1"/>
          </p:cNvSpPr>
          <p:nvPr>
            <p:ph type="body" sz="quarter" idx="14" hasCustomPrompt="1"/>
          </p:nvPr>
        </p:nvSpPr>
        <p:spPr>
          <a:xfrm>
            <a:off x="6311900" y="866961"/>
            <a:ext cx="2350800" cy="2350800"/>
          </a:xfrm>
          <a:blipFill dpi="0" rotWithShape="1">
            <a:blip>
              <a:biLevel thresh="25000"/>
              <a:extLst>
                <a:ext uri="{96DAC541-7B7A-43D3-8B79-37D633B846F1}">
                  <asvg:svgBlip xmlns:asvg="http://schemas.microsoft.com/office/drawing/2016/SVG/main" r:embed="rId2"/>
                </a:ext>
              </a:extLst>
            </a:blip>
            <a:srcRect/>
            <a:stretch>
              <a:fillRect/>
            </a:stretch>
          </a:blipFill>
        </p:spPr>
        <p:txBody>
          <a:bodyPr/>
          <a:lstStyle>
            <a:lvl1pPr marL="0" indent="0">
              <a:buNone/>
              <a:defRPr/>
            </a:lvl1pPr>
          </a:lstStyle>
          <a:p>
            <a:pPr lvl="0"/>
            <a:r>
              <a:rPr lang="de-DE" dirty="0"/>
              <a:t> </a:t>
            </a:r>
          </a:p>
        </p:txBody>
      </p:sp>
      <p:sp>
        <p:nvSpPr>
          <p:cNvPr id="13" name="Textplatzhalter 20">
            <a:extLst>
              <a:ext uri="{FF2B5EF4-FFF2-40B4-BE49-F238E27FC236}">
                <a16:creationId xmlns:a16="http://schemas.microsoft.com/office/drawing/2014/main" id="{771BADC3-8EFE-4757-8D86-7BFF8B2DB679}"/>
              </a:ext>
            </a:extLst>
          </p:cNvPr>
          <p:cNvSpPr>
            <a:spLocks noGrp="1" noChangeAspect="1"/>
          </p:cNvSpPr>
          <p:nvPr>
            <p:ph type="body" sz="quarter" idx="15" hasCustomPrompt="1"/>
          </p:nvPr>
        </p:nvSpPr>
        <p:spPr>
          <a:xfrm>
            <a:off x="3530460" y="866961"/>
            <a:ext cx="2350800" cy="2350800"/>
          </a:xfrm>
          <a:blipFill dpi="0" rotWithShape="1">
            <a:blip>
              <a:biLevel thresh="25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
        <p:nvSpPr>
          <p:cNvPr id="14" name="Textplatzhalter 20">
            <a:extLst>
              <a:ext uri="{FF2B5EF4-FFF2-40B4-BE49-F238E27FC236}">
                <a16:creationId xmlns:a16="http://schemas.microsoft.com/office/drawing/2014/main" id="{E4E33363-5605-46A5-B8A6-45775DB0CC43}"/>
              </a:ext>
            </a:extLst>
          </p:cNvPr>
          <p:cNvSpPr>
            <a:spLocks noGrp="1" noChangeAspect="1"/>
          </p:cNvSpPr>
          <p:nvPr>
            <p:ph type="body" sz="quarter" idx="16" hasCustomPrompt="1"/>
          </p:nvPr>
        </p:nvSpPr>
        <p:spPr>
          <a:xfrm>
            <a:off x="6311900" y="3650673"/>
            <a:ext cx="2350800" cy="2350800"/>
          </a:xfrm>
          <a:blipFill dpi="0" rotWithShape="1">
            <a:blip>
              <a:biLevel thresh="25000"/>
              <a:extLst>
                <a:ext uri="{96DAC541-7B7A-43D3-8B79-37D633B846F1}">
                  <asvg:svgBlip xmlns:asvg="http://schemas.microsoft.com/office/drawing/2016/SVG/main" r:embed="rId4"/>
                </a:ext>
              </a:extLst>
            </a:blip>
            <a:srcRect/>
            <a:stretch>
              <a:fillRect/>
            </a:stretch>
          </a:blipFill>
        </p:spPr>
        <p:txBody>
          <a:bodyPr/>
          <a:lstStyle>
            <a:lvl1pPr marL="0" indent="0">
              <a:buNone/>
              <a:defRPr/>
            </a:lvl1pPr>
          </a:lstStyle>
          <a:p>
            <a:pPr lvl="0"/>
            <a:r>
              <a:rPr lang="de-DE" dirty="0"/>
              <a:t> </a:t>
            </a:r>
          </a:p>
        </p:txBody>
      </p:sp>
      <p:sp>
        <p:nvSpPr>
          <p:cNvPr id="15" name="Textplatzhalter 20">
            <a:extLst>
              <a:ext uri="{FF2B5EF4-FFF2-40B4-BE49-F238E27FC236}">
                <a16:creationId xmlns:a16="http://schemas.microsoft.com/office/drawing/2014/main" id="{2DD1260A-C7B1-43D4-A857-C7EC70FB9169}"/>
              </a:ext>
            </a:extLst>
          </p:cNvPr>
          <p:cNvSpPr>
            <a:spLocks noGrp="1" noChangeAspect="1"/>
          </p:cNvSpPr>
          <p:nvPr>
            <p:ph type="body" sz="quarter" idx="17" hasCustomPrompt="1"/>
          </p:nvPr>
        </p:nvSpPr>
        <p:spPr>
          <a:xfrm>
            <a:off x="3530460" y="3650673"/>
            <a:ext cx="2350800" cy="2350800"/>
          </a:xfrm>
          <a:blipFill dpi="0" rotWithShape="1">
            <a:blip>
              <a:biLevel thresh="25000"/>
              <a:extLst>
                <a:ext uri="{96DAC541-7B7A-43D3-8B79-37D633B846F1}">
                  <asvg:svgBlip xmlns:asvg="http://schemas.microsoft.com/office/drawing/2016/SVG/main" r:embed="rId5"/>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50030177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nke wei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627BBA-B4B6-4EAA-9CB9-2A641AB10DAF}"/>
              </a:ext>
            </a:extLst>
          </p:cNvPr>
          <p:cNvSpPr>
            <a:spLocks noGrp="1"/>
          </p:cNvSpPr>
          <p:nvPr>
            <p:ph type="title" hasCustomPrompt="1"/>
          </p:nvPr>
        </p:nvSpPr>
        <p:spPr>
          <a:xfrm>
            <a:off x="433387" y="3646488"/>
            <a:ext cx="11325225" cy="432000"/>
          </a:xfrm>
        </p:spPr>
        <p:txBody>
          <a:bodyPr/>
          <a:lstStyle>
            <a:lvl1pPr>
              <a:defRPr/>
            </a:lvl1pPr>
          </a:lstStyle>
          <a:p>
            <a:r>
              <a:rPr lang="de-DE" dirty="0"/>
              <a:t>Danke bearbeiten</a:t>
            </a:r>
          </a:p>
        </p:txBody>
      </p:sp>
      <p:sp>
        <p:nvSpPr>
          <p:cNvPr id="8" name="Textplatzhalter 7">
            <a:extLst>
              <a:ext uri="{FF2B5EF4-FFF2-40B4-BE49-F238E27FC236}">
                <a16:creationId xmlns:a16="http://schemas.microsoft.com/office/drawing/2014/main" id="{27827CE9-3BC2-4F5B-8005-CACD0FF856C5}"/>
              </a:ext>
            </a:extLst>
          </p:cNvPr>
          <p:cNvSpPr>
            <a:spLocks noGrp="1"/>
          </p:cNvSpPr>
          <p:nvPr>
            <p:ph type="body" sz="quarter" idx="13" hasCustomPrompt="1"/>
          </p:nvPr>
        </p:nvSpPr>
        <p:spPr>
          <a:xfrm>
            <a:off x="433387" y="4985237"/>
            <a:ext cx="5449401" cy="1495425"/>
          </a:xfrm>
        </p:spPr>
        <p:txBody>
          <a:bodyPr anchor="b"/>
          <a:lstStyle>
            <a:lvl1pPr marL="0" indent="0">
              <a:spcBef>
                <a:spcPts val="0"/>
              </a:spcBef>
              <a:spcAft>
                <a:spcPts val="0"/>
              </a:spcAft>
              <a:buNone/>
              <a:defRPr/>
            </a:lvl1pPr>
            <a:lvl2pPr marL="180975" indent="0">
              <a:buNone/>
              <a:defRPr/>
            </a:lvl2pPr>
          </a:lstStyle>
          <a:p>
            <a:pPr lvl="0"/>
            <a:r>
              <a:rPr lang="de-DE" dirty="0"/>
              <a:t>Adresse bearbeiten</a:t>
            </a:r>
          </a:p>
        </p:txBody>
      </p:sp>
      <p:sp>
        <p:nvSpPr>
          <p:cNvPr id="9" name="Textplatzhalter 7">
            <a:extLst>
              <a:ext uri="{FF2B5EF4-FFF2-40B4-BE49-F238E27FC236}">
                <a16:creationId xmlns:a16="http://schemas.microsoft.com/office/drawing/2014/main" id="{7D12C8C9-B1DD-4D00-93FD-1A3B0EEEC76D}"/>
              </a:ext>
            </a:extLst>
          </p:cNvPr>
          <p:cNvSpPr>
            <a:spLocks noGrp="1"/>
          </p:cNvSpPr>
          <p:nvPr>
            <p:ph type="body" sz="quarter" idx="14" hasCustomPrompt="1"/>
          </p:nvPr>
        </p:nvSpPr>
        <p:spPr>
          <a:xfrm>
            <a:off x="6311900" y="4985237"/>
            <a:ext cx="5446712" cy="1495425"/>
          </a:xfrm>
        </p:spPr>
        <p:txBody>
          <a:bodyPr anchor="b"/>
          <a:lstStyle>
            <a:lvl1pPr marL="0" indent="0">
              <a:spcBef>
                <a:spcPts val="0"/>
              </a:spcBef>
              <a:spcAft>
                <a:spcPts val="0"/>
              </a:spcAft>
              <a:buNone/>
              <a:tabLst>
                <a:tab pos="288000" algn="l"/>
              </a:tabLst>
              <a:defRPr/>
            </a:lvl1pPr>
            <a:lvl2pPr marL="180975" indent="0">
              <a:buNone/>
              <a:defRPr/>
            </a:lvl2pPr>
          </a:lstStyle>
          <a:p>
            <a:pPr lvl="0"/>
            <a:r>
              <a:rPr lang="de-DE" dirty="0"/>
              <a:t>Ansprechpartner bearbeiten</a:t>
            </a:r>
          </a:p>
        </p:txBody>
      </p:sp>
      <p:sp>
        <p:nvSpPr>
          <p:cNvPr id="7" name="Textplatzhalter 20">
            <a:extLst>
              <a:ext uri="{FF2B5EF4-FFF2-40B4-BE49-F238E27FC236}">
                <a16:creationId xmlns:a16="http://schemas.microsoft.com/office/drawing/2014/main" id="{91F935BB-5C4A-4AF0-8932-10488546DC3E}"/>
              </a:ext>
            </a:extLst>
          </p:cNvPr>
          <p:cNvSpPr>
            <a:spLocks noGrp="1" noChangeAspect="1"/>
          </p:cNvSpPr>
          <p:nvPr>
            <p:ph type="body" sz="quarter" idx="16" hasCustomPrompt="1"/>
          </p:nvPr>
        </p:nvSpPr>
        <p:spPr>
          <a:xfrm>
            <a:off x="6311900" y="0"/>
            <a:ext cx="2350800" cy="2350800"/>
          </a:xfrm>
          <a:blipFill dpi="0" rotWithShape="1">
            <a:blip>
              <a:extLst>
                <a:ext uri="{96DAC541-7B7A-43D3-8B79-37D633B846F1}">
                  <asvg:svgBlip xmlns:asvg="http://schemas.microsoft.com/office/drawing/2016/SVG/main" r:embed="rId2"/>
                </a:ext>
              </a:extLst>
            </a:blip>
            <a:srcRect/>
            <a:stretch>
              <a:fillRect/>
            </a:stretch>
          </a:blipFill>
        </p:spPr>
        <p:txBody>
          <a:bodyPr/>
          <a:lstStyle>
            <a:lvl1pPr marL="0" indent="0">
              <a:buNone/>
              <a:defRPr/>
            </a:lvl1pPr>
          </a:lstStyle>
          <a:p>
            <a:pPr lvl="0"/>
            <a:r>
              <a:rPr lang="de-DE" dirty="0"/>
              <a:t> </a:t>
            </a:r>
          </a:p>
        </p:txBody>
      </p:sp>
      <p:sp>
        <p:nvSpPr>
          <p:cNvPr id="10" name="Textplatzhalter 20">
            <a:extLst>
              <a:ext uri="{FF2B5EF4-FFF2-40B4-BE49-F238E27FC236}">
                <a16:creationId xmlns:a16="http://schemas.microsoft.com/office/drawing/2014/main" id="{6566F31D-FAA3-4FC4-A39E-D5AC30CA8315}"/>
              </a:ext>
            </a:extLst>
          </p:cNvPr>
          <p:cNvSpPr>
            <a:spLocks noGrp="1" noChangeAspect="1"/>
          </p:cNvSpPr>
          <p:nvPr>
            <p:ph type="body" sz="quarter" idx="17" hasCustomPrompt="1"/>
          </p:nvPr>
        </p:nvSpPr>
        <p:spPr>
          <a:xfrm>
            <a:off x="3530460" y="0"/>
            <a:ext cx="2350800" cy="2350800"/>
          </a:xfrm>
          <a:blipFill dpi="0" rotWithShape="1">
            <a:blip>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314980797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nke cyan">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627BBA-B4B6-4EAA-9CB9-2A641AB10DAF}"/>
              </a:ext>
            </a:extLst>
          </p:cNvPr>
          <p:cNvSpPr>
            <a:spLocks noGrp="1"/>
          </p:cNvSpPr>
          <p:nvPr>
            <p:ph type="title" hasCustomPrompt="1"/>
          </p:nvPr>
        </p:nvSpPr>
        <p:spPr>
          <a:xfrm>
            <a:off x="433388" y="3646488"/>
            <a:ext cx="11325225" cy="432000"/>
          </a:xfrm>
        </p:spPr>
        <p:txBody>
          <a:bodyPr/>
          <a:lstStyle>
            <a:lvl1pPr>
              <a:defRPr>
                <a:solidFill>
                  <a:schemeClr val="bg1"/>
                </a:solidFill>
              </a:defRPr>
            </a:lvl1pPr>
          </a:lstStyle>
          <a:p>
            <a:r>
              <a:rPr lang="de-DE" dirty="0"/>
              <a:t>Danke bearbeiten</a:t>
            </a:r>
          </a:p>
        </p:txBody>
      </p:sp>
      <p:sp>
        <p:nvSpPr>
          <p:cNvPr id="8" name="Textplatzhalter 7">
            <a:extLst>
              <a:ext uri="{FF2B5EF4-FFF2-40B4-BE49-F238E27FC236}">
                <a16:creationId xmlns:a16="http://schemas.microsoft.com/office/drawing/2014/main" id="{27827CE9-3BC2-4F5B-8005-CACD0FF856C5}"/>
              </a:ext>
            </a:extLst>
          </p:cNvPr>
          <p:cNvSpPr>
            <a:spLocks noGrp="1"/>
          </p:cNvSpPr>
          <p:nvPr>
            <p:ph type="body" sz="quarter" idx="13" hasCustomPrompt="1"/>
          </p:nvPr>
        </p:nvSpPr>
        <p:spPr>
          <a:xfrm>
            <a:off x="433387" y="4985237"/>
            <a:ext cx="5446711" cy="1495425"/>
          </a:xfrm>
        </p:spPr>
        <p:txBody>
          <a:bodyPr anchor="b"/>
          <a:lstStyle>
            <a:lvl1pPr marL="0" indent="0">
              <a:spcBef>
                <a:spcPts val="0"/>
              </a:spcBef>
              <a:spcAft>
                <a:spcPts val="0"/>
              </a:spcAft>
              <a:buNone/>
              <a:defRPr>
                <a:solidFill>
                  <a:schemeClr val="bg1"/>
                </a:solidFill>
              </a:defRPr>
            </a:lvl1pPr>
            <a:lvl2pPr marL="180975" indent="0">
              <a:buNone/>
              <a:defRPr/>
            </a:lvl2pPr>
          </a:lstStyle>
          <a:p>
            <a:pPr lvl="0"/>
            <a:r>
              <a:rPr lang="de-DE" dirty="0"/>
              <a:t>Adresse bearbeiten</a:t>
            </a:r>
          </a:p>
        </p:txBody>
      </p:sp>
      <p:sp>
        <p:nvSpPr>
          <p:cNvPr id="9" name="Textplatzhalter 7">
            <a:extLst>
              <a:ext uri="{FF2B5EF4-FFF2-40B4-BE49-F238E27FC236}">
                <a16:creationId xmlns:a16="http://schemas.microsoft.com/office/drawing/2014/main" id="{7D12C8C9-B1DD-4D00-93FD-1A3B0EEEC76D}"/>
              </a:ext>
            </a:extLst>
          </p:cNvPr>
          <p:cNvSpPr>
            <a:spLocks noGrp="1"/>
          </p:cNvSpPr>
          <p:nvPr>
            <p:ph type="body" sz="quarter" idx="14" hasCustomPrompt="1"/>
          </p:nvPr>
        </p:nvSpPr>
        <p:spPr>
          <a:xfrm>
            <a:off x="6311900" y="4985237"/>
            <a:ext cx="5446711" cy="1495425"/>
          </a:xfrm>
        </p:spPr>
        <p:txBody>
          <a:bodyPr anchor="b"/>
          <a:lstStyle>
            <a:lvl1pPr marL="0" indent="0">
              <a:spcBef>
                <a:spcPts val="0"/>
              </a:spcBef>
              <a:spcAft>
                <a:spcPts val="0"/>
              </a:spcAft>
              <a:buNone/>
              <a:tabLst>
                <a:tab pos="288000" algn="l"/>
              </a:tabLst>
              <a:defRPr>
                <a:solidFill>
                  <a:schemeClr val="bg1"/>
                </a:solidFill>
              </a:defRPr>
            </a:lvl1pPr>
            <a:lvl2pPr marL="180975" indent="0">
              <a:buNone/>
              <a:defRPr/>
            </a:lvl2pPr>
          </a:lstStyle>
          <a:p>
            <a:pPr lvl="0"/>
            <a:r>
              <a:rPr lang="de-DE" dirty="0"/>
              <a:t>Ansprechpartner bearbeiten</a:t>
            </a:r>
          </a:p>
        </p:txBody>
      </p:sp>
      <p:sp>
        <p:nvSpPr>
          <p:cNvPr id="10" name="Textplatzhalter 20">
            <a:extLst>
              <a:ext uri="{FF2B5EF4-FFF2-40B4-BE49-F238E27FC236}">
                <a16:creationId xmlns:a16="http://schemas.microsoft.com/office/drawing/2014/main" id="{7D2A317B-0CB8-4FE1-BD2E-9574FE09733B}"/>
              </a:ext>
            </a:extLst>
          </p:cNvPr>
          <p:cNvSpPr>
            <a:spLocks noGrp="1" noChangeAspect="1"/>
          </p:cNvSpPr>
          <p:nvPr>
            <p:ph type="body" sz="quarter" idx="16" hasCustomPrompt="1"/>
          </p:nvPr>
        </p:nvSpPr>
        <p:spPr>
          <a:xfrm>
            <a:off x="6311900" y="0"/>
            <a:ext cx="2350800" cy="2350800"/>
          </a:xfrm>
          <a:blipFill dpi="0" rotWithShape="1">
            <a:blip>
              <a:biLevel thresh="25000"/>
              <a:extLst>
                <a:ext uri="{96DAC541-7B7A-43D3-8B79-37D633B846F1}">
                  <asvg:svgBlip xmlns:asvg="http://schemas.microsoft.com/office/drawing/2016/SVG/main" r:embed="rId2"/>
                </a:ext>
              </a:extLst>
            </a:blip>
            <a:srcRect/>
            <a:stretch>
              <a:fillRect/>
            </a:stretch>
          </a:blipFill>
        </p:spPr>
        <p:txBody>
          <a:bodyPr/>
          <a:lstStyle>
            <a:lvl1pPr marL="0" indent="0">
              <a:buNone/>
              <a:defRPr/>
            </a:lvl1pPr>
          </a:lstStyle>
          <a:p>
            <a:pPr lvl="0"/>
            <a:r>
              <a:rPr lang="de-DE" dirty="0"/>
              <a:t> </a:t>
            </a:r>
          </a:p>
        </p:txBody>
      </p:sp>
      <p:sp>
        <p:nvSpPr>
          <p:cNvPr id="11" name="Textplatzhalter 20">
            <a:extLst>
              <a:ext uri="{FF2B5EF4-FFF2-40B4-BE49-F238E27FC236}">
                <a16:creationId xmlns:a16="http://schemas.microsoft.com/office/drawing/2014/main" id="{E2C12241-9817-48B2-9C0D-8F20CD81E8DF}"/>
              </a:ext>
            </a:extLst>
          </p:cNvPr>
          <p:cNvSpPr>
            <a:spLocks noGrp="1" noChangeAspect="1"/>
          </p:cNvSpPr>
          <p:nvPr>
            <p:ph type="body" sz="quarter" idx="17" hasCustomPrompt="1"/>
          </p:nvPr>
        </p:nvSpPr>
        <p:spPr>
          <a:xfrm>
            <a:off x="3530460" y="0"/>
            <a:ext cx="2350800" cy="2350800"/>
          </a:xfrm>
          <a:blipFill dpi="0" rotWithShape="1">
            <a:blip>
              <a:biLevel thresh="25000"/>
              <a:extLst>
                <a:ext uri="{96DAC541-7B7A-43D3-8B79-37D633B846F1}">
                  <asvg:svgBlip xmlns:asvg="http://schemas.microsoft.com/office/drawing/2016/SVG/main" r:embed="rId3"/>
                </a:ext>
              </a:extLst>
            </a:blip>
            <a:srcRect/>
            <a:stretch>
              <a:fillRect/>
            </a:stretch>
          </a:blipFill>
        </p:spPr>
        <p:txBody>
          <a:bodyPr/>
          <a:lstStyle>
            <a:lvl1pPr marL="0" indent="0">
              <a:buNone/>
              <a:defRPr/>
            </a:lvl1pPr>
          </a:lstStyle>
          <a:p>
            <a:pPr lvl="0"/>
            <a:r>
              <a:rPr lang="de-DE" dirty="0"/>
              <a:t> </a:t>
            </a:r>
          </a:p>
        </p:txBody>
      </p:sp>
    </p:spTree>
    <p:extLst>
      <p:ext uri="{BB962C8B-B14F-4D97-AF65-F5344CB8AC3E}">
        <p14:creationId xmlns:p14="http://schemas.microsoft.com/office/powerpoint/2010/main" val="195917570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er wei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p>
            <a:r>
              <a:rPr lang="de-DE" dirty="0"/>
              <a:t>Headline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7" y="889200"/>
            <a:ext cx="11325225" cy="468000"/>
          </a:xfrm>
        </p:spPr>
        <p:txBody>
          <a:bodyPr/>
          <a:lstStyle>
            <a:lvl1pPr marL="0" indent="0">
              <a:lnSpc>
                <a:spcPct val="100000"/>
              </a:lnSpc>
              <a:buNone/>
              <a:defRPr lang="de-DE" sz="3200" kern="1200" dirty="0" smtClean="0">
                <a:solidFill>
                  <a:schemeClr val="tx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10" name="Grafik 9">
            <a:extLst>
              <a:ext uri="{FF2B5EF4-FFF2-40B4-BE49-F238E27FC236}">
                <a16:creationId xmlns:a16="http://schemas.microsoft.com/office/drawing/2014/main" id="{1924731D-2850-447F-9E06-0D20AD995F2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815" t="1" r="-161" b="12"/>
          <a:stretch/>
        </p:blipFill>
        <p:spPr>
          <a:xfrm>
            <a:off x="0" y="302400"/>
            <a:ext cx="263652" cy="568800"/>
          </a:xfrm>
          <a:prstGeom prst="rect">
            <a:avLst/>
          </a:prstGeom>
        </p:spPr>
      </p:pic>
    </p:spTree>
    <p:extLst>
      <p:ext uri="{BB962C8B-B14F-4D97-AF65-F5344CB8AC3E}">
        <p14:creationId xmlns:p14="http://schemas.microsoft.com/office/powerpoint/2010/main" val="101021623"/>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eer cyan">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86E95-0DCD-4119-82B7-68669B65896D}"/>
              </a:ext>
            </a:extLst>
          </p:cNvPr>
          <p:cNvSpPr>
            <a:spLocks noGrp="1"/>
          </p:cNvSpPr>
          <p:nvPr>
            <p:ph type="title" hasCustomPrompt="1"/>
          </p:nvPr>
        </p:nvSpPr>
        <p:spPr/>
        <p:txBody>
          <a:bodyPr/>
          <a:lstStyle>
            <a:lvl1pPr>
              <a:defRPr>
                <a:solidFill>
                  <a:schemeClr val="bg1"/>
                </a:solidFill>
              </a:defRPr>
            </a:lvl1pPr>
          </a:lstStyle>
          <a:p>
            <a:r>
              <a:rPr lang="de-DE" dirty="0"/>
              <a:t>Headline bearbeiten</a:t>
            </a:r>
          </a:p>
        </p:txBody>
      </p:sp>
      <p:sp>
        <p:nvSpPr>
          <p:cNvPr id="7" name="Textplatzhalter 22">
            <a:extLst>
              <a:ext uri="{FF2B5EF4-FFF2-40B4-BE49-F238E27FC236}">
                <a16:creationId xmlns:a16="http://schemas.microsoft.com/office/drawing/2014/main" id="{0C640909-7D3F-4EBC-85D6-B42EB552DE80}"/>
              </a:ext>
            </a:extLst>
          </p:cNvPr>
          <p:cNvSpPr>
            <a:spLocks noGrp="1"/>
          </p:cNvSpPr>
          <p:nvPr>
            <p:ph type="body" sz="quarter" idx="13" hasCustomPrompt="1"/>
          </p:nvPr>
        </p:nvSpPr>
        <p:spPr>
          <a:xfrm>
            <a:off x="433387" y="889200"/>
            <a:ext cx="11325225" cy="468000"/>
          </a:xfrm>
        </p:spPr>
        <p:txBody>
          <a:bodyPr/>
          <a:lstStyle>
            <a:lvl1pPr marL="0" indent="0">
              <a:lnSpc>
                <a:spcPct val="100000"/>
              </a:lnSpc>
              <a:buNone/>
              <a:defRPr lang="de-DE" sz="3200" kern="1200" dirty="0" smtClean="0">
                <a:solidFill>
                  <a:schemeClr val="bg1"/>
                </a:solidFill>
                <a:latin typeface="Azo Sans 2 Light" panose="020B0403030503020204" pitchFamily="34" charset="0"/>
                <a:ea typeface="+mn-ea"/>
                <a:cs typeface="+mn-cs"/>
              </a:defRPr>
            </a:lvl1pPr>
            <a:lvl2pPr marL="180975" indent="0">
              <a:buNone/>
              <a:defRPr/>
            </a:lvl2pPr>
          </a:lstStyle>
          <a:p>
            <a:pPr lvl="0"/>
            <a:r>
              <a:rPr lang="de-DE" dirty="0"/>
              <a:t>Subheadline bearbeiten</a:t>
            </a:r>
          </a:p>
        </p:txBody>
      </p:sp>
      <p:pic>
        <p:nvPicPr>
          <p:cNvPr id="6" name="Grafik 5">
            <a:extLst>
              <a:ext uri="{FF2B5EF4-FFF2-40B4-BE49-F238E27FC236}">
                <a16:creationId xmlns:a16="http://schemas.microsoft.com/office/drawing/2014/main" id="{451EA956-16E1-44A6-A20A-E85B1583401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53516"/>
          <a:stretch/>
        </p:blipFill>
        <p:spPr>
          <a:xfrm>
            <a:off x="-751" y="302400"/>
            <a:ext cx="264403" cy="568800"/>
          </a:xfrm>
          <a:prstGeom prst="rect">
            <a:avLst/>
          </a:prstGeom>
        </p:spPr>
      </p:pic>
    </p:spTree>
    <p:extLst>
      <p:ext uri="{BB962C8B-B14F-4D97-AF65-F5344CB8AC3E}">
        <p14:creationId xmlns:p14="http://schemas.microsoft.com/office/powerpoint/2010/main" val="220379025"/>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etter">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2680617" y="1578398"/>
            <a:ext cx="8849486" cy="4500000"/>
          </a:xfrm>
        </p:spPr>
        <p:txBody>
          <a:bodyPr/>
          <a:lstStyle>
            <a:lvl1pPr>
              <a:lnSpc>
                <a:spcPts val="1500"/>
              </a:lnSpc>
              <a:spcBef>
                <a:spcPts val="0"/>
              </a:spcBef>
              <a:spcAft>
                <a:spcPts val="0"/>
              </a:spcAft>
              <a:tabLst/>
              <a:defRPr sz="900" b="0">
                <a:solidFill>
                  <a:srgbClr val="000000"/>
                </a:solidFill>
              </a:defRPr>
            </a:lvl1pPr>
            <a:lvl2pPr>
              <a:lnSpc>
                <a:spcPts val="1500"/>
              </a:lnSpc>
              <a:spcBef>
                <a:spcPts val="0"/>
              </a:spcBef>
              <a:spcAft>
                <a:spcPts val="0"/>
              </a:spcAft>
              <a:tabLst/>
              <a:defRPr sz="900" b="0">
                <a:solidFill>
                  <a:srgbClr val="000000"/>
                </a:solidFill>
              </a:defRPr>
            </a:lvl2pPr>
            <a:lvl3pPr>
              <a:lnSpc>
                <a:spcPts val="1500"/>
              </a:lnSpc>
              <a:spcBef>
                <a:spcPts val="0"/>
              </a:spcBef>
              <a:spcAft>
                <a:spcPts val="0"/>
              </a:spcAft>
              <a:tabLst/>
              <a:defRPr sz="900" b="0">
                <a:solidFill>
                  <a:srgbClr val="000000"/>
                </a:solidFill>
              </a:defRPr>
            </a:lvl3pPr>
            <a:lvl4pPr>
              <a:lnSpc>
                <a:spcPts val="1500"/>
              </a:lnSpc>
              <a:spcBef>
                <a:spcPts val="0"/>
              </a:spcBef>
              <a:spcAft>
                <a:spcPts val="0"/>
              </a:spcAft>
              <a:tabLst/>
              <a:defRPr sz="900" b="0">
                <a:solidFill>
                  <a:srgbClr val="000000"/>
                </a:solidFill>
              </a:defRPr>
            </a:lvl4pPr>
            <a:lvl5pPr marL="358745" indent="-184135">
              <a:lnSpc>
                <a:spcPts val="1500"/>
              </a:lnSpc>
              <a:spcBef>
                <a:spcPts val="0"/>
              </a:spcBef>
              <a:spcAft>
                <a:spcPts val="0"/>
              </a:spcAft>
              <a:buFont typeface="Arial" pitchFamily="34" charset="0"/>
              <a:buChar char="‒"/>
              <a:tabLst/>
              <a:defRPr sz="900" b="0">
                <a:solidFill>
                  <a:srgbClr val="000000"/>
                </a:solidFill>
                <a:latin typeface="Arial" pitchFamily="34" charset="0"/>
                <a:cs typeface="Arial" pitchFamily="34" charset="0"/>
              </a:defRPr>
            </a:lvl5pPr>
            <a:lvl6pPr>
              <a:defRPr sz="900"/>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12" name="Text Placeholder 3"/>
          <p:cNvSpPr>
            <a:spLocks noGrp="1"/>
          </p:cNvSpPr>
          <p:nvPr>
            <p:ph type="body" sz="quarter" idx="13"/>
          </p:nvPr>
        </p:nvSpPr>
        <p:spPr>
          <a:xfrm>
            <a:off x="488462" y="1582931"/>
            <a:ext cx="2026139" cy="1676290"/>
          </a:xfrm>
        </p:spPr>
        <p:txBody>
          <a:bodyPr/>
          <a:lstStyle>
            <a:lvl1pPr marL="0" indent="0">
              <a:lnSpc>
                <a:spcPts val="1300"/>
              </a:lnSpc>
              <a:spcAft>
                <a:spcPts val="0"/>
              </a:spcAft>
              <a:defRPr sz="900" b="0">
                <a:solidFill>
                  <a:srgbClr val="000000"/>
                </a:solidFill>
                <a:latin typeface="Arial"/>
                <a:cs typeface="Arial"/>
              </a:defRPr>
            </a:lvl1pPr>
            <a:lvl2pPr marL="0" indent="0">
              <a:lnSpc>
                <a:spcPts val="1300"/>
              </a:lnSpc>
              <a:spcAft>
                <a:spcPts val="0"/>
              </a:spcAft>
              <a:defRPr sz="900">
                <a:solidFill>
                  <a:srgbClr val="000000"/>
                </a:solidFill>
                <a:latin typeface="Arial"/>
                <a:cs typeface="Arial"/>
              </a:defRPr>
            </a:lvl2pPr>
            <a:lvl3pPr marL="0" indent="0">
              <a:lnSpc>
                <a:spcPts val="1300"/>
              </a:lnSpc>
              <a:spcAft>
                <a:spcPts val="0"/>
              </a:spcAft>
              <a:defRPr sz="900">
                <a:solidFill>
                  <a:srgbClr val="000000"/>
                </a:solidFill>
                <a:latin typeface="Arial"/>
                <a:cs typeface="Arial"/>
              </a:defRPr>
            </a:lvl3pPr>
            <a:lvl4pPr>
              <a:lnSpc>
                <a:spcPts val="1000"/>
              </a:lnSpc>
              <a:defRPr sz="800">
                <a:solidFill>
                  <a:schemeClr val="tx1"/>
                </a:solidFill>
              </a:defRPr>
            </a:lvl4pPr>
            <a:lvl5pPr>
              <a:lnSpc>
                <a:spcPts val="1000"/>
              </a:lnSpc>
              <a:defRPr sz="800">
                <a:solidFill>
                  <a:schemeClr val="tx1"/>
                </a:solidFill>
              </a:defRPr>
            </a:lvl5pPr>
          </a:lstStyle>
          <a:p>
            <a:pPr lvl="0"/>
            <a:r>
              <a:rPr lang="en-GB" dirty="0"/>
              <a:t>Click to edit Master text styles</a:t>
            </a:r>
          </a:p>
          <a:p>
            <a:pPr lvl="1"/>
            <a:r>
              <a:rPr lang="en-GB" dirty="0"/>
              <a:t>Second level</a:t>
            </a:r>
          </a:p>
          <a:p>
            <a:pPr lvl="2"/>
            <a:r>
              <a:rPr lang="en-GB" dirty="0"/>
              <a:t>Third level</a:t>
            </a:r>
            <a:endParaRPr lang="en-US" dirty="0"/>
          </a:p>
        </p:txBody>
      </p:sp>
      <p:pic>
        <p:nvPicPr>
          <p:cNvPr id="13" name="Picture 15" descr="DEL_COL"/>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87385" y="396001"/>
            <a:ext cx="1993846" cy="296389"/>
          </a:xfrm>
          <a:prstGeom prst="rect">
            <a:avLst/>
          </a:prstGeom>
          <a:noFill/>
          <a:ln w="9525">
            <a:noFill/>
            <a:miter lim="800000"/>
            <a:headEnd/>
            <a:tailEnd/>
          </a:ln>
        </p:spPr>
      </p:pic>
      <p:sp>
        <p:nvSpPr>
          <p:cNvPr id="14" name="Text Placeholder 3"/>
          <p:cNvSpPr>
            <a:spLocks noGrp="1"/>
          </p:cNvSpPr>
          <p:nvPr>
            <p:ph type="body" sz="quarter" idx="14"/>
          </p:nvPr>
        </p:nvSpPr>
        <p:spPr>
          <a:xfrm>
            <a:off x="9319846" y="322291"/>
            <a:ext cx="2198078" cy="1131671"/>
          </a:xfrm>
        </p:spPr>
        <p:txBody>
          <a:bodyPr/>
          <a:lstStyle>
            <a:lvl1pPr marL="0" indent="0">
              <a:lnSpc>
                <a:spcPts val="1100"/>
              </a:lnSpc>
              <a:spcAft>
                <a:spcPts val="0"/>
              </a:spcAft>
              <a:defRPr sz="800" b="1">
                <a:solidFill>
                  <a:srgbClr val="000000"/>
                </a:solidFill>
                <a:latin typeface="Arial"/>
                <a:cs typeface="Arial"/>
              </a:defRPr>
            </a:lvl1pPr>
            <a:lvl2pPr marL="0" indent="0">
              <a:lnSpc>
                <a:spcPts val="1200"/>
              </a:lnSpc>
              <a:spcAft>
                <a:spcPts val="0"/>
              </a:spcAft>
              <a:defRPr sz="800">
                <a:solidFill>
                  <a:srgbClr val="000000"/>
                </a:solidFill>
                <a:latin typeface="Arial"/>
                <a:cs typeface="Arial"/>
              </a:defRPr>
            </a:lvl2pPr>
            <a:lvl3pPr marL="0" indent="0">
              <a:lnSpc>
                <a:spcPts val="1200"/>
              </a:lnSpc>
              <a:spcAft>
                <a:spcPts val="0"/>
              </a:spcAft>
              <a:defRPr sz="800">
                <a:solidFill>
                  <a:srgbClr val="000000"/>
                </a:solidFill>
                <a:latin typeface="Arial"/>
                <a:cs typeface="Arial"/>
              </a:defRPr>
            </a:lvl3pPr>
            <a:lvl4pPr>
              <a:lnSpc>
                <a:spcPts val="1000"/>
              </a:lnSpc>
              <a:defRPr sz="800">
                <a:solidFill>
                  <a:schemeClr val="tx1"/>
                </a:solidFill>
              </a:defRPr>
            </a:lvl4pPr>
            <a:lvl5pPr>
              <a:lnSpc>
                <a:spcPts val="1000"/>
              </a:lnSpc>
              <a:defRPr sz="800">
                <a:solidFill>
                  <a:schemeClr val="tx1"/>
                </a:solidFill>
              </a:defRPr>
            </a:lvl5pPr>
          </a:lstStyle>
          <a:p>
            <a:pPr lvl="0"/>
            <a:r>
              <a:rPr lang="en-GB" dirty="0"/>
              <a:t>Click to edit Master text styles</a:t>
            </a:r>
            <a:endParaRPr lang="en-US" dirty="0"/>
          </a:p>
        </p:txBody>
      </p:sp>
      <p:sp>
        <p:nvSpPr>
          <p:cNvPr id="15" name="Text Placeholder 3"/>
          <p:cNvSpPr>
            <a:spLocks noGrp="1"/>
          </p:cNvSpPr>
          <p:nvPr>
            <p:ph type="body" sz="quarter" idx="15"/>
          </p:nvPr>
        </p:nvSpPr>
        <p:spPr>
          <a:xfrm>
            <a:off x="488462" y="6076009"/>
            <a:ext cx="8584391" cy="311850"/>
          </a:xfrm>
        </p:spPr>
        <p:txBody>
          <a:bodyPr anchor="b" anchorCtr="0"/>
          <a:lstStyle>
            <a:lvl1pPr marL="0" indent="0">
              <a:lnSpc>
                <a:spcPts val="1200"/>
              </a:lnSpc>
              <a:spcAft>
                <a:spcPts val="0"/>
              </a:spcAft>
              <a:defRPr sz="800" b="1">
                <a:solidFill>
                  <a:srgbClr val="000000"/>
                </a:solidFill>
                <a:latin typeface="Arial"/>
                <a:cs typeface="Arial"/>
              </a:defRPr>
            </a:lvl1pPr>
            <a:lvl2pPr marL="0" indent="0">
              <a:lnSpc>
                <a:spcPts val="1200"/>
              </a:lnSpc>
              <a:spcAft>
                <a:spcPts val="0"/>
              </a:spcAft>
              <a:defRPr sz="800">
                <a:solidFill>
                  <a:srgbClr val="000000"/>
                </a:solidFill>
                <a:latin typeface="Arial"/>
                <a:cs typeface="Arial"/>
              </a:defRPr>
            </a:lvl2pPr>
            <a:lvl3pPr marL="0" indent="0">
              <a:lnSpc>
                <a:spcPts val="1200"/>
              </a:lnSpc>
              <a:spcAft>
                <a:spcPts val="0"/>
              </a:spcAft>
              <a:defRPr sz="800">
                <a:solidFill>
                  <a:srgbClr val="000000"/>
                </a:solidFill>
                <a:latin typeface="Arial"/>
                <a:cs typeface="Arial"/>
              </a:defRPr>
            </a:lvl3pPr>
            <a:lvl4pPr>
              <a:lnSpc>
                <a:spcPts val="1000"/>
              </a:lnSpc>
              <a:defRPr sz="800">
                <a:solidFill>
                  <a:schemeClr val="tx1"/>
                </a:solidFill>
              </a:defRPr>
            </a:lvl4pPr>
            <a:lvl5pPr>
              <a:lnSpc>
                <a:spcPts val="1000"/>
              </a:lnSpc>
              <a:defRPr sz="800">
                <a:solidFill>
                  <a:schemeClr val="tx1"/>
                </a:solidFill>
              </a:defRPr>
            </a:lvl5pPr>
          </a:lstStyle>
          <a:p>
            <a:pPr lvl="0"/>
            <a:r>
              <a:rPr lang="en-GB" dirty="0"/>
              <a:t>Click to edit Master text styles</a:t>
            </a:r>
            <a:endParaRPr lang="en-US" dirty="0"/>
          </a:p>
        </p:txBody>
      </p:sp>
      <p:sp>
        <p:nvSpPr>
          <p:cNvPr id="16" name="Text Placeholder 3"/>
          <p:cNvSpPr>
            <a:spLocks noGrp="1"/>
          </p:cNvSpPr>
          <p:nvPr>
            <p:ph type="body" sz="quarter" idx="16"/>
          </p:nvPr>
        </p:nvSpPr>
        <p:spPr>
          <a:xfrm>
            <a:off x="9319846" y="6076009"/>
            <a:ext cx="2198078" cy="311850"/>
          </a:xfrm>
        </p:spPr>
        <p:txBody>
          <a:bodyPr anchor="b" anchorCtr="0"/>
          <a:lstStyle>
            <a:lvl1pPr marL="0" indent="0">
              <a:lnSpc>
                <a:spcPts val="1200"/>
              </a:lnSpc>
              <a:spcAft>
                <a:spcPts val="0"/>
              </a:spcAft>
              <a:defRPr sz="800" b="1">
                <a:solidFill>
                  <a:srgbClr val="000000"/>
                </a:solidFill>
                <a:latin typeface="Arial"/>
                <a:cs typeface="Arial"/>
              </a:defRPr>
            </a:lvl1pPr>
            <a:lvl2pPr marL="0" indent="0">
              <a:lnSpc>
                <a:spcPts val="1200"/>
              </a:lnSpc>
              <a:spcAft>
                <a:spcPts val="0"/>
              </a:spcAft>
              <a:defRPr sz="800">
                <a:solidFill>
                  <a:srgbClr val="000000"/>
                </a:solidFill>
                <a:latin typeface="Arial"/>
                <a:cs typeface="Arial"/>
              </a:defRPr>
            </a:lvl2pPr>
            <a:lvl3pPr marL="0" indent="0">
              <a:lnSpc>
                <a:spcPts val="1200"/>
              </a:lnSpc>
              <a:spcAft>
                <a:spcPts val="0"/>
              </a:spcAft>
              <a:defRPr sz="800">
                <a:solidFill>
                  <a:srgbClr val="000000"/>
                </a:solidFill>
                <a:latin typeface="Arial"/>
                <a:cs typeface="Arial"/>
              </a:defRPr>
            </a:lvl3pPr>
            <a:lvl4pPr>
              <a:lnSpc>
                <a:spcPts val="1000"/>
              </a:lnSpc>
              <a:defRPr sz="800">
                <a:solidFill>
                  <a:schemeClr val="tx1"/>
                </a:solidFill>
              </a:defRPr>
            </a:lvl4pPr>
            <a:lvl5pPr>
              <a:lnSpc>
                <a:spcPts val="1000"/>
              </a:lnSpc>
              <a:defRPr sz="800">
                <a:solidFill>
                  <a:schemeClr val="tx1"/>
                </a:solidFill>
              </a:defRPr>
            </a:lvl5pPr>
          </a:lstStyle>
          <a:p>
            <a:pPr lvl="0"/>
            <a:r>
              <a:rPr lang="en-GB" dirty="0"/>
              <a:t>Click to edit Master text styles</a:t>
            </a:r>
            <a:endParaRPr lang="en-US" dirty="0"/>
          </a:p>
        </p:txBody>
      </p:sp>
      <p:sp>
        <p:nvSpPr>
          <p:cNvPr id="8" name="Footer Placeholder 1"/>
          <p:cNvSpPr txBox="1">
            <a:spLocks/>
          </p:cNvSpPr>
          <p:nvPr userDrawn="1"/>
        </p:nvSpPr>
        <p:spPr>
          <a:xfrm>
            <a:off x="7108646" y="6343370"/>
            <a:ext cx="4430769" cy="162000"/>
          </a:xfrm>
          <a:prstGeom prst="rect">
            <a:avLst/>
          </a:prstGeom>
        </p:spPr>
        <p:txBody>
          <a:bodyPr vert="horz" lIns="0" tIns="0" rIns="0" bIns="0" rtlCol="0" anchor="b" anchorCtr="0"/>
          <a:lstStyle>
            <a:defPPr>
              <a:defRPr lang="en-GB"/>
            </a:defPPr>
            <a:lvl1pPr marL="0" marR="0" lvl="0" indent="0" algn="l" defTabSz="860542" latinLnBrk="0">
              <a:lnSpc>
                <a:spcPct val="100000"/>
              </a:lnSpc>
              <a:buClrTx/>
              <a:buSzTx/>
              <a:buFontTx/>
              <a:buNone/>
              <a:tabLst/>
              <a:defRPr kumimoji="0" sz="700" b="0" i="0" u="none" strike="noStrike" cap="none" spc="0" normalizeH="0" baseline="0">
                <a:ln>
                  <a:noFill/>
                </a:ln>
                <a:solidFill>
                  <a:schemeClr val="bg1"/>
                </a:solidFill>
                <a:effectLst/>
                <a:uLnTx/>
                <a:uFillTx/>
              </a:defRPr>
            </a:lvl1pPr>
          </a:lstStyle>
          <a:p>
            <a:pPr lvl="0" algn="r"/>
            <a:r>
              <a:rPr lang="en-US" sz="700" noProof="0" dirty="0">
                <a:solidFill>
                  <a:schemeClr val="tx1"/>
                </a:solidFill>
              </a:rPr>
              <a:t>© 2014 Deloitte Touche Tohmatsu</a:t>
            </a:r>
          </a:p>
        </p:txBody>
      </p:sp>
      <p:sp>
        <p:nvSpPr>
          <p:cNvPr id="9" name="Rectangle 5"/>
          <p:cNvSpPr txBox="1">
            <a:spLocks noChangeArrowheads="1"/>
          </p:cNvSpPr>
          <p:nvPr userDrawn="1"/>
        </p:nvSpPr>
        <p:spPr bwMode="auto">
          <a:xfrm>
            <a:off x="476739" y="6341782"/>
            <a:ext cx="273313" cy="1620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eaLnBrk="1" hangingPunct="1">
              <a:lnSpc>
                <a:spcPct val="100000"/>
              </a:lnSpc>
              <a:defRPr sz="700"/>
            </a:lvl1pPr>
          </a:lstStyle>
          <a:p>
            <a:pPr marL="0" marR="0" lvl="0" indent="0" algn="l" defTabSz="860542" rtl="0" eaLnBrk="1" fontAlgn="base" latinLnBrk="0" hangingPunct="1">
              <a:lnSpc>
                <a:spcPct val="100000"/>
              </a:lnSpc>
              <a:spcBef>
                <a:spcPct val="0"/>
              </a:spcBef>
              <a:spcAft>
                <a:spcPct val="0"/>
              </a:spcAft>
              <a:buClrTx/>
              <a:buSzTx/>
              <a:buFontTx/>
              <a:buNone/>
              <a:tabLst/>
              <a:defRPr/>
            </a:pPr>
            <a:fld id="{A7D49E41-D6A2-4B04-AC2D-9378F47F037C}" type="slidenum">
              <a:rPr kumimoji="0" lang="en-GB" sz="700" b="0" i="0" u="none" strike="noStrike" kern="1200" cap="none" spc="0" normalizeH="0" baseline="0" noProof="0" smtClean="0">
                <a:ln>
                  <a:noFill/>
                </a:ln>
                <a:solidFill>
                  <a:schemeClr val="tx1">
                    <a:lumMod val="95000"/>
                    <a:lumOff val="5000"/>
                  </a:schemeClr>
                </a:solidFill>
                <a:effectLst/>
                <a:uLnTx/>
                <a:uFillTx/>
                <a:latin typeface="Arial" charset="0"/>
                <a:ea typeface="+mn-ea"/>
                <a:cs typeface="+mn-cs"/>
              </a:rPr>
              <a:pPr marL="0" marR="0" lvl="0" indent="0" algn="l" defTabSz="860542" rtl="0" eaLnBrk="1" fontAlgn="base" latinLnBrk="0" hangingPunct="1">
                <a:lnSpc>
                  <a:spcPct val="100000"/>
                </a:lnSpc>
                <a:spcBef>
                  <a:spcPct val="0"/>
                </a:spcBef>
                <a:spcAft>
                  <a:spcPct val="0"/>
                </a:spcAft>
                <a:buClrTx/>
                <a:buSzTx/>
                <a:buFontTx/>
                <a:buNone/>
                <a:tabLst/>
                <a:defRPr/>
              </a:pPr>
              <a:t>‹#›</a:t>
            </a:fld>
            <a:endParaRPr kumimoji="0" lang="en-GB" sz="700" b="0" i="0" u="none" strike="noStrike" kern="1200" cap="none" spc="0" normalizeH="0" baseline="0" noProof="0" dirty="0">
              <a:ln>
                <a:noFill/>
              </a:ln>
              <a:solidFill>
                <a:schemeClr val="tx1">
                  <a:lumMod val="95000"/>
                  <a:lumOff val="5000"/>
                </a:schemeClr>
              </a:solidFill>
              <a:effectLst/>
              <a:uLnTx/>
              <a:uFillTx/>
              <a:latin typeface="Arial" charset="0"/>
              <a:ea typeface="+mn-ea"/>
              <a:cs typeface="+mn-cs"/>
            </a:endParaRPr>
          </a:p>
        </p:txBody>
      </p:sp>
      <p:sp>
        <p:nvSpPr>
          <p:cNvPr id="10" name="Footer Placeholder 1"/>
          <p:cNvSpPr txBox="1">
            <a:spLocks/>
          </p:cNvSpPr>
          <p:nvPr userDrawn="1"/>
        </p:nvSpPr>
        <p:spPr>
          <a:xfrm>
            <a:off x="846817" y="6344958"/>
            <a:ext cx="10692599" cy="162000"/>
          </a:xfrm>
          <a:prstGeom prst="rect">
            <a:avLst/>
          </a:prstGeom>
        </p:spPr>
        <p:txBody>
          <a:bodyPr vert="horz" lIns="0" tIns="0" rIns="0" bIns="0" rtlCol="0" anchor="b" anchorCtr="0"/>
          <a:lstStyle>
            <a:lvl1pPr algn="l">
              <a:lnSpc>
                <a:spcPct val="100000"/>
              </a:lnSpc>
              <a:defRPr sz="700">
                <a:solidFill>
                  <a:srgbClr val="000000"/>
                </a:solidFill>
              </a:defRPr>
            </a:lvl1pPr>
          </a:lstStyle>
          <a:p>
            <a:pPr marL="0" marR="0" lvl="0" indent="0" algn="l" defTabSz="860542" rtl="0" eaLnBrk="0" fontAlgn="base" latinLnBrk="0" hangingPunct="0">
              <a:lnSpc>
                <a:spcPct val="100000"/>
              </a:lnSpc>
              <a:spcBef>
                <a:spcPct val="0"/>
              </a:spcBef>
              <a:spcAft>
                <a:spcPct val="0"/>
              </a:spcAft>
              <a:buClrTx/>
              <a:buSzTx/>
              <a:buFontTx/>
              <a:buNone/>
              <a:tabLst/>
              <a:defRPr/>
            </a:pPr>
            <a:r>
              <a:rPr kumimoji="0" lang="en-US" sz="700" b="0" i="0" u="none" strike="noStrike" kern="1200" cap="none" spc="0" normalizeH="0" baseline="0" noProof="0" dirty="0">
                <a:ln>
                  <a:noFill/>
                </a:ln>
                <a:solidFill>
                  <a:schemeClr val="tx1">
                    <a:lumMod val="95000"/>
                    <a:lumOff val="5000"/>
                  </a:schemeClr>
                </a:solidFill>
                <a:effectLst/>
                <a:uLnTx/>
                <a:uFillTx/>
                <a:latin typeface="Arial" charset="0"/>
                <a:ea typeface="+mn-ea"/>
                <a:cs typeface="+mn-cs"/>
              </a:rPr>
              <a:t>Perth Racing – Strategic Planning and Investment Strategy</a:t>
            </a:r>
          </a:p>
        </p:txBody>
      </p:sp>
    </p:spTree>
    <p:extLst>
      <p:ext uri="{BB962C8B-B14F-4D97-AF65-F5344CB8AC3E}">
        <p14:creationId xmlns:p14="http://schemas.microsoft.com/office/powerpoint/2010/main" val="2267889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24B7BA8-C465-4474-9C9D-98DCFFE05FEE}" type="datetime1">
              <a:rPr lang="en-US" smtClean="0"/>
              <a:t>9/16/26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TACA SEMINAR 2023</a:t>
            </a:r>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962824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AU"/>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4" name="Content Placeholder 3"/>
          <p:cNvSpPr>
            <a:spLocks noGrp="1"/>
          </p:cNvSpPr>
          <p:nvPr>
            <p:ph sz="half" idx="2"/>
          </p:nvPr>
        </p:nvSpPr>
        <p:spPr>
          <a:xfrm>
            <a:off x="6197600" y="1600201"/>
            <a:ext cx="53848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Tree>
    <p:extLst>
      <p:ext uri="{BB962C8B-B14F-4D97-AF65-F5344CB8AC3E}">
        <p14:creationId xmlns:p14="http://schemas.microsoft.com/office/powerpoint/2010/main" val="64321722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F16B63A1-391E-45C8-B781-AFA5B66A18DF}" type="slidenum">
              <a:rPr lang="en-GB"/>
              <a:pPr>
                <a:defRPr/>
              </a:pPr>
              <a:t>‹#›</a:t>
            </a:fld>
            <a:endParaRPr lang="en-GB" dirty="0"/>
          </a:p>
        </p:txBody>
      </p:sp>
    </p:spTree>
    <p:extLst>
      <p:ext uri="{BB962C8B-B14F-4D97-AF65-F5344CB8AC3E}">
        <p14:creationId xmlns:p14="http://schemas.microsoft.com/office/powerpoint/2010/main" val="36757089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CF3F573-2FE9-4AAD-A6B6-BE700EB5B7D8}"/>
              </a:ext>
            </a:extLst>
          </p:cNvPr>
          <p:cNvSpPr>
            <a:spLocks noGrp="1"/>
          </p:cNvSpPr>
          <p:nvPr>
            <p:ph type="title"/>
          </p:nvPr>
        </p:nvSpPr>
        <p:spPr>
          <a:xfrm>
            <a:off x="433387" y="404832"/>
            <a:ext cx="11325225" cy="466026"/>
          </a:xfrm>
          <a:prstGeom prst="rect">
            <a:avLst/>
          </a:prstGeom>
        </p:spPr>
        <p:txBody>
          <a:bodyPr vert="horz" lIns="0" tIns="0" rIns="0" bIns="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62AC76B1-7980-4864-8FC9-8A9F4B899060}"/>
              </a:ext>
            </a:extLst>
          </p:cNvPr>
          <p:cNvSpPr>
            <a:spLocks noGrp="1"/>
          </p:cNvSpPr>
          <p:nvPr>
            <p:ph type="body" idx="1"/>
          </p:nvPr>
        </p:nvSpPr>
        <p:spPr>
          <a:xfrm>
            <a:off x="433387" y="1825625"/>
            <a:ext cx="11325225" cy="4351338"/>
          </a:xfrm>
          <a:prstGeom prst="rect">
            <a:avLst/>
          </a:prstGeom>
        </p:spPr>
        <p:txBody>
          <a:bodyPr vert="horz" lIns="0" tIns="0" rIns="0" bIns="0" rtlCol="0" anchor="t">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2513A553-9EB1-4982-92B2-BEA3E8BDE26F}"/>
              </a:ext>
            </a:extLst>
          </p:cNvPr>
          <p:cNvSpPr>
            <a:spLocks noGrp="1"/>
          </p:cNvSpPr>
          <p:nvPr>
            <p:ph type="dt" sz="half" idx="2"/>
          </p:nvPr>
        </p:nvSpPr>
        <p:spPr>
          <a:xfrm>
            <a:off x="433388" y="6423024"/>
            <a:ext cx="1006362" cy="434975"/>
          </a:xfrm>
          <a:prstGeom prst="rect">
            <a:avLst/>
          </a:prstGeom>
        </p:spPr>
        <p:txBody>
          <a:bodyPr vert="horz" lIns="0" tIns="0" rIns="0" bIns="0" rtlCol="0" anchor="ctr"/>
          <a:lstStyle>
            <a:lvl1pPr algn="l">
              <a:defRPr sz="800">
                <a:solidFill>
                  <a:schemeClr val="tx1"/>
                </a:solidFill>
              </a:defRPr>
            </a:lvl1pPr>
          </a:lstStyle>
          <a:p>
            <a:fld id="{D7F0BCA8-C7EB-41F5-93FD-B320E92CEC46}" type="datetime1">
              <a:rPr lang="de-DE" smtClean="0"/>
              <a:t>16.09.26</a:t>
            </a:fld>
            <a:endParaRPr lang="de-DE" dirty="0"/>
          </a:p>
        </p:txBody>
      </p:sp>
      <p:sp>
        <p:nvSpPr>
          <p:cNvPr id="5" name="Fußzeilenplatzhalter 4">
            <a:extLst>
              <a:ext uri="{FF2B5EF4-FFF2-40B4-BE49-F238E27FC236}">
                <a16:creationId xmlns:a16="http://schemas.microsoft.com/office/drawing/2014/main" id="{330383BC-8FD2-417D-82A3-7E497844D640}"/>
              </a:ext>
            </a:extLst>
          </p:cNvPr>
          <p:cNvSpPr>
            <a:spLocks noGrp="1"/>
          </p:cNvSpPr>
          <p:nvPr>
            <p:ph type="ftr" sz="quarter" idx="3"/>
          </p:nvPr>
        </p:nvSpPr>
        <p:spPr>
          <a:xfrm>
            <a:off x="1454068" y="6423024"/>
            <a:ext cx="9283864" cy="434975"/>
          </a:xfrm>
          <a:prstGeom prst="rect">
            <a:avLst/>
          </a:prstGeom>
        </p:spPr>
        <p:txBody>
          <a:bodyPr vert="horz" lIns="0" tIns="0" rIns="0" bIns="0" rtlCol="0" anchor="ctr"/>
          <a:lstStyle>
            <a:lvl1pPr algn="ctr">
              <a:defRPr sz="800">
                <a:solidFill>
                  <a:schemeClr val="tx1"/>
                </a:solidFill>
              </a:defRPr>
            </a:lvl1pPr>
          </a:lstStyle>
          <a:p>
            <a:endParaRPr lang="de-DE" dirty="0"/>
          </a:p>
        </p:txBody>
      </p:sp>
      <p:sp>
        <p:nvSpPr>
          <p:cNvPr id="6" name="Foliennummernplatzhalter 5">
            <a:extLst>
              <a:ext uri="{FF2B5EF4-FFF2-40B4-BE49-F238E27FC236}">
                <a16:creationId xmlns:a16="http://schemas.microsoft.com/office/drawing/2014/main" id="{86D05C26-BF44-4D12-A7EE-C57CB14E66F9}"/>
              </a:ext>
            </a:extLst>
          </p:cNvPr>
          <p:cNvSpPr>
            <a:spLocks noGrp="1"/>
          </p:cNvSpPr>
          <p:nvPr>
            <p:ph type="sldNum" sz="quarter" idx="4"/>
          </p:nvPr>
        </p:nvSpPr>
        <p:spPr>
          <a:xfrm>
            <a:off x="10752445" y="6423024"/>
            <a:ext cx="1006167" cy="434975"/>
          </a:xfrm>
          <a:prstGeom prst="rect">
            <a:avLst/>
          </a:prstGeom>
        </p:spPr>
        <p:txBody>
          <a:bodyPr vert="horz" lIns="0" tIns="0" rIns="0" bIns="0" rtlCol="0" anchor="ctr"/>
          <a:lstStyle>
            <a:lvl1pPr algn="r">
              <a:defRPr sz="800">
                <a:solidFill>
                  <a:schemeClr val="tx1"/>
                </a:solidFill>
              </a:defRPr>
            </a:lvl1pPr>
          </a:lstStyle>
          <a:p>
            <a:fld id="{19C38A61-2AC7-4B0E-B80F-DDADD701BB40}" type="slidenum">
              <a:rPr lang="de-DE" smtClean="0"/>
              <a:pPr/>
              <a:t>‹#›</a:t>
            </a:fld>
            <a:endParaRPr lang="de-DE" dirty="0"/>
          </a:p>
        </p:txBody>
      </p:sp>
    </p:spTree>
    <p:extLst>
      <p:ext uri="{BB962C8B-B14F-4D97-AF65-F5344CB8AC3E}">
        <p14:creationId xmlns:p14="http://schemas.microsoft.com/office/powerpoint/2010/main" val="401853333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96" r:id="rId22"/>
    <p:sldLayoutId id="2147483797" r:id="rId23"/>
    <p:sldLayoutId id="2147483801" r:id="rId24"/>
    <p:sldLayoutId id="2147483804" r:id="rId25"/>
  </p:sldLayoutIdLst>
  <p:hf hdr="0" ftr="0"/>
  <p:txStyles>
    <p:title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p:titleStyle>
    <p:bodyStyle>
      <a:lvl1pPr marL="18097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1pPr>
      <a:lvl2pPr marL="3619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2pPr>
      <a:lvl3pPr marL="54292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3pPr>
      <a:lvl4pPr marL="714375" indent="-17145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4pPr>
      <a:lvl5pPr marL="8953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4">
          <p15:clr>
            <a:srgbClr val="F26B43"/>
          </p15:clr>
        </p15:guide>
        <p15:guide id="2" orient="horz" pos="4046">
          <p15:clr>
            <a:srgbClr val="F26B43"/>
          </p15:clr>
        </p15:guide>
        <p15:guide id="3" pos="3840">
          <p15:clr>
            <a:srgbClr val="F26B43"/>
          </p15:clr>
        </p15:guide>
        <p15:guide id="4" pos="7407">
          <p15:clr>
            <a:srgbClr val="F26B43"/>
          </p15:clr>
        </p15:guide>
        <p15:guide id="5" pos="273">
          <p15:clr>
            <a:srgbClr val="F26B43"/>
          </p15:clr>
        </p15:guide>
        <p15:guide id="8" orient="horz" pos="21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jpeg"/><Relationship Id="rId12"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54.jpe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png"/><Relationship Id="rId7"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19.png"/><Relationship Id="rId5" Type="http://schemas.openxmlformats.org/officeDocument/2006/relationships/image" Target="../media/image57.png"/><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73.png"/><Relationship Id="rId5" Type="http://schemas.openxmlformats.org/officeDocument/2006/relationships/image" Target="../media/image70.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3.xml"/><Relationship Id="rId1" Type="http://schemas.openxmlformats.org/officeDocument/2006/relationships/slideLayout" Target="../slideLayouts/slideLayout20.xml"/><Relationship Id="rId5" Type="http://schemas.openxmlformats.org/officeDocument/2006/relationships/image" Target="../media/image78.jpeg"/><Relationship Id="rId4" Type="http://schemas.openxmlformats.org/officeDocument/2006/relationships/image" Target="../media/image77.jpe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79.jpeg"/></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82.jpe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image" Target="../media/image84.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88.jpeg"/><Relationship Id="rId5" Type="http://schemas.openxmlformats.org/officeDocument/2006/relationships/image" Target="../media/image87.tiff"/><Relationship Id="rId4" Type="http://schemas.openxmlformats.org/officeDocument/2006/relationships/image" Target="../media/image86.jpeg"/></Relationships>
</file>

<file path=ppt/slides/_rels/slide3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95.jpeg"/></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20.xml"/><Relationship Id="rId5" Type="http://schemas.openxmlformats.org/officeDocument/2006/relationships/image" Target="../media/image98.png"/><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6.xml"/><Relationship Id="rId1" Type="http://schemas.openxmlformats.org/officeDocument/2006/relationships/slideLayout" Target="../slideLayouts/slideLayout20.xml"/><Relationship Id="rId4" Type="http://schemas.openxmlformats.org/officeDocument/2006/relationships/image" Target="../media/image100.jpeg"/></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7.xml"/><Relationship Id="rId1" Type="http://schemas.openxmlformats.org/officeDocument/2006/relationships/slideLayout" Target="../slideLayouts/slideLayout20.xml"/><Relationship Id="rId4" Type="http://schemas.openxmlformats.org/officeDocument/2006/relationships/image" Target="../media/image101.jpeg"/></Relationships>
</file>

<file path=ppt/slides/_rels/slide40.xml.rels><?xml version="1.0" encoding="UTF-8" standalone="yes"?>
<Relationships xmlns="http://schemas.openxmlformats.org/package/2006/relationships"><Relationship Id="rId8" Type="http://schemas.openxmlformats.org/officeDocument/2006/relationships/image" Target="../media/image106.jpg"/><Relationship Id="rId3" Type="http://schemas.openxmlformats.org/officeDocument/2006/relationships/image" Target="../media/image84.png"/><Relationship Id="rId7" Type="http://schemas.openxmlformats.org/officeDocument/2006/relationships/image" Target="../media/image105.jpg"/><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image" Target="../media/image104.jpg"/><Relationship Id="rId5" Type="http://schemas.openxmlformats.org/officeDocument/2006/relationships/image" Target="../media/image103.jpeg"/><Relationship Id="rId4" Type="http://schemas.openxmlformats.org/officeDocument/2006/relationships/image" Target="../media/image102.jpg"/><Relationship Id="rId9" Type="http://schemas.openxmlformats.org/officeDocument/2006/relationships/image" Target="../media/image107.jpg"/></Relationships>
</file>

<file path=ppt/slides/_rels/slide41.xml.rels><?xml version="1.0" encoding="UTF-8" standalone="yes"?>
<Relationships xmlns="http://schemas.openxmlformats.org/package/2006/relationships"><Relationship Id="rId3" Type="http://schemas.openxmlformats.org/officeDocument/2006/relationships/image" Target="../media/image108.jpg"/><Relationship Id="rId7" Type="http://schemas.openxmlformats.org/officeDocument/2006/relationships/image" Target="../media/image112.jpg"/><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image" Target="../media/image111.jpg"/><Relationship Id="rId5" Type="http://schemas.openxmlformats.org/officeDocument/2006/relationships/image" Target="../media/image110.jpg"/><Relationship Id="rId4" Type="http://schemas.openxmlformats.org/officeDocument/2006/relationships/image" Target="../media/image109.jpg"/></Relationships>
</file>

<file path=ppt/slides/_rels/slide4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0.xml"/><Relationship Id="rId1" Type="http://schemas.openxmlformats.org/officeDocument/2006/relationships/slideLayout" Target="../slideLayouts/slideLayout20.xml"/><Relationship Id="rId5" Type="http://schemas.openxmlformats.org/officeDocument/2006/relationships/image" Target="../media/image115.png"/><Relationship Id="rId4" Type="http://schemas.openxmlformats.org/officeDocument/2006/relationships/image" Target="../media/image114.png"/></Relationships>
</file>

<file path=ppt/slides/_rels/slide4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2.xml"/><Relationship Id="rId1" Type="http://schemas.openxmlformats.org/officeDocument/2006/relationships/slideLayout" Target="../slideLayouts/slideLayout20.xml"/><Relationship Id="rId4" Type="http://schemas.openxmlformats.org/officeDocument/2006/relationships/image" Target="../media/image101.jpeg"/></Relationships>
</file>

<file path=ppt/slides/_rels/slide45.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notesSlide" Target="../notesSlides/notesSlide43.xml"/><Relationship Id="rId1" Type="http://schemas.openxmlformats.org/officeDocument/2006/relationships/slideLayout" Target="../slideLayouts/slideLayout20.xml"/><Relationship Id="rId4" Type="http://schemas.openxmlformats.org/officeDocument/2006/relationships/image" Target="../media/image118.tiff"/></Relationships>
</file>

<file path=ppt/slides/_rels/slide46.xml.rels><?xml version="1.0" encoding="UTF-8" standalone="yes"?>
<Relationships xmlns="http://schemas.openxmlformats.org/package/2006/relationships"><Relationship Id="rId3" Type="http://schemas.openxmlformats.org/officeDocument/2006/relationships/image" Target="../media/image119.tiff"/><Relationship Id="rId2" Type="http://schemas.openxmlformats.org/officeDocument/2006/relationships/notesSlide" Target="../notesSlides/notesSlide44.xml"/><Relationship Id="rId1" Type="http://schemas.openxmlformats.org/officeDocument/2006/relationships/slideLayout" Target="../slideLayouts/slideLayout20.xml"/><Relationship Id="rId4" Type="http://schemas.openxmlformats.org/officeDocument/2006/relationships/image" Target="../media/image120.tiff"/></Relationships>
</file>

<file path=ppt/slides/_rels/slide47.xml.rels><?xml version="1.0" encoding="UTF-8" standalone="yes"?>
<Relationships xmlns="http://schemas.openxmlformats.org/package/2006/relationships"><Relationship Id="rId3" Type="http://schemas.openxmlformats.org/officeDocument/2006/relationships/image" Target="../media/image121.tiff"/><Relationship Id="rId2" Type="http://schemas.openxmlformats.org/officeDocument/2006/relationships/notesSlide" Target="../notesSlides/notesSlide45.xml"/><Relationship Id="rId1" Type="http://schemas.openxmlformats.org/officeDocument/2006/relationships/slideLayout" Target="../slideLayouts/slideLayout20.xml"/><Relationship Id="rId5" Type="http://schemas.openxmlformats.org/officeDocument/2006/relationships/image" Target="../media/image122.jpeg"/><Relationship Id="rId4" Type="http://schemas.openxmlformats.org/officeDocument/2006/relationships/image" Target="../media/image120.tiff"/></Relationships>
</file>

<file path=ppt/slides/_rels/slide4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7.xml"/><Relationship Id="rId1" Type="http://schemas.openxmlformats.org/officeDocument/2006/relationships/slideLayout" Target="../slideLayouts/slideLayout19.xml"/><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F9830-123E-2D3C-B38A-7245C413D3DD}"/>
            </a:ext>
          </a:extLst>
        </p:cNvPr>
        <p:cNvGrpSpPr/>
        <p:nvPr/>
      </p:nvGrpSpPr>
      <p:grpSpPr>
        <a:xfrm>
          <a:off x="0" y="0"/>
          <a:ext cx="0" cy="0"/>
          <a:chOff x="0" y="0"/>
          <a:chExt cx="0" cy="0"/>
        </a:xfrm>
      </p:grpSpPr>
      <p:pic>
        <p:nvPicPr>
          <p:cNvPr id="4" name="Grafik 8">
            <a:extLst>
              <a:ext uri="{FF2B5EF4-FFF2-40B4-BE49-F238E27FC236}">
                <a16:creationId xmlns:a16="http://schemas.microsoft.com/office/drawing/2014/main" id="{42368B51-BFDE-1CCF-D281-09CF08EF6F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6348414" y="-68928"/>
            <a:ext cx="5938839" cy="7109290"/>
          </a:xfrm>
          <a:prstGeom prst="rect">
            <a:avLst/>
          </a:prstGeom>
          <a:effectLst>
            <a:softEdge rad="317500"/>
          </a:effectLst>
        </p:spPr>
      </p:pic>
      <p:sp>
        <p:nvSpPr>
          <p:cNvPr id="6" name="Title 5">
            <a:extLst>
              <a:ext uri="{FF2B5EF4-FFF2-40B4-BE49-F238E27FC236}">
                <a16:creationId xmlns:a16="http://schemas.microsoft.com/office/drawing/2014/main" id="{6818B18D-1791-7B89-5B46-1874CEBE484C}"/>
              </a:ext>
            </a:extLst>
          </p:cNvPr>
          <p:cNvSpPr>
            <a:spLocks noGrp="1"/>
          </p:cNvSpPr>
          <p:nvPr>
            <p:ph type="ctrTitle"/>
          </p:nvPr>
        </p:nvSpPr>
        <p:spPr>
          <a:xfrm>
            <a:off x="685801" y="1302993"/>
            <a:ext cx="5662613" cy="1047807"/>
          </a:xfrm>
        </p:spPr>
        <p:txBody>
          <a:bodyPr/>
          <a:lstStyle/>
          <a:p>
            <a:r>
              <a:rPr lang="en-AU" b="1" dirty="0"/>
              <a:t>Aquanova Systems</a:t>
            </a:r>
          </a:p>
        </p:txBody>
      </p:sp>
      <p:sp>
        <p:nvSpPr>
          <p:cNvPr id="8" name="Text Placeholder 7">
            <a:extLst>
              <a:ext uri="{FF2B5EF4-FFF2-40B4-BE49-F238E27FC236}">
                <a16:creationId xmlns:a16="http://schemas.microsoft.com/office/drawing/2014/main" id="{455ECD5F-BAFF-BB72-79ED-C86C58B17729}"/>
              </a:ext>
            </a:extLst>
          </p:cNvPr>
          <p:cNvSpPr>
            <a:spLocks noGrp="1"/>
          </p:cNvSpPr>
          <p:nvPr>
            <p:ph type="body" sz="quarter" idx="12"/>
          </p:nvPr>
        </p:nvSpPr>
        <p:spPr>
          <a:xfrm>
            <a:off x="685801" y="3256234"/>
            <a:ext cx="3328059" cy="458966"/>
          </a:xfrm>
        </p:spPr>
        <p:txBody>
          <a:bodyPr/>
          <a:lstStyle/>
          <a:p>
            <a:r>
              <a:rPr lang="en-AU" sz="1800" dirty="0"/>
              <a:t>Aquastrom, Regumaq, Regudis</a:t>
            </a:r>
          </a:p>
        </p:txBody>
      </p:sp>
      <p:sp>
        <p:nvSpPr>
          <p:cNvPr id="9" name="Text Placeholder 8">
            <a:extLst>
              <a:ext uri="{FF2B5EF4-FFF2-40B4-BE49-F238E27FC236}">
                <a16:creationId xmlns:a16="http://schemas.microsoft.com/office/drawing/2014/main" id="{2BB5E51F-7783-77EF-97AB-EC4CEF324F7B}"/>
              </a:ext>
            </a:extLst>
          </p:cNvPr>
          <p:cNvSpPr>
            <a:spLocks noGrp="1"/>
          </p:cNvSpPr>
          <p:nvPr>
            <p:ph type="body" sz="quarter" idx="13"/>
          </p:nvPr>
        </p:nvSpPr>
        <p:spPr>
          <a:xfrm>
            <a:off x="685801" y="2350800"/>
            <a:ext cx="5809890" cy="792000"/>
          </a:xfrm>
        </p:spPr>
        <p:txBody>
          <a:bodyPr/>
          <a:lstStyle/>
          <a:p>
            <a:r>
              <a:rPr lang="en-AU" sz="2800" dirty="0"/>
              <a:t>Hygienically Fresh Hot Water</a:t>
            </a:r>
          </a:p>
        </p:txBody>
      </p:sp>
      <p:sp>
        <p:nvSpPr>
          <p:cNvPr id="11" name="Text Placeholder 9">
            <a:extLst>
              <a:ext uri="{FF2B5EF4-FFF2-40B4-BE49-F238E27FC236}">
                <a16:creationId xmlns:a16="http://schemas.microsoft.com/office/drawing/2014/main" id="{202A54CA-842C-3247-E586-B6098C7888FF}"/>
              </a:ext>
            </a:extLst>
          </p:cNvPr>
          <p:cNvSpPr>
            <a:spLocks noGrp="1"/>
          </p:cNvSpPr>
          <p:nvPr>
            <p:ph type="body" sz="quarter" idx="14"/>
          </p:nvPr>
        </p:nvSpPr>
        <p:spPr>
          <a:xfrm>
            <a:off x="0" y="4507200"/>
            <a:ext cx="2350800" cy="2350800"/>
          </a:xfrm>
          <a:blipFill dpi="0" rotWithShape="1">
            <a:blip>
              <a:extLst>
                <a:ext uri="{96DAC541-7B7A-43D3-8B79-37D633B846F1}">
                  <asvg:svgBlip xmlns:asvg="http://schemas.microsoft.com/office/drawing/2016/SVG/main" r:embed="rId4"/>
                </a:ext>
              </a:extLst>
            </a:blip>
            <a:srcRect/>
            <a:stretch>
              <a:fillRect/>
            </a:stretch>
          </a:blipFill>
        </p:spPr>
        <p:txBody>
          <a:bodyPr/>
          <a:lstStyle/>
          <a:p>
            <a:endParaRPr lang="en-AU" dirty="0"/>
          </a:p>
        </p:txBody>
      </p:sp>
    </p:spTree>
    <p:extLst>
      <p:ext uri="{BB962C8B-B14F-4D97-AF65-F5344CB8AC3E}">
        <p14:creationId xmlns:p14="http://schemas.microsoft.com/office/powerpoint/2010/main" val="668876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325B-7ACC-2880-7BDC-F17ACFA00E6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040E0AC-569B-BF7E-6548-EBF5E9BA0205}"/>
              </a:ext>
            </a:extLst>
          </p:cNvPr>
          <p:cNvGrpSpPr>
            <a:grpSpLocks noChangeAspect="1"/>
          </p:cNvGrpSpPr>
          <p:nvPr/>
        </p:nvGrpSpPr>
        <p:grpSpPr>
          <a:xfrm>
            <a:off x="385042" y="2725435"/>
            <a:ext cx="3107904" cy="2672058"/>
            <a:chOff x="0" y="0"/>
            <a:chExt cx="2562860" cy="2203450"/>
          </a:xfrm>
        </p:grpSpPr>
        <p:pic>
          <p:nvPicPr>
            <p:cNvPr id="4" name="Picture 3" descr="NSW Health Resources - The Buttery">
              <a:extLst>
                <a:ext uri="{FF2B5EF4-FFF2-40B4-BE49-F238E27FC236}">
                  <a16:creationId xmlns:a16="http://schemas.microsoft.com/office/drawing/2014/main" id="{71848CE3-69BB-45C6-6BD6-94D95D3B68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2860" cy="1656715"/>
            </a:xfrm>
            <a:prstGeom prst="rect">
              <a:avLst/>
            </a:prstGeom>
            <a:noFill/>
            <a:ln>
              <a:noFill/>
            </a:ln>
          </p:spPr>
        </p:pic>
        <p:pic>
          <p:nvPicPr>
            <p:cNvPr id="12" name="Picture 11" descr="5 Red Green Approved Stamp (PNG Transparent) | OnlyGFX.com">
              <a:extLst>
                <a:ext uri="{FF2B5EF4-FFF2-40B4-BE49-F238E27FC236}">
                  <a16:creationId xmlns:a16="http://schemas.microsoft.com/office/drawing/2014/main" id="{5D823DF5-1B9A-FD2B-9CE6-99CB028CC6CF}"/>
                </a:ext>
              </a:extLst>
            </p:cNvPr>
            <p:cNvPicPr>
              <a:picLocks noChangeAspect="1"/>
            </p:cNvPicPr>
            <p:nvPr/>
          </p:nvPicPr>
          <p:blipFill>
            <a:blip r:embed="rId4">
              <a:alphaModFix amt="75000"/>
              <a:extLst>
                <a:ext uri="{28A0092B-C50C-407E-A947-70E740481C1C}">
                  <a14:useLocalDpi xmlns:a14="http://schemas.microsoft.com/office/drawing/2010/main" val="0"/>
                </a:ext>
              </a:extLst>
            </a:blip>
            <a:srcRect/>
            <a:stretch>
              <a:fillRect/>
            </a:stretch>
          </p:blipFill>
          <p:spPr bwMode="auto">
            <a:xfrm rot="1143347">
              <a:off x="485775" y="657225"/>
              <a:ext cx="2050415" cy="1546225"/>
            </a:xfrm>
            <a:prstGeom prst="rect">
              <a:avLst/>
            </a:prstGeom>
            <a:noFill/>
            <a:ln>
              <a:noFill/>
            </a:ln>
          </p:spPr>
        </p:pic>
      </p:grpSp>
      <p:sp>
        <p:nvSpPr>
          <p:cNvPr id="13" name="Rectangle 12">
            <a:extLst>
              <a:ext uri="{FF2B5EF4-FFF2-40B4-BE49-F238E27FC236}">
                <a16:creationId xmlns:a16="http://schemas.microsoft.com/office/drawing/2014/main" id="{139E3F6E-EC5E-6331-D181-A635CF7D5420}"/>
              </a:ext>
            </a:extLst>
          </p:cNvPr>
          <p:cNvSpPr/>
          <p:nvPr/>
        </p:nvSpPr>
        <p:spPr>
          <a:xfrm>
            <a:off x="0" y="2841807"/>
            <a:ext cx="3995453" cy="31269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Text Box 2">
            <a:extLst>
              <a:ext uri="{FF2B5EF4-FFF2-40B4-BE49-F238E27FC236}">
                <a16:creationId xmlns:a16="http://schemas.microsoft.com/office/drawing/2014/main" id="{2B8ADB93-0674-A1FA-0B37-4FB26898DA0E}"/>
              </a:ext>
            </a:extLst>
          </p:cNvPr>
          <p:cNvSpPr txBox="1">
            <a:spLocks noChangeArrowheads="1"/>
          </p:cNvSpPr>
          <p:nvPr/>
        </p:nvSpPr>
        <p:spPr bwMode="auto">
          <a:xfrm>
            <a:off x="8592000" y="2196000"/>
            <a:ext cx="36000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200" b="1" dirty="0">
                <a:solidFill>
                  <a:schemeClr val="tx2"/>
                </a:solidFill>
                <a:latin typeface="Arial" panose="020B0604020202020204" pitchFamily="34" charset="0"/>
              </a:rPr>
              <a:t>Decentralised Stations</a:t>
            </a:r>
          </a:p>
          <a:p>
            <a:pPr algn="ctr"/>
            <a:r>
              <a:rPr lang="en-AU" altLang="en-US" sz="2000" dirty="0">
                <a:latin typeface="Arial" panose="020B0604020202020204" pitchFamily="34" charset="0"/>
              </a:rPr>
              <a:t>for DHW Preparation &amp;</a:t>
            </a:r>
          </a:p>
          <a:p>
            <a:pPr algn="ctr"/>
            <a:r>
              <a:rPr lang="en-AU" altLang="en-US" sz="2000" dirty="0">
                <a:latin typeface="Arial" panose="020B0604020202020204" pitchFamily="34" charset="0"/>
              </a:rPr>
              <a:t>Space Heating (HIU)</a:t>
            </a:r>
            <a:endParaRPr lang="en-AU" altLang="en-US" sz="2200" b="1" dirty="0">
              <a:latin typeface="Arial" panose="020B0604020202020204" pitchFamily="34" charset="0"/>
            </a:endParaRPr>
          </a:p>
        </p:txBody>
      </p:sp>
      <p:sp>
        <p:nvSpPr>
          <p:cNvPr id="10" name="Text Box 2">
            <a:extLst>
              <a:ext uri="{FF2B5EF4-FFF2-40B4-BE49-F238E27FC236}">
                <a16:creationId xmlns:a16="http://schemas.microsoft.com/office/drawing/2014/main" id="{C09BFCA4-2DF9-477D-0C42-EB6F77D9FE21}"/>
              </a:ext>
            </a:extLst>
          </p:cNvPr>
          <p:cNvSpPr txBox="1">
            <a:spLocks noChangeArrowheads="1"/>
          </p:cNvSpPr>
          <p:nvPr/>
        </p:nvSpPr>
        <p:spPr bwMode="auto">
          <a:xfrm>
            <a:off x="3750197" y="6120000"/>
            <a:ext cx="499640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200" b="1" dirty="0">
                <a:solidFill>
                  <a:schemeClr val="tx2"/>
                </a:solidFill>
                <a:latin typeface="Arial" panose="020B0604020202020204" pitchFamily="34" charset="0"/>
              </a:rPr>
              <a:t>Regumaq</a:t>
            </a:r>
          </a:p>
        </p:txBody>
      </p:sp>
      <p:sp>
        <p:nvSpPr>
          <p:cNvPr id="7" name="Text Box 2">
            <a:extLst>
              <a:ext uri="{FF2B5EF4-FFF2-40B4-BE49-F238E27FC236}">
                <a16:creationId xmlns:a16="http://schemas.microsoft.com/office/drawing/2014/main" id="{5406B8CF-68B5-39DD-6E2E-791639E99C0E}"/>
              </a:ext>
            </a:extLst>
          </p:cNvPr>
          <p:cNvSpPr txBox="1">
            <a:spLocks noChangeArrowheads="1"/>
          </p:cNvSpPr>
          <p:nvPr/>
        </p:nvSpPr>
        <p:spPr bwMode="auto">
          <a:xfrm>
            <a:off x="-4406" y="2340000"/>
            <a:ext cx="3600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200" b="1" dirty="0">
                <a:solidFill>
                  <a:schemeClr val="tx2"/>
                </a:solidFill>
                <a:latin typeface="Arial" panose="020B0604020202020204" pitchFamily="34" charset="0"/>
              </a:rPr>
              <a:t>Balancing Valves</a:t>
            </a:r>
          </a:p>
          <a:p>
            <a:pPr algn="ctr"/>
            <a:r>
              <a:rPr lang="en-AU" altLang="en-US" sz="2000" dirty="0">
                <a:latin typeface="Arial" panose="020B0604020202020204" pitchFamily="34" charset="0"/>
              </a:rPr>
              <a:t>for Potable Water</a:t>
            </a:r>
            <a:endParaRPr lang="en-AU" altLang="en-US" sz="2200" b="1" dirty="0">
              <a:latin typeface="Arial" panose="020B0604020202020204" pitchFamily="34" charset="0"/>
            </a:endParaRPr>
          </a:p>
        </p:txBody>
      </p:sp>
      <p:sp>
        <p:nvSpPr>
          <p:cNvPr id="6" name="Titel 5">
            <a:extLst>
              <a:ext uri="{FF2B5EF4-FFF2-40B4-BE49-F238E27FC236}">
                <a16:creationId xmlns:a16="http://schemas.microsoft.com/office/drawing/2014/main" id="{EE617422-FFB5-F268-D877-EC205E1B0CBC}"/>
              </a:ext>
            </a:extLst>
          </p:cNvPr>
          <p:cNvSpPr>
            <a:spLocks noGrp="1"/>
          </p:cNvSpPr>
          <p:nvPr>
            <p:ph type="title"/>
          </p:nvPr>
        </p:nvSpPr>
        <p:spPr>
          <a:xfrm>
            <a:off x="433387" y="404832"/>
            <a:ext cx="5831611" cy="466026"/>
          </a:xfrm>
        </p:spPr>
        <p:txBody>
          <a:bodyPr/>
          <a:lstStyle/>
          <a:p>
            <a:r>
              <a:rPr lang="de-DE" b="1" dirty="0"/>
              <a:t>Aquanova Product Range</a:t>
            </a:r>
          </a:p>
        </p:txBody>
      </p:sp>
      <p:sp>
        <p:nvSpPr>
          <p:cNvPr id="27" name="Textplatzhalter 6">
            <a:extLst>
              <a:ext uri="{FF2B5EF4-FFF2-40B4-BE49-F238E27FC236}">
                <a16:creationId xmlns:a16="http://schemas.microsoft.com/office/drawing/2014/main" id="{522FD487-A7E8-448A-7689-EE5EA1ABB520}"/>
              </a:ext>
            </a:extLst>
          </p:cNvPr>
          <p:cNvSpPr>
            <a:spLocks noGrp="1"/>
          </p:cNvSpPr>
          <p:nvPr>
            <p:ph type="body" sz="quarter" idx="13"/>
          </p:nvPr>
        </p:nvSpPr>
        <p:spPr>
          <a:xfrm>
            <a:off x="433389" y="889200"/>
            <a:ext cx="7060920" cy="468000"/>
          </a:xfrm>
        </p:spPr>
        <p:txBody>
          <a:bodyPr/>
          <a:lstStyle/>
          <a:p>
            <a:r>
              <a:rPr lang="en-AU" sz="2400" dirty="0"/>
              <a:t>Hygienically Fresh Domestic Hot Water (DHW)</a:t>
            </a:r>
          </a:p>
        </p:txBody>
      </p:sp>
      <p:pic>
        <p:nvPicPr>
          <p:cNvPr id="3" name="Picture 2" descr="http://www.oventrop.com/Pools/pimimages/0df3f179ecb4e6af7bc7d78d8b9f0f28/350w/4205704_frei.jpg">
            <a:extLst>
              <a:ext uri="{FF2B5EF4-FFF2-40B4-BE49-F238E27FC236}">
                <a16:creationId xmlns:a16="http://schemas.microsoft.com/office/drawing/2014/main" id="{797390E5-49DB-F684-2655-C9EC46D1C1A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68994" y="3539410"/>
            <a:ext cx="2340000" cy="2016792"/>
          </a:xfrm>
          <a:prstGeom prst="rect">
            <a:avLst/>
          </a:prstGeom>
          <a:noFill/>
          <a:extLst>
            <a:ext uri="{909E8E84-426E-40DD-AFC4-6F175D3DCCD1}">
              <a14:hiddenFill xmlns:a14="http://schemas.microsoft.com/office/drawing/2010/main">
                <a:solidFill>
                  <a:srgbClr val="FFFFFF"/>
                </a:solidFill>
              </a14:hiddenFill>
            </a:ext>
          </a:extLst>
        </p:spPr>
      </p:pic>
      <p:pic>
        <p:nvPicPr>
          <p:cNvPr id="5" name="Bild 3">
            <a:extLst>
              <a:ext uri="{FF2B5EF4-FFF2-40B4-BE49-F238E27FC236}">
                <a16:creationId xmlns:a16="http://schemas.microsoft.com/office/drawing/2014/main" id="{3DD2737C-7034-5CF5-A9F0-2ACA6F1483B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367229" y="3574498"/>
            <a:ext cx="2358748" cy="23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0AEEEBFA-5E88-E499-8D0B-388985B4B71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76"/>
          <a:stretch/>
        </p:blipFill>
        <p:spPr>
          <a:xfrm>
            <a:off x="4541474" y="3574498"/>
            <a:ext cx="3460334" cy="2340000"/>
          </a:xfrm>
          <a:prstGeom prst="rect">
            <a:avLst/>
          </a:prstGeom>
        </p:spPr>
      </p:pic>
      <p:sp>
        <p:nvSpPr>
          <p:cNvPr id="8" name="Text Box 2">
            <a:extLst>
              <a:ext uri="{FF2B5EF4-FFF2-40B4-BE49-F238E27FC236}">
                <a16:creationId xmlns:a16="http://schemas.microsoft.com/office/drawing/2014/main" id="{F9F53F82-1EEC-FD93-18BA-D34AE570EBD2}"/>
              </a:ext>
            </a:extLst>
          </p:cNvPr>
          <p:cNvSpPr txBox="1">
            <a:spLocks noChangeArrowheads="1"/>
          </p:cNvSpPr>
          <p:nvPr/>
        </p:nvSpPr>
        <p:spPr bwMode="auto">
          <a:xfrm>
            <a:off x="3597797" y="2340000"/>
            <a:ext cx="49964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200" b="1" dirty="0">
                <a:solidFill>
                  <a:schemeClr val="tx2"/>
                </a:solidFill>
                <a:latin typeface="Arial" panose="020B0604020202020204" pitchFamily="34" charset="0"/>
              </a:rPr>
              <a:t>Centralised Stations </a:t>
            </a:r>
          </a:p>
          <a:p>
            <a:pPr algn="ctr"/>
            <a:r>
              <a:rPr lang="en-AU" altLang="en-US" sz="2000" dirty="0">
                <a:latin typeface="Arial" panose="020B0604020202020204" pitchFamily="34" charset="0"/>
              </a:rPr>
              <a:t>for DHW Preparation</a:t>
            </a:r>
          </a:p>
        </p:txBody>
      </p:sp>
      <p:sp>
        <p:nvSpPr>
          <p:cNvPr id="9" name="Text Box 2">
            <a:extLst>
              <a:ext uri="{FF2B5EF4-FFF2-40B4-BE49-F238E27FC236}">
                <a16:creationId xmlns:a16="http://schemas.microsoft.com/office/drawing/2014/main" id="{D9D8C893-926A-73D4-BAFA-A62A08FF6800}"/>
              </a:ext>
            </a:extLst>
          </p:cNvPr>
          <p:cNvSpPr txBox="1">
            <a:spLocks noChangeArrowheads="1"/>
          </p:cNvSpPr>
          <p:nvPr/>
        </p:nvSpPr>
        <p:spPr bwMode="auto">
          <a:xfrm>
            <a:off x="-4406" y="6120000"/>
            <a:ext cx="360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400" b="1" dirty="0">
                <a:solidFill>
                  <a:srgbClr val="636566"/>
                </a:solidFill>
                <a:latin typeface="Arial" panose="020B0604020202020204" pitchFamily="34" charset="0"/>
              </a:rPr>
              <a:t>Aquastrom</a:t>
            </a:r>
          </a:p>
        </p:txBody>
      </p:sp>
      <p:sp>
        <p:nvSpPr>
          <p:cNvPr id="17" name="Text Box 2">
            <a:extLst>
              <a:ext uri="{FF2B5EF4-FFF2-40B4-BE49-F238E27FC236}">
                <a16:creationId xmlns:a16="http://schemas.microsoft.com/office/drawing/2014/main" id="{C5F08343-8684-EDA3-7AC6-B2EDF63895D4}"/>
              </a:ext>
            </a:extLst>
          </p:cNvPr>
          <p:cNvSpPr txBox="1">
            <a:spLocks noChangeArrowheads="1"/>
          </p:cNvSpPr>
          <p:nvPr/>
        </p:nvSpPr>
        <p:spPr bwMode="auto">
          <a:xfrm>
            <a:off x="8746603" y="6120000"/>
            <a:ext cx="360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AU" altLang="en-US" sz="2200" b="1" dirty="0">
                <a:solidFill>
                  <a:srgbClr val="636566"/>
                </a:solidFill>
                <a:latin typeface="Arial" panose="020B0604020202020204" pitchFamily="34" charset="0"/>
              </a:rPr>
              <a:t>Regudis</a:t>
            </a:r>
          </a:p>
        </p:txBody>
      </p:sp>
      <p:grpSp>
        <p:nvGrpSpPr>
          <p:cNvPr id="26" name="Group 25">
            <a:extLst>
              <a:ext uri="{FF2B5EF4-FFF2-40B4-BE49-F238E27FC236}">
                <a16:creationId xmlns:a16="http://schemas.microsoft.com/office/drawing/2014/main" id="{D3898686-5391-999A-CD93-3090FC91E078}"/>
              </a:ext>
            </a:extLst>
          </p:cNvPr>
          <p:cNvGrpSpPr/>
          <p:nvPr/>
        </p:nvGrpSpPr>
        <p:grpSpPr>
          <a:xfrm>
            <a:off x="11110913" y="246808"/>
            <a:ext cx="864573" cy="718570"/>
            <a:chOff x="11110913" y="246808"/>
            <a:chExt cx="864573" cy="718570"/>
          </a:xfrm>
        </p:grpSpPr>
        <p:sp>
          <p:nvSpPr>
            <p:cNvPr id="19" name="Text Box 5">
              <a:extLst>
                <a:ext uri="{FF2B5EF4-FFF2-40B4-BE49-F238E27FC236}">
                  <a16:creationId xmlns:a16="http://schemas.microsoft.com/office/drawing/2014/main" id="{A590F5B1-D559-36E9-565D-8261C759ED82}"/>
                </a:ext>
              </a:extLst>
            </p:cNvPr>
            <p:cNvSpPr txBox="1">
              <a:spLocks noChangeArrowheads="1"/>
            </p:cNvSpPr>
            <p:nvPr/>
          </p:nvSpPr>
          <p:spPr bwMode="auto">
            <a:xfrm>
              <a:off x="11110913" y="257580"/>
              <a:ext cx="765816" cy="6984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spcAft>
                  <a:spcPts val="600"/>
                </a:spcAft>
                <a:defRPr/>
              </a:pPr>
              <a:r>
                <a:rPr lang="de-DE" altLang="en-US" sz="1000" dirty="0">
                  <a:solidFill>
                    <a:schemeClr val="tx1">
                      <a:lumMod val="50000"/>
                    </a:schemeClr>
                  </a:solidFill>
                  <a:latin typeface="Arial" panose="020B0604020202020204" pitchFamily="34" charset="0"/>
                </a:rPr>
                <a:t>made</a:t>
              </a:r>
            </a:p>
            <a:p>
              <a:pPr algn="r" eaLnBrk="1" hangingPunct="1">
                <a:spcAft>
                  <a:spcPts val="600"/>
                </a:spcAft>
                <a:defRPr/>
              </a:pPr>
              <a:r>
                <a:rPr lang="de-DE" altLang="en-US" sz="1000" dirty="0">
                  <a:solidFill>
                    <a:schemeClr val="tx1">
                      <a:lumMod val="50000"/>
                    </a:schemeClr>
                  </a:solidFill>
                  <a:latin typeface="Arial" panose="020B0604020202020204" pitchFamily="34" charset="0"/>
                </a:rPr>
                <a:t>in</a:t>
              </a:r>
            </a:p>
            <a:p>
              <a:pPr algn="r" eaLnBrk="1" hangingPunct="1">
                <a:spcAft>
                  <a:spcPts val="600"/>
                </a:spcAft>
                <a:defRPr/>
              </a:pPr>
              <a:r>
                <a:rPr lang="de-DE" altLang="en-US" sz="1000" dirty="0">
                  <a:solidFill>
                    <a:schemeClr val="tx1">
                      <a:lumMod val="50000"/>
                    </a:schemeClr>
                  </a:solidFill>
                  <a:latin typeface="Arial" panose="020B0604020202020204" pitchFamily="34" charset="0"/>
                </a:rPr>
                <a:t>Germany</a:t>
              </a:r>
            </a:p>
          </p:txBody>
        </p:sp>
        <p:grpSp>
          <p:nvGrpSpPr>
            <p:cNvPr id="20" name="Group 19">
              <a:extLst>
                <a:ext uri="{FF2B5EF4-FFF2-40B4-BE49-F238E27FC236}">
                  <a16:creationId xmlns:a16="http://schemas.microsoft.com/office/drawing/2014/main" id="{8E0B6E7C-F02D-FB13-E868-4D8245BDAC8C}"/>
                </a:ext>
              </a:extLst>
            </p:cNvPr>
            <p:cNvGrpSpPr>
              <a:grpSpLocks noChangeAspect="1"/>
            </p:cNvGrpSpPr>
            <p:nvPr/>
          </p:nvGrpSpPr>
          <p:grpSpPr>
            <a:xfrm>
              <a:off x="11831486" y="246808"/>
              <a:ext cx="144000" cy="718570"/>
              <a:chOff x="7667625" y="836613"/>
              <a:chExt cx="1236907" cy="6172282"/>
            </a:xfrm>
          </p:grpSpPr>
          <p:sp>
            <p:nvSpPr>
              <p:cNvPr id="21" name="Rectangle 2">
                <a:extLst>
                  <a:ext uri="{FF2B5EF4-FFF2-40B4-BE49-F238E27FC236}">
                    <a16:creationId xmlns:a16="http://schemas.microsoft.com/office/drawing/2014/main" id="{CE1A4EDB-7154-4CA7-D2E5-5D23E3D6C6B4}"/>
                  </a:ext>
                </a:extLst>
              </p:cNvPr>
              <p:cNvSpPr>
                <a:spLocks noChangeArrowheads="1"/>
              </p:cNvSpPr>
              <p:nvPr/>
            </p:nvSpPr>
            <p:spPr bwMode="auto">
              <a:xfrm>
                <a:off x="7667625" y="836613"/>
                <a:ext cx="1236906" cy="185537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dirty="0"/>
              </a:p>
            </p:txBody>
          </p:sp>
          <p:sp>
            <p:nvSpPr>
              <p:cNvPr id="22" name="Rectangle 3">
                <a:extLst>
                  <a:ext uri="{FF2B5EF4-FFF2-40B4-BE49-F238E27FC236}">
                    <a16:creationId xmlns:a16="http://schemas.microsoft.com/office/drawing/2014/main" id="{EF02D637-D2F1-F41F-CA5F-9DFC10CAFCF2}"/>
                  </a:ext>
                </a:extLst>
              </p:cNvPr>
              <p:cNvSpPr>
                <a:spLocks noChangeArrowheads="1"/>
              </p:cNvSpPr>
              <p:nvPr/>
            </p:nvSpPr>
            <p:spPr bwMode="auto">
              <a:xfrm>
                <a:off x="7667625" y="3001211"/>
                <a:ext cx="1236907" cy="185537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dirty="0"/>
              </a:p>
            </p:txBody>
          </p:sp>
          <p:sp>
            <p:nvSpPr>
              <p:cNvPr id="23" name="Rectangle 4">
                <a:extLst>
                  <a:ext uri="{FF2B5EF4-FFF2-40B4-BE49-F238E27FC236}">
                    <a16:creationId xmlns:a16="http://schemas.microsoft.com/office/drawing/2014/main" id="{16E13318-A882-C1A4-8DB0-F2150976F03A}"/>
                  </a:ext>
                </a:extLst>
              </p:cNvPr>
              <p:cNvSpPr>
                <a:spLocks noChangeArrowheads="1"/>
              </p:cNvSpPr>
              <p:nvPr/>
            </p:nvSpPr>
            <p:spPr bwMode="auto">
              <a:xfrm>
                <a:off x="7667625" y="5165809"/>
                <a:ext cx="1236907" cy="184308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dirty="0"/>
              </a:p>
            </p:txBody>
          </p:sp>
        </p:grpSp>
      </p:grpSp>
      <p:pic>
        <p:nvPicPr>
          <p:cNvPr id="25" name="Picture 24" descr="A red and black logo&#10;&#10;Description automatically generated">
            <a:extLst>
              <a:ext uri="{FF2B5EF4-FFF2-40B4-BE49-F238E27FC236}">
                <a16:creationId xmlns:a16="http://schemas.microsoft.com/office/drawing/2014/main" id="{B82EF10F-4F30-2C7F-AA40-B5B6BE3ADE6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2796"/>
          <a:stretch/>
        </p:blipFill>
        <p:spPr>
          <a:xfrm>
            <a:off x="10185798" y="392066"/>
            <a:ext cx="721609" cy="466027"/>
          </a:xfrm>
          <a:prstGeom prst="rect">
            <a:avLst/>
          </a:prstGeom>
        </p:spPr>
      </p:pic>
      <p:pic>
        <p:nvPicPr>
          <p:cNvPr id="14" name="Picture 13">
            <a:extLst>
              <a:ext uri="{FF2B5EF4-FFF2-40B4-BE49-F238E27FC236}">
                <a16:creationId xmlns:a16="http://schemas.microsoft.com/office/drawing/2014/main" id="{120C3F0B-A48D-6DD4-2D7C-30C5AE1A2877}"/>
              </a:ext>
            </a:extLst>
          </p:cNvPr>
          <p:cNvPicPr>
            <a:picLocks noChangeAspect="1"/>
          </p:cNvPicPr>
          <p:nvPr/>
        </p:nvPicPr>
        <p:blipFill rotWithShape="1">
          <a:blip r:embed="rId9"/>
          <a:srcRect l="72" t="-1" r="1720" b="16648"/>
          <a:stretch/>
        </p:blipFill>
        <p:spPr>
          <a:xfrm>
            <a:off x="7269480" y="3809294"/>
            <a:ext cx="327806" cy="256254"/>
          </a:xfrm>
          <a:prstGeom prst="rect">
            <a:avLst/>
          </a:prstGeom>
          <a:effectLst>
            <a:softEdge rad="31750"/>
          </a:effectLst>
        </p:spPr>
      </p:pic>
      <p:pic>
        <p:nvPicPr>
          <p:cNvPr id="15" name="Picture 14">
            <a:extLst>
              <a:ext uri="{FF2B5EF4-FFF2-40B4-BE49-F238E27FC236}">
                <a16:creationId xmlns:a16="http://schemas.microsoft.com/office/drawing/2014/main" id="{E156A5D8-93AD-4F12-05DA-A013860775C6}"/>
              </a:ext>
            </a:extLst>
          </p:cNvPr>
          <p:cNvPicPr>
            <a:picLocks noChangeAspect="1"/>
          </p:cNvPicPr>
          <p:nvPr/>
        </p:nvPicPr>
        <p:blipFill rotWithShape="1">
          <a:blip r:embed="rId9"/>
          <a:srcRect l="72" t="-1" r="1720" b="16648"/>
          <a:stretch/>
        </p:blipFill>
        <p:spPr>
          <a:xfrm>
            <a:off x="10266868" y="4723632"/>
            <a:ext cx="308482" cy="241148"/>
          </a:xfrm>
          <a:prstGeom prst="rect">
            <a:avLst/>
          </a:prstGeom>
          <a:effectLst>
            <a:softEdge rad="31750"/>
          </a:effectLst>
        </p:spPr>
      </p:pic>
      <p:pic>
        <p:nvPicPr>
          <p:cNvPr id="24" name="Picture 23">
            <a:extLst>
              <a:ext uri="{FF2B5EF4-FFF2-40B4-BE49-F238E27FC236}">
                <a16:creationId xmlns:a16="http://schemas.microsoft.com/office/drawing/2014/main" id="{E9D2B969-9036-E26B-AB89-C1173E62900C}"/>
              </a:ext>
            </a:extLst>
          </p:cNvPr>
          <p:cNvPicPr>
            <a:picLocks noChangeAspect="1"/>
          </p:cNvPicPr>
          <p:nvPr/>
        </p:nvPicPr>
        <p:blipFill rotWithShape="1">
          <a:blip r:embed="rId9"/>
          <a:srcRect l="72" t="-1" r="1720" b="16648"/>
          <a:stretch/>
        </p:blipFill>
        <p:spPr>
          <a:xfrm>
            <a:off x="2370908" y="4061464"/>
            <a:ext cx="327806" cy="256254"/>
          </a:xfrm>
          <a:prstGeom prst="rect">
            <a:avLst/>
          </a:prstGeom>
          <a:effectLst>
            <a:softEdge rad="31750"/>
          </a:effectLst>
        </p:spPr>
      </p:pic>
    </p:spTree>
    <p:extLst>
      <p:ext uri="{BB962C8B-B14F-4D97-AF65-F5344CB8AC3E}">
        <p14:creationId xmlns:p14="http://schemas.microsoft.com/office/powerpoint/2010/main" val="211740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9"/>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0" grpId="0"/>
      <p:bldP spid="7" grpId="0"/>
      <p:bldP spid="7" grpId="1"/>
      <p:bldP spid="8" grpId="0"/>
      <p:bldP spid="9" grpId="0"/>
      <p:bldP spid="9" grpId="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5A01C7D9-5B90-1320-0580-C24171D59C3B}"/>
              </a:ext>
            </a:extLst>
          </p:cNvPr>
          <p:cNvPicPr>
            <a:picLocks noGrp="1" noChangeAspect="1"/>
          </p:cNvPicPr>
          <p:nvPr>
            <p:ph type="pic" sz="quarter" idx="14"/>
          </p:nvPr>
        </p:nvPicPr>
        <p:blipFill>
          <a:blip r:embed="rId3"/>
          <a:srcRect/>
          <a:stretch>
            <a:fillRect/>
          </a:stretch>
        </p:blipFill>
        <p:spPr>
          <a:prstGeom prst="rect">
            <a:avLst/>
          </a:prstGeom>
        </p:spPr>
      </p:pic>
      <p:pic>
        <p:nvPicPr>
          <p:cNvPr id="34" name="SmartArt Placeholder 33">
            <a:extLst>
              <a:ext uri="{FF2B5EF4-FFF2-40B4-BE49-F238E27FC236}">
                <a16:creationId xmlns:a16="http://schemas.microsoft.com/office/drawing/2014/main" id="{379DED58-FB62-7070-5AE5-95784C3AAD1A}"/>
              </a:ext>
            </a:extLst>
          </p:cNvPr>
          <p:cNvPicPr>
            <a:picLocks noGrp="1" noChangeAspect="1"/>
          </p:cNvPicPr>
          <p:nvPr>
            <p:ph type="dgm" sz="quarter" idx="16"/>
          </p:nvPr>
        </p:nvPicPr>
        <p:blipFill>
          <a:blip r:embed="rId4" cstate="screen">
            <a:extLst>
              <a:ext uri="{28A0092B-C50C-407E-A947-70E740481C1C}">
                <a14:useLocalDpi xmlns:a14="http://schemas.microsoft.com/office/drawing/2010/main"/>
              </a:ext>
            </a:extLst>
          </a:blip>
          <a:stretch>
            <a:fillRect/>
          </a:stretch>
        </p:blipFill>
        <p:spPr>
          <a:xfrm>
            <a:off x="440086" y="446088"/>
            <a:ext cx="2207516" cy="539750"/>
          </a:xfrm>
          <a:prstGeom prst="rect">
            <a:avLst/>
          </a:prstGeom>
        </p:spPr>
      </p:pic>
      <p:sp>
        <p:nvSpPr>
          <p:cNvPr id="30" name="Text Placeholder 29">
            <a:extLst>
              <a:ext uri="{FF2B5EF4-FFF2-40B4-BE49-F238E27FC236}">
                <a16:creationId xmlns:a16="http://schemas.microsoft.com/office/drawing/2014/main" id="{68F24609-FFFA-700D-3194-A5C26CD998D0}"/>
              </a:ext>
            </a:extLst>
          </p:cNvPr>
          <p:cNvSpPr>
            <a:spLocks noGrp="1"/>
          </p:cNvSpPr>
          <p:nvPr>
            <p:ph type="body" sz="quarter" idx="15"/>
          </p:nvPr>
        </p:nvSpPr>
        <p:spPr/>
        <p:txBody>
          <a:bodyPr/>
          <a:lstStyle/>
          <a:p>
            <a:endParaRPr lang="en-AU" dirty="0"/>
          </a:p>
        </p:txBody>
      </p:sp>
      <p:sp>
        <p:nvSpPr>
          <p:cNvPr id="5" name="Rechteck 4">
            <a:extLst>
              <a:ext uri="{FF2B5EF4-FFF2-40B4-BE49-F238E27FC236}">
                <a16:creationId xmlns:a16="http://schemas.microsoft.com/office/drawing/2014/main" id="{9DA513C6-C302-4FE0-6B6C-F45DD3AA2DBA}"/>
              </a:ext>
            </a:extLst>
          </p:cNvPr>
          <p:cNvSpPr/>
          <p:nvPr/>
        </p:nvSpPr>
        <p:spPr>
          <a:xfrm>
            <a:off x="521294" y="1713331"/>
            <a:ext cx="5574706" cy="2178185"/>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kumimoji="0" lang="en-US" sz="48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Our Company</a:t>
            </a:r>
            <a:endPar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endParaRPr>
          </a:p>
        </p:txBody>
      </p:sp>
    </p:spTree>
    <p:extLst>
      <p:ext uri="{BB962C8B-B14F-4D97-AF65-F5344CB8AC3E}">
        <p14:creationId xmlns:p14="http://schemas.microsoft.com/office/powerpoint/2010/main" val="386047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F8ADC-9C41-9694-9957-5890604D72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8751AB3-AAE7-AB96-405F-77D4EB32976D}"/>
              </a:ext>
            </a:extLst>
          </p:cNvPr>
          <p:cNvSpPr>
            <a:spLocks noGrp="1"/>
          </p:cNvSpPr>
          <p:nvPr>
            <p:ph type="title"/>
          </p:nvPr>
        </p:nvSpPr>
        <p:spPr/>
        <p:txBody>
          <a:bodyPr/>
          <a:lstStyle/>
          <a:p>
            <a:r>
              <a:rPr lang="en-GB" b="1" dirty="0"/>
              <a:t>History</a:t>
            </a:r>
          </a:p>
        </p:txBody>
      </p:sp>
      <p:sp>
        <p:nvSpPr>
          <p:cNvPr id="10" name="Titel 1">
            <a:extLst>
              <a:ext uri="{FF2B5EF4-FFF2-40B4-BE49-F238E27FC236}">
                <a16:creationId xmlns:a16="http://schemas.microsoft.com/office/drawing/2014/main" id="{CA8CF119-4732-94D7-0927-E923222EE71F}"/>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sz="2400" dirty="0"/>
              <a:t>Over 170 + Years of Oventrop</a:t>
            </a:r>
          </a:p>
        </p:txBody>
      </p:sp>
      <p:pic>
        <p:nvPicPr>
          <p:cNvPr id="13" name="Picture 12">
            <a:extLst>
              <a:ext uri="{FF2B5EF4-FFF2-40B4-BE49-F238E27FC236}">
                <a16:creationId xmlns:a16="http://schemas.microsoft.com/office/drawing/2014/main" id="{372EBE66-C53B-F7DA-6BFE-9557F35263EF}"/>
              </a:ext>
            </a:extLst>
          </p:cNvPr>
          <p:cNvPicPr>
            <a:picLocks noChangeAspect="1"/>
          </p:cNvPicPr>
          <p:nvPr/>
        </p:nvPicPr>
        <p:blipFill>
          <a:blip r:embed="rId3"/>
          <a:stretch>
            <a:fillRect/>
          </a:stretch>
        </p:blipFill>
        <p:spPr>
          <a:xfrm>
            <a:off x="9838740" y="4504740"/>
            <a:ext cx="2353260" cy="2353260"/>
          </a:xfrm>
          <a:prstGeom prst="rect">
            <a:avLst/>
          </a:prstGeom>
        </p:spPr>
      </p:pic>
      <p:pic>
        <p:nvPicPr>
          <p:cNvPr id="22" name="Grafik 27">
            <a:extLst>
              <a:ext uri="{FF2B5EF4-FFF2-40B4-BE49-F238E27FC236}">
                <a16:creationId xmlns:a16="http://schemas.microsoft.com/office/drawing/2014/main" id="{FDA0D66B-C14A-9C0D-324C-942C929D6AAD}"/>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0"/>
          <a:stretch/>
        </p:blipFill>
        <p:spPr>
          <a:xfrm>
            <a:off x="536353" y="1736139"/>
            <a:ext cx="6766190" cy="4593227"/>
          </a:xfrm>
          <a:prstGeom prst="rect">
            <a:avLst/>
          </a:prstGeom>
          <a:ln w="63500" cap="sq" cmpd="thickThin">
            <a:solidFill>
              <a:schemeClr val="tx1">
                <a:lumMod val="50000"/>
              </a:schemeClr>
            </a:solidFill>
            <a:prstDash val="solid"/>
            <a:miter lim="800000"/>
          </a:ln>
          <a:effectLst>
            <a:innerShdw blurRad="76200">
              <a:srgbClr val="000000"/>
            </a:innerShdw>
          </a:effectLst>
        </p:spPr>
      </p:pic>
      <p:sp>
        <p:nvSpPr>
          <p:cNvPr id="24" name="Titel 1">
            <a:extLst>
              <a:ext uri="{FF2B5EF4-FFF2-40B4-BE49-F238E27FC236}">
                <a16:creationId xmlns:a16="http://schemas.microsoft.com/office/drawing/2014/main" id="{1D0354F7-D1AB-0892-5FFA-CA61AFCF9F22}"/>
              </a:ext>
            </a:extLst>
          </p:cNvPr>
          <p:cNvSpPr txBox="1">
            <a:spLocks/>
          </p:cNvSpPr>
          <p:nvPr/>
        </p:nvSpPr>
        <p:spPr>
          <a:xfrm>
            <a:off x="5667375" y="6491267"/>
            <a:ext cx="1635168" cy="3048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r"/>
            <a:r>
              <a:rPr lang="en-GB" sz="2400" dirty="0">
                <a:solidFill>
                  <a:schemeClr val="tx2"/>
                </a:solidFill>
              </a:rPr>
              <a:t>Est. 1851</a:t>
            </a:r>
          </a:p>
        </p:txBody>
      </p:sp>
    </p:spTree>
    <p:extLst>
      <p:ext uri="{BB962C8B-B14F-4D97-AF65-F5344CB8AC3E}">
        <p14:creationId xmlns:p14="http://schemas.microsoft.com/office/powerpoint/2010/main" val="78834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4" descr="Ein Bild, das Text, Person, drinnen enthält.&#10;&#10;Automatisch generierte Beschreibung">
            <a:extLst>
              <a:ext uri="{FF2B5EF4-FFF2-40B4-BE49-F238E27FC236}">
                <a16:creationId xmlns:a16="http://schemas.microsoft.com/office/drawing/2014/main" id="{88E40FB6-2A32-9391-1608-B11B12D368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 y="-1"/>
            <a:ext cx="6781801" cy="3681525"/>
          </a:xfrm>
          <a:prstGeom prst="rect">
            <a:avLst/>
          </a:prstGeom>
        </p:spPr>
      </p:pic>
      <p:pic>
        <p:nvPicPr>
          <p:cNvPr id="3" name="Picture 2" descr="A large building with a large warehouse in the middle&#10;&#10;Description automatically generated with medium confidence">
            <a:extLst>
              <a:ext uri="{FF2B5EF4-FFF2-40B4-BE49-F238E27FC236}">
                <a16:creationId xmlns:a16="http://schemas.microsoft.com/office/drawing/2014/main" id="{4ECAB6A0-9DF9-B176-C74B-B10A0CF1D26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38"/>
          <a:stretch/>
        </p:blipFill>
        <p:spPr>
          <a:xfrm>
            <a:off x="5752876" y="-33736"/>
            <a:ext cx="6461180" cy="4652706"/>
          </a:xfrm>
          <a:prstGeom prst="rect">
            <a:avLst/>
          </a:prstGeom>
        </p:spPr>
      </p:pic>
      <p:pic>
        <p:nvPicPr>
          <p:cNvPr id="1026" name="Picture 2">
            <a:extLst>
              <a:ext uri="{FF2B5EF4-FFF2-40B4-BE49-F238E27FC236}">
                <a16:creationId xmlns:a16="http://schemas.microsoft.com/office/drawing/2014/main" id="{4B20FAAC-6F65-ACEF-8E2C-4D7BE54DD91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t="-1"/>
          <a:stretch/>
        </p:blipFill>
        <p:spPr bwMode="auto">
          <a:xfrm>
            <a:off x="0" y="3662424"/>
            <a:ext cx="5295706" cy="31955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2C6A13-8618-9899-DB78-CE7C4004774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27190" y="4438650"/>
            <a:ext cx="3438979" cy="2419350"/>
          </a:xfrm>
          <a:prstGeom prst="rect">
            <a:avLst/>
          </a:prstGeom>
        </p:spPr>
      </p:pic>
      <p:pic>
        <p:nvPicPr>
          <p:cNvPr id="15" name="Grafik 4">
            <a:extLst>
              <a:ext uri="{FF2B5EF4-FFF2-40B4-BE49-F238E27FC236}">
                <a16:creationId xmlns:a16="http://schemas.microsoft.com/office/drawing/2014/main" id="{1209C12F-5192-8A08-3E47-8881D571FA3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540356" y="4625893"/>
            <a:ext cx="3651644" cy="2230794"/>
          </a:xfrm>
          <a:prstGeom prst="rect">
            <a:avLst/>
          </a:prstGeom>
        </p:spPr>
      </p:pic>
      <p:pic>
        <p:nvPicPr>
          <p:cNvPr id="19" name="Picture 18">
            <a:extLst>
              <a:ext uri="{FF2B5EF4-FFF2-40B4-BE49-F238E27FC236}">
                <a16:creationId xmlns:a16="http://schemas.microsoft.com/office/drawing/2014/main" id="{E9B92919-BB6F-9C8C-6E68-1C46F776D36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495800" y="2009379"/>
            <a:ext cx="4033067" cy="3163544"/>
          </a:xfrm>
          <a:prstGeom prst="rect">
            <a:avLst/>
          </a:prstGeom>
        </p:spPr>
      </p:pic>
      <p:sp>
        <p:nvSpPr>
          <p:cNvPr id="31" name="Rectangle 30">
            <a:extLst>
              <a:ext uri="{FF2B5EF4-FFF2-40B4-BE49-F238E27FC236}">
                <a16:creationId xmlns:a16="http://schemas.microsoft.com/office/drawing/2014/main" id="{5AC4D080-668D-92A8-BB9B-BF24F19744A6}"/>
              </a:ext>
            </a:extLst>
          </p:cNvPr>
          <p:cNvSpPr/>
          <p:nvPr/>
        </p:nvSpPr>
        <p:spPr>
          <a:xfrm rot="5400000">
            <a:off x="4832584" y="916427"/>
            <a:ext cx="1944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2" name="Rectangle 41">
            <a:extLst>
              <a:ext uri="{FF2B5EF4-FFF2-40B4-BE49-F238E27FC236}">
                <a16:creationId xmlns:a16="http://schemas.microsoft.com/office/drawing/2014/main" id="{60A9A7C8-0B8A-87B6-E024-6FE9C549D3A6}"/>
              </a:ext>
            </a:extLst>
          </p:cNvPr>
          <p:cNvSpPr/>
          <p:nvPr/>
        </p:nvSpPr>
        <p:spPr>
          <a:xfrm>
            <a:off x="8547000" y="4545546"/>
            <a:ext cx="3672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Rectangle 42">
            <a:extLst>
              <a:ext uri="{FF2B5EF4-FFF2-40B4-BE49-F238E27FC236}">
                <a16:creationId xmlns:a16="http://schemas.microsoft.com/office/drawing/2014/main" id="{7ACDCBA3-6871-97A4-EE27-805B02C7EC54}"/>
              </a:ext>
            </a:extLst>
          </p:cNvPr>
          <p:cNvSpPr/>
          <p:nvPr/>
        </p:nvSpPr>
        <p:spPr>
          <a:xfrm>
            <a:off x="4434601" y="5111761"/>
            <a:ext cx="4104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Rectangle 44">
            <a:extLst>
              <a:ext uri="{FF2B5EF4-FFF2-40B4-BE49-F238E27FC236}">
                <a16:creationId xmlns:a16="http://schemas.microsoft.com/office/drawing/2014/main" id="{83846EFF-8424-7561-EFA5-8B9E3A8AD22A}"/>
              </a:ext>
            </a:extLst>
          </p:cNvPr>
          <p:cNvSpPr/>
          <p:nvPr/>
        </p:nvSpPr>
        <p:spPr>
          <a:xfrm rot="5400000">
            <a:off x="2841902" y="3513088"/>
            <a:ext cx="3276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Rectangle 45">
            <a:extLst>
              <a:ext uri="{FF2B5EF4-FFF2-40B4-BE49-F238E27FC236}">
                <a16:creationId xmlns:a16="http://schemas.microsoft.com/office/drawing/2014/main" id="{5ED6781D-6F84-032F-1458-68DFC12BA083}"/>
              </a:ext>
            </a:extLst>
          </p:cNvPr>
          <p:cNvSpPr/>
          <p:nvPr/>
        </p:nvSpPr>
        <p:spPr>
          <a:xfrm>
            <a:off x="4425902" y="1927984"/>
            <a:ext cx="4104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7" name="Rectangle 46">
            <a:extLst>
              <a:ext uri="{FF2B5EF4-FFF2-40B4-BE49-F238E27FC236}">
                <a16:creationId xmlns:a16="http://schemas.microsoft.com/office/drawing/2014/main" id="{53CCDD5A-6F2C-CEE3-DEEC-6625AE7230AB}"/>
              </a:ext>
            </a:extLst>
          </p:cNvPr>
          <p:cNvSpPr/>
          <p:nvPr/>
        </p:nvSpPr>
        <p:spPr>
          <a:xfrm rot="5400000">
            <a:off x="4263044" y="5964923"/>
            <a:ext cx="1692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8" name="Rectangle 47">
            <a:extLst>
              <a:ext uri="{FF2B5EF4-FFF2-40B4-BE49-F238E27FC236}">
                <a16:creationId xmlns:a16="http://schemas.microsoft.com/office/drawing/2014/main" id="{9D06E065-C3B9-95DB-2DAB-A33875E1AA10}"/>
              </a:ext>
            </a:extLst>
          </p:cNvPr>
          <p:cNvSpPr/>
          <p:nvPr/>
        </p:nvSpPr>
        <p:spPr>
          <a:xfrm>
            <a:off x="0" y="3655501"/>
            <a:ext cx="4464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Rectangle 1">
            <a:extLst>
              <a:ext uri="{FF2B5EF4-FFF2-40B4-BE49-F238E27FC236}">
                <a16:creationId xmlns:a16="http://schemas.microsoft.com/office/drawing/2014/main" id="{12648150-74F2-1BC2-997B-95D1499DBDDB}"/>
              </a:ext>
            </a:extLst>
          </p:cNvPr>
          <p:cNvSpPr/>
          <p:nvPr/>
        </p:nvSpPr>
        <p:spPr>
          <a:xfrm rot="5400000">
            <a:off x="6054000" y="4341088"/>
            <a:ext cx="49320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883944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86F5F-E9AD-14BB-12E0-81248F02F78D}"/>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367FD2C-8F0B-3D78-2EBD-639EC3E52474}"/>
              </a:ext>
            </a:extLst>
          </p:cNvPr>
          <p:cNvGrpSpPr/>
          <p:nvPr/>
        </p:nvGrpSpPr>
        <p:grpSpPr>
          <a:xfrm>
            <a:off x="2" y="952856"/>
            <a:ext cx="12191998" cy="5728527"/>
            <a:chOff x="2" y="952856"/>
            <a:chExt cx="12191998" cy="5728527"/>
          </a:xfrm>
        </p:grpSpPr>
        <p:grpSp>
          <p:nvGrpSpPr>
            <p:cNvPr id="41" name="Group 40">
              <a:extLst>
                <a:ext uri="{FF2B5EF4-FFF2-40B4-BE49-F238E27FC236}">
                  <a16:creationId xmlns:a16="http://schemas.microsoft.com/office/drawing/2014/main" id="{D270BB3E-7C86-8A20-43D0-A48F39C262C1}"/>
                </a:ext>
              </a:extLst>
            </p:cNvPr>
            <p:cNvGrpSpPr>
              <a:grpSpLocks noChangeAspect="1"/>
            </p:cNvGrpSpPr>
            <p:nvPr/>
          </p:nvGrpSpPr>
          <p:grpSpPr>
            <a:xfrm>
              <a:off x="2" y="952856"/>
              <a:ext cx="12191998" cy="5728527"/>
              <a:chOff x="-697983" y="474882"/>
              <a:chExt cx="13585161" cy="6383118"/>
            </a:xfrm>
          </p:grpSpPr>
          <p:pic>
            <p:nvPicPr>
              <p:cNvPr id="15" name="Bild 3">
                <a:extLst>
                  <a:ext uri="{FF2B5EF4-FFF2-40B4-BE49-F238E27FC236}">
                    <a16:creationId xmlns:a16="http://schemas.microsoft.com/office/drawing/2014/main" id="{721132C4-1F0B-9C74-8642-8679264479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45389" y="738000"/>
                <a:ext cx="1378130"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ild 3">
                <a:extLst>
                  <a:ext uri="{FF2B5EF4-FFF2-40B4-BE49-F238E27FC236}">
                    <a16:creationId xmlns:a16="http://schemas.microsoft.com/office/drawing/2014/main" id="{FED09C51-49B8-55DD-B360-3BC0E10E138A}"/>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bwMode="auto">
              <a:xfrm>
                <a:off x="-697983" y="1008668"/>
                <a:ext cx="1543370" cy="584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Bild 3">
                <a:extLst>
                  <a:ext uri="{FF2B5EF4-FFF2-40B4-BE49-F238E27FC236}">
                    <a16:creationId xmlns:a16="http://schemas.microsoft.com/office/drawing/2014/main" id="{88127079-1275-12C2-D48F-EF0F1F607D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2223520" y="738000"/>
                <a:ext cx="262134"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Bild 3">
                <a:extLst>
                  <a:ext uri="{FF2B5EF4-FFF2-40B4-BE49-F238E27FC236}">
                    <a16:creationId xmlns:a16="http://schemas.microsoft.com/office/drawing/2014/main" id="{C27397F4-2F46-65BF-F0B6-FB8CF548FF5E}"/>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bwMode="auto">
              <a:xfrm>
                <a:off x="11345999" y="738000"/>
                <a:ext cx="1541179"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Bild 3">
                <a:extLst>
                  <a:ext uri="{FF2B5EF4-FFF2-40B4-BE49-F238E27FC236}">
                    <a16:creationId xmlns:a16="http://schemas.microsoft.com/office/drawing/2014/main" id="{B7293348-6540-445D-8620-FDF5D8C7704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9756871" y="738000"/>
                <a:ext cx="262134"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Bild 3">
                <a:extLst>
                  <a:ext uri="{FF2B5EF4-FFF2-40B4-BE49-F238E27FC236}">
                    <a16:creationId xmlns:a16="http://schemas.microsoft.com/office/drawing/2014/main" id="{8796B6FF-8DA3-6D73-09C4-9860B0F482D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10019005" y="738000"/>
                <a:ext cx="1378130"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Bild 3">
                <a:extLst>
                  <a:ext uri="{FF2B5EF4-FFF2-40B4-BE49-F238E27FC236}">
                    <a16:creationId xmlns:a16="http://schemas.microsoft.com/office/drawing/2014/main" id="{A0846924-DBCC-97E6-6972-048B056B9A0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2485653" y="738000"/>
                <a:ext cx="7285616" cy="61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7">
                <a:extLst>
                  <a:ext uri="{FF2B5EF4-FFF2-40B4-BE49-F238E27FC236}">
                    <a16:creationId xmlns:a16="http://schemas.microsoft.com/office/drawing/2014/main" id="{63AEE0A7-4384-08D3-C92B-26F3DC100E62}"/>
                  </a:ext>
                </a:extLst>
              </p:cNvPr>
              <p:cNvSpPr/>
              <p:nvPr/>
            </p:nvSpPr>
            <p:spPr>
              <a:xfrm rot="19754089">
                <a:off x="2536480" y="474882"/>
                <a:ext cx="1843627" cy="12183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0" name="Rectangle 39">
                <a:extLst>
                  <a:ext uri="{FF2B5EF4-FFF2-40B4-BE49-F238E27FC236}">
                    <a16:creationId xmlns:a16="http://schemas.microsoft.com/office/drawing/2014/main" id="{B45B14CB-3A10-9071-5B45-FAC2D7B2EFAF}"/>
                  </a:ext>
                </a:extLst>
              </p:cNvPr>
              <p:cNvSpPr/>
              <p:nvPr/>
            </p:nvSpPr>
            <p:spPr>
              <a:xfrm>
                <a:off x="9984513" y="4842438"/>
                <a:ext cx="184188" cy="4945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5" name="Oval 4">
              <a:extLst>
                <a:ext uri="{FF2B5EF4-FFF2-40B4-BE49-F238E27FC236}">
                  <a16:creationId xmlns:a16="http://schemas.microsoft.com/office/drawing/2014/main" id="{4B490E27-1352-3A71-80D9-9AEB001F6CCB}"/>
                </a:ext>
              </a:extLst>
            </p:cNvPr>
            <p:cNvSpPr/>
            <p:nvPr/>
          </p:nvSpPr>
          <p:spPr>
            <a:xfrm>
              <a:off x="3472540" y="5029199"/>
              <a:ext cx="1209675" cy="33972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42" name="Titel 1">
            <a:extLst>
              <a:ext uri="{FF2B5EF4-FFF2-40B4-BE49-F238E27FC236}">
                <a16:creationId xmlns:a16="http://schemas.microsoft.com/office/drawing/2014/main" id="{96096169-68B2-66BD-1D79-B85A5E9BFB65}"/>
              </a:ext>
            </a:extLst>
          </p:cNvPr>
          <p:cNvSpPr>
            <a:spLocks noGrp="1"/>
          </p:cNvSpPr>
          <p:nvPr>
            <p:ph type="title"/>
          </p:nvPr>
        </p:nvSpPr>
        <p:spPr>
          <a:xfrm>
            <a:off x="433387" y="404832"/>
            <a:ext cx="4160046" cy="466026"/>
          </a:xfrm>
        </p:spPr>
        <p:txBody>
          <a:bodyPr/>
          <a:lstStyle/>
          <a:p>
            <a:r>
              <a:rPr lang="en-GB" b="1" dirty="0"/>
              <a:t>Expertise</a:t>
            </a:r>
          </a:p>
        </p:txBody>
      </p:sp>
      <p:grpSp>
        <p:nvGrpSpPr>
          <p:cNvPr id="44" name="Gruppieren 4">
            <a:extLst>
              <a:ext uri="{FF2B5EF4-FFF2-40B4-BE49-F238E27FC236}">
                <a16:creationId xmlns:a16="http://schemas.microsoft.com/office/drawing/2014/main" id="{4E12F007-5876-9B48-7077-BA15709EC578}"/>
              </a:ext>
            </a:extLst>
          </p:cNvPr>
          <p:cNvGrpSpPr/>
          <p:nvPr/>
        </p:nvGrpSpPr>
        <p:grpSpPr>
          <a:xfrm>
            <a:off x="8641826" y="224361"/>
            <a:ext cx="719509" cy="720000"/>
            <a:chOff x="3991489" y="5537242"/>
            <a:chExt cx="719509" cy="720000"/>
          </a:xfrm>
        </p:grpSpPr>
        <p:pic>
          <p:nvPicPr>
            <p:cNvPr id="45" name="Grafik 7" descr="Ein Bild, das Platz enthält.&#10;&#10;Automatisch generierte Beschreibung">
              <a:extLst>
                <a:ext uri="{FF2B5EF4-FFF2-40B4-BE49-F238E27FC236}">
                  <a16:creationId xmlns:a16="http://schemas.microsoft.com/office/drawing/2014/main" id="{0CD2A198-E88A-394C-0C9E-E80D6A9D465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7133"/>
            <a:stretch/>
          </p:blipFill>
          <p:spPr>
            <a:xfrm flipV="1">
              <a:off x="3991489" y="5537242"/>
              <a:ext cx="719509" cy="720000"/>
            </a:xfrm>
            <a:prstGeom prst="rect">
              <a:avLst/>
            </a:prstGeom>
          </p:spPr>
        </p:pic>
        <p:pic>
          <p:nvPicPr>
            <p:cNvPr id="46" name="Grafik 23">
              <a:extLst>
                <a:ext uri="{FF2B5EF4-FFF2-40B4-BE49-F238E27FC236}">
                  <a16:creationId xmlns:a16="http://schemas.microsoft.com/office/drawing/2014/main" id="{95DF6BA2-0080-3E3A-2D82-EFFF5B9EEC28}"/>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135244" y="5591242"/>
              <a:ext cx="432000" cy="432000"/>
            </a:xfrm>
            <a:prstGeom prst="rect">
              <a:avLst/>
            </a:prstGeom>
          </p:spPr>
        </p:pic>
        <p:sp>
          <p:nvSpPr>
            <p:cNvPr id="47" name="Textfeld 24">
              <a:extLst>
                <a:ext uri="{FF2B5EF4-FFF2-40B4-BE49-F238E27FC236}">
                  <a16:creationId xmlns:a16="http://schemas.microsoft.com/office/drawing/2014/main" id="{8B9CB995-4DF6-5582-15A2-1A9CACD55BAE}"/>
                </a:ext>
              </a:extLst>
            </p:cNvPr>
            <p:cNvSpPr txBox="1"/>
            <p:nvPr/>
          </p:nvSpPr>
          <p:spPr>
            <a:xfrm>
              <a:off x="3991490" y="6077242"/>
              <a:ext cx="719508" cy="180000"/>
            </a:xfrm>
            <a:prstGeom prst="rect">
              <a:avLst/>
            </a:prstGeom>
          </p:spPr>
          <p:txBody>
            <a:bodyPr wrap="none" lIns="0" tIns="0" rIns="0" bIns="0" rtlCol="0">
              <a:noAutofit/>
            </a:bodyPr>
            <a:lstStyle/>
            <a:p>
              <a:pPr algn="ctr">
                <a:buClr>
                  <a:schemeClr val="tx2"/>
                </a:buClr>
                <a:buSzPct val="120000"/>
              </a:pPr>
              <a:r>
                <a:rPr lang="en-GB" sz="800" dirty="0">
                  <a:solidFill>
                    <a:schemeClr val="bg1"/>
                  </a:solidFill>
                  <a:latin typeface="Azo Sans 2 Light" panose="020B0403030503020204" pitchFamily="34" charset="77"/>
                </a:rPr>
                <a:t>Hydronics</a:t>
              </a:r>
            </a:p>
          </p:txBody>
        </p:sp>
      </p:grpSp>
      <p:grpSp>
        <p:nvGrpSpPr>
          <p:cNvPr id="48" name="Gruppieren 15">
            <a:extLst>
              <a:ext uri="{FF2B5EF4-FFF2-40B4-BE49-F238E27FC236}">
                <a16:creationId xmlns:a16="http://schemas.microsoft.com/office/drawing/2014/main" id="{5E7F249B-D43D-D57B-715C-0026E1FB45FA}"/>
              </a:ext>
            </a:extLst>
          </p:cNvPr>
          <p:cNvGrpSpPr/>
          <p:nvPr/>
        </p:nvGrpSpPr>
        <p:grpSpPr>
          <a:xfrm>
            <a:off x="7444182" y="244632"/>
            <a:ext cx="719509" cy="720000"/>
            <a:chOff x="4920667" y="6076347"/>
            <a:chExt cx="719509" cy="720000"/>
          </a:xfrm>
        </p:grpSpPr>
        <p:pic>
          <p:nvPicPr>
            <p:cNvPr id="49" name="Grafik 32" descr="Ein Bild, das Platz enthält.&#10;&#10;Automatisch generierte Beschreibung">
              <a:extLst>
                <a:ext uri="{FF2B5EF4-FFF2-40B4-BE49-F238E27FC236}">
                  <a16:creationId xmlns:a16="http://schemas.microsoft.com/office/drawing/2014/main" id="{BB5CC0EE-3EBC-8B94-0FFB-51316F34B7D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7133"/>
            <a:stretch/>
          </p:blipFill>
          <p:spPr>
            <a:xfrm>
              <a:off x="4920668" y="6076347"/>
              <a:ext cx="719508" cy="720000"/>
            </a:xfrm>
            <a:prstGeom prst="rect">
              <a:avLst/>
            </a:prstGeom>
          </p:spPr>
        </p:pic>
        <p:pic>
          <p:nvPicPr>
            <p:cNvPr id="50" name="Grafik 33">
              <a:extLst>
                <a:ext uri="{FF2B5EF4-FFF2-40B4-BE49-F238E27FC236}">
                  <a16:creationId xmlns:a16="http://schemas.microsoft.com/office/drawing/2014/main" id="{741755C6-78F8-7D4C-4F65-8ADA01041152}"/>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064421" y="6131138"/>
              <a:ext cx="432000" cy="430417"/>
            </a:xfrm>
            <a:prstGeom prst="rect">
              <a:avLst/>
            </a:prstGeom>
          </p:spPr>
        </p:pic>
        <p:sp>
          <p:nvSpPr>
            <p:cNvPr id="51" name="Textfeld 34">
              <a:extLst>
                <a:ext uri="{FF2B5EF4-FFF2-40B4-BE49-F238E27FC236}">
                  <a16:creationId xmlns:a16="http://schemas.microsoft.com/office/drawing/2014/main" id="{5EF73516-FAFB-E114-442A-A03C9DD2BC6C}"/>
                </a:ext>
              </a:extLst>
            </p:cNvPr>
            <p:cNvSpPr txBox="1"/>
            <p:nvPr/>
          </p:nvSpPr>
          <p:spPr>
            <a:xfrm>
              <a:off x="4920667" y="6599794"/>
              <a:ext cx="719508" cy="196553"/>
            </a:xfrm>
            <a:prstGeom prst="rect">
              <a:avLst/>
            </a:prstGeom>
          </p:spPr>
          <p:txBody>
            <a:bodyPr wrap="none" lIns="0" tIns="0" rIns="0" bIns="0" rtlCol="0">
              <a:noAutofit/>
            </a:bodyPr>
            <a:lstStyle/>
            <a:p>
              <a:pPr algn="ctr">
                <a:buClr>
                  <a:schemeClr val="tx2"/>
                </a:buClr>
                <a:buSzPct val="120000"/>
              </a:pPr>
              <a:r>
                <a:rPr lang="en-GB" sz="800" dirty="0">
                  <a:solidFill>
                    <a:schemeClr val="bg1"/>
                  </a:solidFill>
                  <a:latin typeface="Azo Sans 2 Light" panose="020B0403030503020204" pitchFamily="34" charset="77"/>
                </a:rPr>
                <a:t>Potable water</a:t>
              </a:r>
            </a:p>
          </p:txBody>
        </p:sp>
      </p:grpSp>
      <p:grpSp>
        <p:nvGrpSpPr>
          <p:cNvPr id="53" name="Gruppieren 1">
            <a:extLst>
              <a:ext uri="{FF2B5EF4-FFF2-40B4-BE49-F238E27FC236}">
                <a16:creationId xmlns:a16="http://schemas.microsoft.com/office/drawing/2014/main" id="{5303072A-DAEA-C5EC-E4B9-70B8195CC8E8}"/>
              </a:ext>
            </a:extLst>
          </p:cNvPr>
          <p:cNvGrpSpPr/>
          <p:nvPr/>
        </p:nvGrpSpPr>
        <p:grpSpPr>
          <a:xfrm>
            <a:off x="11037114" y="253685"/>
            <a:ext cx="721497" cy="720000"/>
            <a:chOff x="7851859" y="1642154"/>
            <a:chExt cx="721497" cy="720000"/>
          </a:xfrm>
        </p:grpSpPr>
        <p:pic>
          <p:nvPicPr>
            <p:cNvPr id="54" name="Grafik 36" descr="Ein Bild, das Platz enthält.&#10;&#10;Automatisch generierte Beschreibung">
              <a:extLst>
                <a:ext uri="{FF2B5EF4-FFF2-40B4-BE49-F238E27FC236}">
                  <a16:creationId xmlns:a16="http://schemas.microsoft.com/office/drawing/2014/main" id="{C3E8EC8F-8F51-3F0E-27B7-52BF0453A2B2}"/>
                </a:ext>
              </a:extLst>
            </p:cNvPr>
            <p:cNvPicPr>
              <a:picLocks/>
            </p:cNvPicPr>
            <p:nvPr/>
          </p:nvPicPr>
          <p:blipFill rotWithShape="1">
            <a:blip r:embed="rId8" cstate="screen">
              <a:extLst>
                <a:ext uri="{28A0092B-C50C-407E-A947-70E740481C1C}">
                  <a14:useLocalDpi xmlns:a14="http://schemas.microsoft.com/office/drawing/2010/main"/>
                </a:ext>
              </a:extLst>
            </a:blip>
            <a:srcRect r="27697"/>
            <a:stretch/>
          </p:blipFill>
          <p:spPr>
            <a:xfrm rot="16200000" flipH="1">
              <a:off x="7853356" y="1642154"/>
              <a:ext cx="720000" cy="720000"/>
            </a:xfrm>
            <a:prstGeom prst="rect">
              <a:avLst/>
            </a:prstGeom>
          </p:spPr>
        </p:pic>
        <p:pic>
          <p:nvPicPr>
            <p:cNvPr id="55" name="Grafik 37">
              <a:extLst>
                <a:ext uri="{FF2B5EF4-FFF2-40B4-BE49-F238E27FC236}">
                  <a16:creationId xmlns:a16="http://schemas.microsoft.com/office/drawing/2014/main" id="{DB46DF01-DF0A-C20A-8B9F-024A084710E3}"/>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7995613" y="1697854"/>
              <a:ext cx="432000" cy="432000"/>
            </a:xfrm>
            <a:prstGeom prst="rect">
              <a:avLst/>
            </a:prstGeom>
          </p:spPr>
        </p:pic>
        <p:sp>
          <p:nvSpPr>
            <p:cNvPr id="56" name="Textfeld 38">
              <a:extLst>
                <a:ext uri="{FF2B5EF4-FFF2-40B4-BE49-F238E27FC236}">
                  <a16:creationId xmlns:a16="http://schemas.microsoft.com/office/drawing/2014/main" id="{DB2A2CDA-929A-DCF6-0D7C-44C611F859E4}"/>
                </a:ext>
              </a:extLst>
            </p:cNvPr>
            <p:cNvSpPr txBox="1"/>
            <p:nvPr/>
          </p:nvSpPr>
          <p:spPr>
            <a:xfrm>
              <a:off x="7851859" y="2148478"/>
              <a:ext cx="719508" cy="154902"/>
            </a:xfrm>
            <a:prstGeom prst="rect">
              <a:avLst/>
            </a:prstGeom>
          </p:spPr>
          <p:txBody>
            <a:bodyPr wrap="none" lIns="0" tIns="0" rIns="0" bIns="0" rtlCol="0">
              <a:noAutofit/>
            </a:bodyPr>
            <a:lstStyle/>
            <a:p>
              <a:pPr algn="ctr">
                <a:buClr>
                  <a:schemeClr val="tx2"/>
                </a:buClr>
                <a:buSzPct val="120000"/>
              </a:pPr>
              <a:r>
                <a:rPr lang="en-GB" sz="800" dirty="0">
                  <a:solidFill>
                    <a:schemeClr val="bg1"/>
                  </a:solidFill>
                  <a:latin typeface="Azo Sans 2 Light" panose="020B0403030503020204" pitchFamily="34" charset="77"/>
                </a:rPr>
                <a:t>Room climate</a:t>
              </a:r>
            </a:p>
          </p:txBody>
        </p:sp>
      </p:grpSp>
      <p:grpSp>
        <p:nvGrpSpPr>
          <p:cNvPr id="61" name="Gruppieren 16">
            <a:extLst>
              <a:ext uri="{FF2B5EF4-FFF2-40B4-BE49-F238E27FC236}">
                <a16:creationId xmlns:a16="http://schemas.microsoft.com/office/drawing/2014/main" id="{37ED8B2E-41EA-85C8-3CB4-4CF0B6446A64}"/>
              </a:ext>
            </a:extLst>
          </p:cNvPr>
          <p:cNvGrpSpPr/>
          <p:nvPr/>
        </p:nvGrpSpPr>
        <p:grpSpPr>
          <a:xfrm>
            <a:off x="9839470" y="244632"/>
            <a:ext cx="720001" cy="720000"/>
            <a:chOff x="3201254" y="5089178"/>
            <a:chExt cx="720001" cy="720000"/>
          </a:xfrm>
        </p:grpSpPr>
        <p:pic>
          <p:nvPicPr>
            <p:cNvPr id="62" name="Grafik 44" descr="Ein Bild, das Platz enthält.&#10;&#10;Automatisch generierte Beschreibung">
              <a:extLst>
                <a:ext uri="{FF2B5EF4-FFF2-40B4-BE49-F238E27FC236}">
                  <a16:creationId xmlns:a16="http://schemas.microsoft.com/office/drawing/2014/main" id="{CDEAA071-C4B1-7462-BE5A-2DE6D987E6A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27083"/>
            <a:stretch/>
          </p:blipFill>
          <p:spPr>
            <a:xfrm rot="5400000" flipH="1" flipV="1">
              <a:off x="3201255" y="5089178"/>
              <a:ext cx="720000" cy="720000"/>
            </a:xfrm>
            <a:prstGeom prst="rect">
              <a:avLst/>
            </a:prstGeom>
          </p:spPr>
        </p:pic>
        <p:pic>
          <p:nvPicPr>
            <p:cNvPr id="63" name="Grafik 45">
              <a:extLst>
                <a:ext uri="{FF2B5EF4-FFF2-40B4-BE49-F238E27FC236}">
                  <a16:creationId xmlns:a16="http://schemas.microsoft.com/office/drawing/2014/main" id="{7FA0DFC3-9569-E893-C209-F678DBBE2744}"/>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3345799" y="5143708"/>
              <a:ext cx="430417" cy="430417"/>
            </a:xfrm>
            <a:prstGeom prst="rect">
              <a:avLst/>
            </a:prstGeom>
          </p:spPr>
        </p:pic>
        <p:sp>
          <p:nvSpPr>
            <p:cNvPr id="64" name="Textfeld 46">
              <a:extLst>
                <a:ext uri="{FF2B5EF4-FFF2-40B4-BE49-F238E27FC236}">
                  <a16:creationId xmlns:a16="http://schemas.microsoft.com/office/drawing/2014/main" id="{CA7B883F-FC53-BD86-23CF-ED953BE29FA8}"/>
                </a:ext>
              </a:extLst>
            </p:cNvPr>
            <p:cNvSpPr txBox="1"/>
            <p:nvPr/>
          </p:nvSpPr>
          <p:spPr>
            <a:xfrm>
              <a:off x="3201254" y="5612625"/>
              <a:ext cx="719508" cy="196292"/>
            </a:xfrm>
            <a:prstGeom prst="rect">
              <a:avLst/>
            </a:prstGeom>
          </p:spPr>
          <p:txBody>
            <a:bodyPr wrap="none" lIns="0" tIns="0" rIns="0" bIns="0" rtlCol="0">
              <a:noAutofit/>
            </a:bodyPr>
            <a:lstStyle/>
            <a:p>
              <a:pPr algn="ctr">
                <a:buClr>
                  <a:schemeClr val="tx2"/>
                </a:buClr>
                <a:buSzPct val="120000"/>
              </a:pPr>
              <a:r>
                <a:rPr lang="en-GB" sz="800" dirty="0">
                  <a:solidFill>
                    <a:schemeClr val="bg1"/>
                  </a:solidFill>
                  <a:latin typeface="Azo Sans 2 Light" panose="020B0403030503020204" pitchFamily="34" charset="77"/>
                </a:rPr>
                <a:t>Stations</a:t>
              </a:r>
            </a:p>
          </p:txBody>
        </p:sp>
      </p:grpSp>
      <p:sp>
        <p:nvSpPr>
          <p:cNvPr id="3" name="Rectangle 2">
            <a:extLst>
              <a:ext uri="{FF2B5EF4-FFF2-40B4-BE49-F238E27FC236}">
                <a16:creationId xmlns:a16="http://schemas.microsoft.com/office/drawing/2014/main" id="{E478154F-442A-BF6D-4FC3-66B3D39181FA}"/>
              </a:ext>
            </a:extLst>
          </p:cNvPr>
          <p:cNvSpPr/>
          <p:nvPr/>
        </p:nvSpPr>
        <p:spPr>
          <a:xfrm>
            <a:off x="5073067" y="-866"/>
            <a:ext cx="6730789" cy="237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Rectangle 3">
            <a:extLst>
              <a:ext uri="{FF2B5EF4-FFF2-40B4-BE49-F238E27FC236}">
                <a16:creationId xmlns:a16="http://schemas.microsoft.com/office/drawing/2014/main" id="{CFCAE262-F352-54EF-1AAC-DF3DA7340580}"/>
              </a:ext>
            </a:extLst>
          </p:cNvPr>
          <p:cNvSpPr/>
          <p:nvPr/>
        </p:nvSpPr>
        <p:spPr>
          <a:xfrm>
            <a:off x="5010150" y="913362"/>
            <a:ext cx="6775099" cy="237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el 1">
            <a:extLst>
              <a:ext uri="{FF2B5EF4-FFF2-40B4-BE49-F238E27FC236}">
                <a16:creationId xmlns:a16="http://schemas.microsoft.com/office/drawing/2014/main" id="{E93BC0F7-41BA-1195-7EA9-136AF46F44EA}"/>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2400" dirty="0"/>
              <a:t>Heating, Cooling, Potable Water</a:t>
            </a:r>
            <a:endParaRPr lang="en-GB" sz="2400" dirty="0"/>
          </a:p>
        </p:txBody>
      </p:sp>
    </p:spTree>
    <p:extLst>
      <p:ext uri="{BB962C8B-B14F-4D97-AF65-F5344CB8AC3E}">
        <p14:creationId xmlns:p14="http://schemas.microsoft.com/office/powerpoint/2010/main" val="169006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E494D826-1527-988F-FA12-6BFB9DA006C0}"/>
              </a:ext>
            </a:extLst>
          </p:cNvPr>
          <p:cNvGrpSpPr/>
          <p:nvPr/>
        </p:nvGrpSpPr>
        <p:grpSpPr>
          <a:xfrm>
            <a:off x="0" y="0"/>
            <a:ext cx="12192000" cy="6856609"/>
            <a:chOff x="0" y="0"/>
            <a:chExt cx="12192000" cy="6856609"/>
          </a:xfrm>
        </p:grpSpPr>
        <p:pic>
          <p:nvPicPr>
            <p:cNvPr id="36" name="Picture 35">
              <a:extLst>
                <a:ext uri="{FF2B5EF4-FFF2-40B4-BE49-F238E27FC236}">
                  <a16:creationId xmlns:a16="http://schemas.microsoft.com/office/drawing/2014/main" id="{F289071A-1923-F1AC-B127-8C76699481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1"/>
            <a:stretch/>
          </p:blipFill>
          <p:spPr>
            <a:xfrm>
              <a:off x="0" y="0"/>
              <a:ext cx="12192000" cy="6856609"/>
            </a:xfrm>
            <a:prstGeom prst="rect">
              <a:avLst/>
            </a:prstGeom>
          </p:spPr>
        </p:pic>
        <p:pic>
          <p:nvPicPr>
            <p:cNvPr id="33" name="Picture 32">
              <a:extLst>
                <a:ext uri="{FF2B5EF4-FFF2-40B4-BE49-F238E27FC236}">
                  <a16:creationId xmlns:a16="http://schemas.microsoft.com/office/drawing/2014/main" id="{6AB0EB18-C631-01B8-4479-07039F2DB56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3850" y="1"/>
              <a:ext cx="11868150" cy="906020"/>
            </a:xfrm>
            <a:prstGeom prst="rect">
              <a:avLst/>
            </a:prstGeom>
          </p:spPr>
        </p:pic>
      </p:grpSp>
      <p:sp>
        <p:nvSpPr>
          <p:cNvPr id="31" name="Titel 1">
            <a:extLst>
              <a:ext uri="{FF2B5EF4-FFF2-40B4-BE49-F238E27FC236}">
                <a16:creationId xmlns:a16="http://schemas.microsoft.com/office/drawing/2014/main" id="{C678F14E-EBB8-4A3F-2BCC-938EFB2F0D35}"/>
              </a:ext>
            </a:extLst>
          </p:cNvPr>
          <p:cNvSpPr>
            <a:spLocks noGrp="1"/>
          </p:cNvSpPr>
          <p:nvPr>
            <p:ph type="title"/>
          </p:nvPr>
        </p:nvSpPr>
        <p:spPr>
          <a:xfrm>
            <a:off x="433387" y="404832"/>
            <a:ext cx="11325225" cy="466026"/>
          </a:xfrm>
        </p:spPr>
        <p:txBody>
          <a:bodyPr/>
          <a:lstStyle/>
          <a:p>
            <a:r>
              <a:rPr lang="en-GB" b="1" dirty="0"/>
              <a:t>Presence</a:t>
            </a:r>
          </a:p>
        </p:txBody>
      </p:sp>
      <p:sp>
        <p:nvSpPr>
          <p:cNvPr id="32" name="Titel 1">
            <a:extLst>
              <a:ext uri="{FF2B5EF4-FFF2-40B4-BE49-F238E27FC236}">
                <a16:creationId xmlns:a16="http://schemas.microsoft.com/office/drawing/2014/main" id="{EBF39AE1-6FA3-C257-48E0-A7E30FAE0DD0}"/>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sz="2400" dirty="0"/>
              <a:t>Global Footprint</a:t>
            </a:r>
          </a:p>
        </p:txBody>
      </p:sp>
    </p:spTree>
    <p:extLst>
      <p:ext uri="{BB962C8B-B14F-4D97-AF65-F5344CB8AC3E}">
        <p14:creationId xmlns:p14="http://schemas.microsoft.com/office/powerpoint/2010/main" val="3143709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1422440A-22AB-0715-97F4-E301C940DF9C}"/>
              </a:ext>
            </a:extLst>
          </p:cNvPr>
          <p:cNvSpPr txBox="1">
            <a:spLocks/>
          </p:cNvSpPr>
          <p:nvPr/>
        </p:nvSpPr>
        <p:spPr>
          <a:xfrm>
            <a:off x="433387" y="404832"/>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Overview</a:t>
            </a:r>
          </a:p>
        </p:txBody>
      </p:sp>
      <p:sp>
        <p:nvSpPr>
          <p:cNvPr id="7" name="Titel 1">
            <a:extLst>
              <a:ext uri="{FF2B5EF4-FFF2-40B4-BE49-F238E27FC236}">
                <a16:creationId xmlns:a16="http://schemas.microsoft.com/office/drawing/2014/main" id="{7B2912A4-BE8D-CB90-40FC-2F27B9192DD4}"/>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sz="2400" dirty="0"/>
              <a:t>Facts &amp; Figures</a:t>
            </a:r>
          </a:p>
        </p:txBody>
      </p:sp>
      <p:sp>
        <p:nvSpPr>
          <p:cNvPr id="4" name="Textfeld 3">
            <a:extLst>
              <a:ext uri="{FF2B5EF4-FFF2-40B4-BE49-F238E27FC236}">
                <a16:creationId xmlns:a16="http://schemas.microsoft.com/office/drawing/2014/main" id="{26B1576E-637B-A84E-B221-EA982DFA1556}"/>
              </a:ext>
            </a:extLst>
          </p:cNvPr>
          <p:cNvSpPr txBox="1"/>
          <p:nvPr/>
        </p:nvSpPr>
        <p:spPr>
          <a:xfrm>
            <a:off x="2615960" y="2422572"/>
            <a:ext cx="2985672" cy="702726"/>
          </a:xfrm>
          <a:prstGeom prst="rect">
            <a:avLst/>
          </a:prstGeom>
        </p:spPr>
        <p:txBody>
          <a:bodyPr wrap="none" lIns="0" tIns="0" rIns="0" bIns="0" rtlCol="0">
            <a:noAutofit/>
          </a:bodyPr>
          <a:lstStyle/>
          <a:p>
            <a:pPr algn="l">
              <a:buClr>
                <a:schemeClr val="tx2"/>
              </a:buClr>
              <a:buSzPct val="120000"/>
            </a:pPr>
            <a:r>
              <a:rPr lang="de-AT" sz="4400" b="1" dirty="0">
                <a:solidFill>
                  <a:schemeClr val="tx2"/>
                </a:solidFill>
              </a:rPr>
              <a:t>€ 300m</a:t>
            </a:r>
          </a:p>
          <a:p>
            <a:pPr algn="l">
              <a:buClr>
                <a:schemeClr val="tx2"/>
              </a:buClr>
              <a:buSzPct val="120000"/>
            </a:pPr>
            <a:r>
              <a:rPr lang="en-US" sz="2400" b="1" dirty="0"/>
              <a:t>annual turnover</a:t>
            </a:r>
            <a:endParaRPr lang="en-US" sz="1600" b="1" dirty="0"/>
          </a:p>
        </p:txBody>
      </p:sp>
      <p:pic>
        <p:nvPicPr>
          <p:cNvPr id="9" name="Grafik 8">
            <a:extLst>
              <a:ext uri="{FF2B5EF4-FFF2-40B4-BE49-F238E27FC236}">
                <a16:creationId xmlns:a16="http://schemas.microsoft.com/office/drawing/2014/main" id="{1A38009B-271B-FC45-BB94-BD2AB67CAD7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65429" y="2168312"/>
            <a:ext cx="1468512" cy="1468512"/>
          </a:xfrm>
          <a:prstGeom prst="rect">
            <a:avLst/>
          </a:prstGeom>
        </p:spPr>
      </p:pic>
      <p:sp>
        <p:nvSpPr>
          <p:cNvPr id="11" name="Textfeld 10">
            <a:extLst>
              <a:ext uri="{FF2B5EF4-FFF2-40B4-BE49-F238E27FC236}">
                <a16:creationId xmlns:a16="http://schemas.microsoft.com/office/drawing/2014/main" id="{B1FE936F-AA01-6349-BDA4-E84D9C8A0C6F}"/>
              </a:ext>
            </a:extLst>
          </p:cNvPr>
          <p:cNvSpPr txBox="1"/>
          <p:nvPr/>
        </p:nvSpPr>
        <p:spPr>
          <a:xfrm>
            <a:off x="8074040" y="2422572"/>
            <a:ext cx="2985672" cy="702726"/>
          </a:xfrm>
          <a:prstGeom prst="rect">
            <a:avLst/>
          </a:prstGeom>
        </p:spPr>
        <p:txBody>
          <a:bodyPr wrap="none" lIns="0" tIns="0" rIns="0" bIns="0" rtlCol="0">
            <a:noAutofit/>
          </a:bodyPr>
          <a:lstStyle/>
          <a:p>
            <a:pPr algn="l">
              <a:buClr>
                <a:schemeClr val="tx2"/>
              </a:buClr>
              <a:buSzPct val="120000"/>
            </a:pPr>
            <a:r>
              <a:rPr lang="en-US" sz="4400" b="1" dirty="0">
                <a:solidFill>
                  <a:schemeClr val="tx2"/>
                </a:solidFill>
              </a:rPr>
              <a:t>1200+</a:t>
            </a:r>
          </a:p>
          <a:p>
            <a:pPr algn="l">
              <a:buClr>
                <a:schemeClr val="tx2"/>
              </a:buClr>
              <a:buSzPct val="120000"/>
            </a:pPr>
            <a:r>
              <a:rPr lang="en-US" sz="2400" b="1" dirty="0"/>
              <a:t>employees</a:t>
            </a:r>
            <a:endParaRPr lang="en-US" sz="1600" b="1" dirty="0"/>
          </a:p>
        </p:txBody>
      </p:sp>
      <p:pic>
        <p:nvPicPr>
          <p:cNvPr id="6" name="Grafik 5">
            <a:extLst>
              <a:ext uri="{FF2B5EF4-FFF2-40B4-BE49-F238E27FC236}">
                <a16:creationId xmlns:a16="http://schemas.microsoft.com/office/drawing/2014/main" id="{308D4A58-A9DC-8048-81F2-62167AE9824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8040" y="2168313"/>
            <a:ext cx="1468511" cy="1468511"/>
          </a:xfrm>
          <a:prstGeom prst="rect">
            <a:avLst/>
          </a:prstGeom>
        </p:spPr>
      </p:pic>
      <p:sp>
        <p:nvSpPr>
          <p:cNvPr id="15" name="Textfeld 14">
            <a:extLst>
              <a:ext uri="{FF2B5EF4-FFF2-40B4-BE49-F238E27FC236}">
                <a16:creationId xmlns:a16="http://schemas.microsoft.com/office/drawing/2014/main" id="{06B8C373-7DEB-214A-86C4-CBA9177892AB}"/>
              </a:ext>
            </a:extLst>
          </p:cNvPr>
          <p:cNvSpPr txBox="1"/>
          <p:nvPr/>
        </p:nvSpPr>
        <p:spPr>
          <a:xfrm>
            <a:off x="2630248" y="4449495"/>
            <a:ext cx="2985672" cy="702726"/>
          </a:xfrm>
          <a:prstGeom prst="rect">
            <a:avLst/>
          </a:prstGeom>
        </p:spPr>
        <p:txBody>
          <a:bodyPr wrap="none" lIns="0" tIns="0" rIns="0" bIns="0" rtlCol="0">
            <a:noAutofit/>
          </a:bodyPr>
          <a:lstStyle/>
          <a:p>
            <a:pPr algn="l">
              <a:buClr>
                <a:schemeClr val="tx2"/>
              </a:buClr>
              <a:buSzPct val="120000"/>
            </a:pPr>
            <a:r>
              <a:rPr lang="de-AT" sz="4400" b="1" dirty="0">
                <a:solidFill>
                  <a:schemeClr val="tx2"/>
                </a:solidFill>
              </a:rPr>
              <a:t>5500+</a:t>
            </a:r>
          </a:p>
          <a:p>
            <a:pPr algn="l">
              <a:buClr>
                <a:schemeClr val="tx2"/>
              </a:buClr>
              <a:buSzPct val="120000"/>
            </a:pPr>
            <a:r>
              <a:rPr lang="en-US" sz="2400" b="1" dirty="0"/>
              <a:t>product portfolio</a:t>
            </a:r>
            <a:endParaRPr lang="en-US" sz="1600" b="1" dirty="0"/>
          </a:p>
        </p:txBody>
      </p:sp>
      <p:sp>
        <p:nvSpPr>
          <p:cNvPr id="22" name="Textfeld 21">
            <a:extLst>
              <a:ext uri="{FF2B5EF4-FFF2-40B4-BE49-F238E27FC236}">
                <a16:creationId xmlns:a16="http://schemas.microsoft.com/office/drawing/2014/main" id="{53F7CA3C-A2C3-C146-AD1B-E9862AF6FB7D}"/>
              </a:ext>
            </a:extLst>
          </p:cNvPr>
          <p:cNvSpPr txBox="1"/>
          <p:nvPr/>
        </p:nvSpPr>
        <p:spPr>
          <a:xfrm>
            <a:off x="8074828" y="4534030"/>
            <a:ext cx="2985672" cy="702726"/>
          </a:xfrm>
          <a:prstGeom prst="rect">
            <a:avLst/>
          </a:prstGeom>
        </p:spPr>
        <p:txBody>
          <a:bodyPr wrap="none" lIns="0" tIns="0" rIns="0" bIns="0" rtlCol="0">
            <a:noAutofit/>
          </a:bodyPr>
          <a:lstStyle/>
          <a:p>
            <a:pPr algn="l">
              <a:buClr>
                <a:schemeClr val="tx2"/>
              </a:buClr>
              <a:buSzPct val="120000"/>
            </a:pPr>
            <a:r>
              <a:rPr lang="de-AT" sz="4400" b="1" dirty="0">
                <a:solidFill>
                  <a:schemeClr val="tx2"/>
                </a:solidFill>
              </a:rPr>
              <a:t>35x</a:t>
            </a:r>
          </a:p>
          <a:p>
            <a:pPr algn="l">
              <a:buClr>
                <a:schemeClr val="tx2"/>
              </a:buClr>
              <a:buSzPct val="120000"/>
            </a:pPr>
            <a:r>
              <a:rPr lang="en-US" sz="2400" b="1" dirty="0"/>
              <a:t>sites and representations </a:t>
            </a:r>
            <a:endParaRPr lang="en-US" sz="1600" b="1" dirty="0"/>
          </a:p>
        </p:txBody>
      </p:sp>
      <p:pic>
        <p:nvPicPr>
          <p:cNvPr id="21" name="Grafik 20">
            <a:extLst>
              <a:ext uri="{FF2B5EF4-FFF2-40B4-BE49-F238E27FC236}">
                <a16:creationId xmlns:a16="http://schemas.microsoft.com/office/drawing/2014/main" id="{5C95ACFF-624E-754F-8646-86B8D1112C5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628041" y="4448305"/>
            <a:ext cx="1468512" cy="1468512"/>
          </a:xfrm>
          <a:prstGeom prst="rect">
            <a:avLst/>
          </a:prstGeom>
        </p:spPr>
      </p:pic>
      <p:pic>
        <p:nvPicPr>
          <p:cNvPr id="16" name="Grafik 15">
            <a:extLst>
              <a:ext uri="{FF2B5EF4-FFF2-40B4-BE49-F238E27FC236}">
                <a16:creationId xmlns:a16="http://schemas.microsoft.com/office/drawing/2014/main" id="{283EC1BA-6BCB-D04A-AF82-CE5676CC2D5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5429" y="4448305"/>
            <a:ext cx="1468511" cy="1468511"/>
          </a:xfrm>
          <a:prstGeom prst="rect">
            <a:avLst/>
          </a:prstGeom>
        </p:spPr>
      </p:pic>
    </p:spTree>
    <p:extLst>
      <p:ext uri="{BB962C8B-B14F-4D97-AF65-F5344CB8AC3E}">
        <p14:creationId xmlns:p14="http://schemas.microsoft.com/office/powerpoint/2010/main" val="431821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Ein Bild, das computer, Person, drinnen, Computer enthält.&#10;&#10;Automatisch generierte Beschreibung">
            <a:extLst>
              <a:ext uri="{FF2B5EF4-FFF2-40B4-BE49-F238E27FC236}">
                <a16:creationId xmlns:a16="http://schemas.microsoft.com/office/drawing/2014/main" id="{FF4B382A-E951-9941-9F70-104F667E321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86" y="-1"/>
            <a:ext cx="12193179" cy="6858001"/>
          </a:xfrm>
          <a:prstGeom prst="rect">
            <a:avLst/>
          </a:prstGeom>
        </p:spPr>
      </p:pic>
      <p:grpSp>
        <p:nvGrpSpPr>
          <p:cNvPr id="7" name="Group 6">
            <a:extLst>
              <a:ext uri="{FF2B5EF4-FFF2-40B4-BE49-F238E27FC236}">
                <a16:creationId xmlns:a16="http://schemas.microsoft.com/office/drawing/2014/main" id="{3C769189-D2BF-6A0A-CA86-B9A0D580AEB8}"/>
              </a:ext>
            </a:extLst>
          </p:cNvPr>
          <p:cNvGrpSpPr/>
          <p:nvPr/>
        </p:nvGrpSpPr>
        <p:grpSpPr>
          <a:xfrm>
            <a:off x="9523411" y="455999"/>
            <a:ext cx="2235200" cy="906113"/>
            <a:chOff x="9523411" y="455999"/>
            <a:chExt cx="2235200" cy="906113"/>
          </a:xfrm>
        </p:grpSpPr>
        <p:pic>
          <p:nvPicPr>
            <p:cNvPr id="8" name="Grafik 16">
              <a:extLst>
                <a:ext uri="{FF2B5EF4-FFF2-40B4-BE49-F238E27FC236}">
                  <a16:creationId xmlns:a16="http://schemas.microsoft.com/office/drawing/2014/main" id="{2D0EF073-D6A9-E9AE-CBC9-C518CF5FFE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3411" y="455999"/>
              <a:ext cx="2235200" cy="673100"/>
            </a:xfrm>
            <a:prstGeom prst="rect">
              <a:avLst/>
            </a:prstGeom>
          </p:spPr>
        </p:pic>
        <p:sp>
          <p:nvSpPr>
            <p:cNvPr id="9" name="Rectangle: Rounded Corners 8">
              <a:extLst>
                <a:ext uri="{FF2B5EF4-FFF2-40B4-BE49-F238E27FC236}">
                  <a16:creationId xmlns:a16="http://schemas.microsoft.com/office/drawing/2014/main" id="{A954F83A-5196-1F39-5D7B-A6CD9C3771B7}"/>
                </a:ext>
              </a:extLst>
            </p:cNvPr>
            <p:cNvSpPr/>
            <p:nvPr/>
          </p:nvSpPr>
          <p:spPr>
            <a:xfrm>
              <a:off x="10253837" y="891940"/>
              <a:ext cx="936625" cy="3536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4" name="Textfeld 3">
              <a:extLst>
                <a:ext uri="{FF2B5EF4-FFF2-40B4-BE49-F238E27FC236}">
                  <a16:creationId xmlns:a16="http://schemas.microsoft.com/office/drawing/2014/main" id="{179C5210-C1EB-D16F-E3D9-522D6D922BBF}"/>
                </a:ext>
              </a:extLst>
            </p:cNvPr>
            <p:cNvSpPr txBox="1"/>
            <p:nvPr/>
          </p:nvSpPr>
          <p:spPr>
            <a:xfrm>
              <a:off x="10314162" y="896086"/>
              <a:ext cx="1079910" cy="466026"/>
            </a:xfrm>
            <a:prstGeom prst="rect">
              <a:avLst/>
            </a:prstGeom>
          </p:spPr>
          <p:txBody>
            <a:bodyPr wrap="none" lIns="0" tIns="0" rIns="0" bIns="0" rtlCol="0">
              <a:noAutofit/>
            </a:bodyPr>
            <a:lstStyle/>
            <a:p>
              <a:pPr algn="l">
                <a:buClr>
                  <a:schemeClr val="tx2"/>
                </a:buClr>
                <a:buSzPct val="120000"/>
              </a:pPr>
              <a:r>
                <a:rPr lang="de-AT" dirty="0">
                  <a:solidFill>
                    <a:schemeClr val="tx2"/>
                  </a:solidFill>
                  <a:latin typeface="Abadi Extra Light" panose="020B0204020104020204" pitchFamily="34" charset="0"/>
                </a:rPr>
                <a:t>Assist</a:t>
              </a:r>
            </a:p>
          </p:txBody>
        </p:sp>
      </p:grpSp>
      <p:sp>
        <p:nvSpPr>
          <p:cNvPr id="2" name="Titel 1">
            <a:extLst>
              <a:ext uri="{FF2B5EF4-FFF2-40B4-BE49-F238E27FC236}">
                <a16:creationId xmlns:a16="http://schemas.microsoft.com/office/drawing/2014/main" id="{FE0DA407-9D79-6940-BAA4-227574332782}"/>
              </a:ext>
            </a:extLst>
          </p:cNvPr>
          <p:cNvSpPr>
            <a:spLocks noGrp="1"/>
          </p:cNvSpPr>
          <p:nvPr>
            <p:ph type="title"/>
          </p:nvPr>
        </p:nvSpPr>
        <p:spPr/>
        <p:txBody>
          <a:bodyPr/>
          <a:lstStyle/>
          <a:p>
            <a:r>
              <a:rPr lang="en-GB" b="1" dirty="0"/>
              <a:t>Support</a:t>
            </a:r>
          </a:p>
        </p:txBody>
      </p:sp>
      <p:sp>
        <p:nvSpPr>
          <p:cNvPr id="10" name="SmartArt-Platzhalter 9">
            <a:extLst>
              <a:ext uri="{FF2B5EF4-FFF2-40B4-BE49-F238E27FC236}">
                <a16:creationId xmlns:a16="http://schemas.microsoft.com/office/drawing/2014/main" id="{B7C374AE-6BF2-5048-B834-FEE490BD3345}"/>
              </a:ext>
            </a:extLst>
          </p:cNvPr>
          <p:cNvSpPr>
            <a:spLocks noGrp="1"/>
          </p:cNvSpPr>
          <p:nvPr>
            <p:ph type="dgm" sz="quarter" idx="16"/>
          </p:nvPr>
        </p:nvSpPr>
        <p:spPr/>
        <p:txBody>
          <a:bodyPr/>
          <a:lstStyle/>
          <a:p>
            <a:endParaRPr lang="en-AU" dirty="0"/>
          </a:p>
        </p:txBody>
      </p:sp>
      <p:sp>
        <p:nvSpPr>
          <p:cNvPr id="12" name="Rechteck 11">
            <a:extLst>
              <a:ext uri="{FF2B5EF4-FFF2-40B4-BE49-F238E27FC236}">
                <a16:creationId xmlns:a16="http://schemas.microsoft.com/office/drawing/2014/main" id="{0A184CFE-DD66-C743-AC6E-58788D9ABE66}"/>
              </a:ext>
            </a:extLst>
          </p:cNvPr>
          <p:cNvSpPr/>
          <p:nvPr/>
        </p:nvSpPr>
        <p:spPr>
          <a:xfrm>
            <a:off x="523529" y="4107542"/>
            <a:ext cx="5726442" cy="25980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44000" rtlCol="0" anchor="t"/>
          <a:lstStyle/>
          <a:p>
            <a:r>
              <a:rPr lang="en-GB" sz="2400" dirty="0">
                <a:latin typeface="Azo Sans 2 Light" panose="020B0403030503020204" pitchFamily="34" charset="77"/>
              </a:rPr>
              <a:t>Free Services:</a:t>
            </a:r>
          </a:p>
          <a:p>
            <a:pPr marL="342900" indent="-342900">
              <a:buFont typeface="Arial" panose="020B0604020202020204" pitchFamily="34" charset="0"/>
              <a:buChar char="•"/>
            </a:pPr>
            <a:endParaRPr lang="en-GB" dirty="0">
              <a:latin typeface="Azo Sans 2 Light" panose="020B0403030503020204" pitchFamily="34" charset="77"/>
            </a:endParaRPr>
          </a:p>
          <a:p>
            <a:pPr marL="342900" indent="-342900">
              <a:buFont typeface="Arial" panose="020B0604020202020204" pitchFamily="34" charset="0"/>
              <a:buChar char="•"/>
            </a:pPr>
            <a:r>
              <a:rPr lang="en-GB" dirty="0">
                <a:latin typeface="Azo Sans 2 Light" panose="020B0403030503020204" pitchFamily="34" charset="77"/>
              </a:rPr>
              <a:t>Pipe sizing</a:t>
            </a:r>
          </a:p>
          <a:p>
            <a:pPr marL="342900" indent="-342900">
              <a:buFont typeface="Arial" panose="020B0604020202020204" pitchFamily="34" charset="0"/>
              <a:buChar char="•"/>
            </a:pPr>
            <a:r>
              <a:rPr lang="en-GB" dirty="0">
                <a:latin typeface="Azo Sans 2 Light" panose="020B0403030503020204" pitchFamily="34" charset="77"/>
              </a:rPr>
              <a:t>Balancing valve selection</a:t>
            </a:r>
          </a:p>
          <a:p>
            <a:pPr marL="342900" indent="-342900">
              <a:buFont typeface="Arial" panose="020B0604020202020204" pitchFamily="34" charset="0"/>
              <a:buChar char="•"/>
            </a:pPr>
            <a:r>
              <a:rPr lang="en-GB" dirty="0">
                <a:latin typeface="Azo Sans 2 Light" panose="020B0403030503020204" pitchFamily="34" charset="77"/>
              </a:rPr>
              <a:t>Balancing valve set points</a:t>
            </a:r>
          </a:p>
          <a:p>
            <a:pPr marL="342900" indent="-342900">
              <a:buFont typeface="Arial" panose="020B0604020202020204" pitchFamily="34" charset="0"/>
              <a:buChar char="•"/>
            </a:pPr>
            <a:r>
              <a:rPr lang="en-GB" dirty="0">
                <a:latin typeface="Azo Sans 2 Light" panose="020B0403030503020204" pitchFamily="34" charset="77"/>
              </a:rPr>
              <a:t>Evaluation of existing installations</a:t>
            </a:r>
          </a:p>
          <a:p>
            <a:pPr marL="342900" indent="-342900">
              <a:buFont typeface="Arial" panose="020B0604020202020204" pitchFamily="34" charset="0"/>
              <a:buChar char="•"/>
            </a:pPr>
            <a:r>
              <a:rPr lang="en-GB" dirty="0">
                <a:latin typeface="Azo Sans 2 Light" panose="020B0403030503020204" pitchFamily="34" charset="77"/>
              </a:rPr>
              <a:t>On-site training and trouble shooting</a:t>
            </a:r>
          </a:p>
          <a:p>
            <a:pPr marL="342900" indent="-342900">
              <a:buFont typeface="Arial" panose="020B0604020202020204" pitchFamily="34" charset="0"/>
              <a:buChar char="•"/>
            </a:pPr>
            <a:r>
              <a:rPr lang="en-GB" dirty="0">
                <a:latin typeface="Azo Sans 2 Light" panose="020B0403030503020204" pitchFamily="34" charset="77"/>
              </a:rPr>
              <a:t>Complete system schematic for DHW and DCW</a:t>
            </a:r>
          </a:p>
        </p:txBody>
      </p:sp>
      <p:sp>
        <p:nvSpPr>
          <p:cNvPr id="13" name="Textfeld 12">
            <a:extLst>
              <a:ext uri="{FF2B5EF4-FFF2-40B4-BE49-F238E27FC236}">
                <a16:creationId xmlns:a16="http://schemas.microsoft.com/office/drawing/2014/main" id="{C3C53CE0-6198-9142-8F8D-15B71981EAB4}"/>
              </a:ext>
            </a:extLst>
          </p:cNvPr>
          <p:cNvSpPr txBox="1"/>
          <p:nvPr/>
        </p:nvSpPr>
        <p:spPr>
          <a:xfrm>
            <a:off x="-509954" y="3877408"/>
            <a:ext cx="0" cy="0"/>
          </a:xfrm>
          <a:prstGeom prst="rect">
            <a:avLst/>
          </a:prstGeom>
        </p:spPr>
        <p:txBody>
          <a:bodyPr wrap="none" lIns="0" tIns="0" rIns="0" bIns="0" rtlCol="0">
            <a:noAutofit/>
          </a:bodyPr>
          <a:lstStyle/>
          <a:p>
            <a:pPr algn="l">
              <a:buClr>
                <a:schemeClr val="tx2"/>
              </a:buClr>
              <a:buSzPct val="120000"/>
            </a:pPr>
            <a:endParaRPr lang="de-DE" sz="1600" dirty="0"/>
          </a:p>
        </p:txBody>
      </p:sp>
      <p:sp>
        <p:nvSpPr>
          <p:cNvPr id="15" name="Titel 1">
            <a:extLst>
              <a:ext uri="{FF2B5EF4-FFF2-40B4-BE49-F238E27FC236}">
                <a16:creationId xmlns:a16="http://schemas.microsoft.com/office/drawing/2014/main" id="{7270C33C-386F-79FB-E3B5-442888556157}"/>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sz="2400" dirty="0"/>
              <a:t>OV Assist</a:t>
            </a:r>
          </a:p>
        </p:txBody>
      </p:sp>
    </p:spTree>
    <p:extLst>
      <p:ext uri="{BB962C8B-B14F-4D97-AF65-F5344CB8AC3E}">
        <p14:creationId xmlns:p14="http://schemas.microsoft.com/office/powerpoint/2010/main" val="238508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5A01C7D9-5B90-1320-0580-C24171D59C3B}"/>
              </a:ext>
            </a:extLst>
          </p:cNvPr>
          <p:cNvPicPr>
            <a:picLocks noGrp="1" noChangeAspect="1"/>
          </p:cNvPicPr>
          <p:nvPr>
            <p:ph type="pic" sz="quarter" idx="14"/>
          </p:nvPr>
        </p:nvPicPr>
        <p:blipFill>
          <a:blip r:embed="rId3"/>
          <a:srcRect/>
          <a:stretch/>
        </p:blipFill>
        <p:spPr>
          <a:prstGeom prst="rect">
            <a:avLst/>
          </a:prstGeom>
        </p:spPr>
      </p:pic>
      <p:sp>
        <p:nvSpPr>
          <p:cNvPr id="2" name="Rechteck 4">
            <a:extLst>
              <a:ext uri="{FF2B5EF4-FFF2-40B4-BE49-F238E27FC236}">
                <a16:creationId xmlns:a16="http://schemas.microsoft.com/office/drawing/2014/main" id="{05995E48-2CF5-E655-A7BC-035685F091F0}"/>
              </a:ext>
            </a:extLst>
          </p:cNvPr>
          <p:cNvSpPr/>
          <p:nvPr/>
        </p:nvSpPr>
        <p:spPr>
          <a:xfrm>
            <a:off x="81208" y="3265685"/>
            <a:ext cx="7614991" cy="2106197"/>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Hot Potable Water Preparation</a:t>
            </a:r>
            <a:endParaRPr lang="en-US" sz="3600" b="1" dirty="0">
              <a:solidFill>
                <a:schemeClr val="tx2"/>
              </a:solidFill>
              <a:latin typeface="Azo Sans 2 Light" panose="020B0403030503020204" pitchFamily="34" charset="77"/>
            </a:endParaRPr>
          </a:p>
        </p:txBody>
      </p:sp>
      <p:pic>
        <p:nvPicPr>
          <p:cNvPr id="34" name="SmartArt Placeholder 33">
            <a:extLst>
              <a:ext uri="{FF2B5EF4-FFF2-40B4-BE49-F238E27FC236}">
                <a16:creationId xmlns:a16="http://schemas.microsoft.com/office/drawing/2014/main" id="{379DED58-FB62-7070-5AE5-95784C3AAD1A}"/>
              </a:ext>
            </a:extLst>
          </p:cNvPr>
          <p:cNvPicPr>
            <a:picLocks noGrp="1" noChangeAspect="1"/>
          </p:cNvPicPr>
          <p:nvPr>
            <p:ph type="dgm" sz="quarter" idx="16"/>
          </p:nvPr>
        </p:nvPicPr>
        <p:blipFill>
          <a:blip r:embed="rId4" cstate="screen">
            <a:extLst>
              <a:ext uri="{28A0092B-C50C-407E-A947-70E740481C1C}">
                <a14:useLocalDpi xmlns:a14="http://schemas.microsoft.com/office/drawing/2010/main"/>
              </a:ext>
            </a:extLst>
          </a:blip>
          <a:stretch>
            <a:fillRect/>
          </a:stretch>
        </p:blipFill>
        <p:spPr>
          <a:xfrm>
            <a:off x="440086" y="446088"/>
            <a:ext cx="2207516" cy="539750"/>
          </a:xfrm>
          <a:prstGeom prst="rect">
            <a:avLst/>
          </a:prstGeom>
        </p:spPr>
      </p:pic>
      <p:sp>
        <p:nvSpPr>
          <p:cNvPr id="8" name="Text Placeholder 7">
            <a:extLst>
              <a:ext uri="{FF2B5EF4-FFF2-40B4-BE49-F238E27FC236}">
                <a16:creationId xmlns:a16="http://schemas.microsoft.com/office/drawing/2014/main" id="{05AE8A5C-A2AE-DEB6-6C81-63BD62C92CE0}"/>
              </a:ext>
            </a:extLst>
          </p:cNvPr>
          <p:cNvSpPr>
            <a:spLocks noGrp="1"/>
          </p:cNvSpPr>
          <p:nvPr>
            <p:ph type="body" sz="quarter" idx="15"/>
          </p:nvPr>
        </p:nvSpPr>
        <p:spPr/>
        <p:txBody>
          <a:bodyPr/>
          <a:lstStyle/>
          <a:p>
            <a:endParaRPr lang="en-AU" dirty="0"/>
          </a:p>
        </p:txBody>
      </p:sp>
      <p:sp>
        <p:nvSpPr>
          <p:cNvPr id="10" name="Rechteck 4">
            <a:extLst>
              <a:ext uri="{FF2B5EF4-FFF2-40B4-BE49-F238E27FC236}">
                <a16:creationId xmlns:a16="http://schemas.microsoft.com/office/drawing/2014/main" id="{51384208-C72C-3608-C287-5AC40DFA9C01}"/>
              </a:ext>
            </a:extLst>
          </p:cNvPr>
          <p:cNvSpPr/>
          <p:nvPr/>
        </p:nvSpPr>
        <p:spPr>
          <a:xfrm>
            <a:off x="81209" y="1713330"/>
            <a:ext cx="4631731" cy="2106196"/>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kumimoji="0" lang="en-US" sz="48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Stations</a:t>
            </a:r>
            <a:endParaRPr kumimoji="0" lang="en-US" sz="2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endParaRPr>
          </a:p>
        </p:txBody>
      </p:sp>
    </p:spTree>
    <p:extLst>
      <p:ext uri="{BB962C8B-B14F-4D97-AF65-F5344CB8AC3E}">
        <p14:creationId xmlns:p14="http://schemas.microsoft.com/office/powerpoint/2010/main" val="745975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223" t="2278" r="1104" b="2791"/>
          <a:stretch/>
        </p:blipFill>
        <p:spPr bwMode="auto">
          <a:xfrm>
            <a:off x="340133" y="1584915"/>
            <a:ext cx="5832255" cy="345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uppieren 9"/>
          <p:cNvGrpSpPr>
            <a:grpSpLocks/>
          </p:cNvGrpSpPr>
          <p:nvPr/>
        </p:nvGrpSpPr>
        <p:grpSpPr bwMode="auto">
          <a:xfrm>
            <a:off x="7301993" y="139467"/>
            <a:ext cx="4065010" cy="4274648"/>
            <a:chOff x="2111375" y="1081088"/>
            <a:chExt cx="4921250" cy="5399087"/>
          </a:xfrm>
        </p:grpSpPr>
        <p:pic>
          <p:nvPicPr>
            <p:cNvPr id="11" name="Grafik 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11375" y="1081088"/>
              <a:ext cx="4921250"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2"/>
            <p:cNvSpPr>
              <a:spLocks noChangeArrowheads="1"/>
            </p:cNvSpPr>
            <p:nvPr/>
          </p:nvSpPr>
          <p:spPr bwMode="auto">
            <a:xfrm rot="1380000">
              <a:off x="5889625" y="1322388"/>
              <a:ext cx="1074738" cy="360362"/>
            </a:xfrm>
            <a:prstGeom prst="rect">
              <a:avLst/>
            </a:prstGeom>
            <a:solidFill>
              <a:srgbClr val="FFFFFF"/>
            </a:solidFill>
            <a:ln w="9525" algn="ctr">
              <a:solidFill>
                <a:schemeClr val="bg1"/>
              </a:solidFill>
              <a:round/>
              <a:headEnd/>
              <a:tailEnd/>
            </a:ln>
          </p:spPr>
          <p:txBody>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algn="r"/>
              <a:endParaRPr lang="de-DE" altLang="de-DE"/>
            </a:p>
          </p:txBody>
        </p:sp>
        <p:sp>
          <p:nvSpPr>
            <p:cNvPr id="13" name="Rechteck 15"/>
            <p:cNvSpPr>
              <a:spLocks noChangeArrowheads="1"/>
            </p:cNvSpPr>
            <p:nvPr/>
          </p:nvSpPr>
          <p:spPr bwMode="auto">
            <a:xfrm>
              <a:off x="2339752" y="3473165"/>
              <a:ext cx="4450961" cy="172800"/>
            </a:xfrm>
            <a:prstGeom prst="rect">
              <a:avLst/>
            </a:prstGeom>
            <a:solidFill>
              <a:srgbClr val="E1E1E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algn="r"/>
              <a:endParaRPr lang="de-DE" altLang="de-DE"/>
            </a:p>
          </p:txBody>
        </p:sp>
        <p:pic>
          <p:nvPicPr>
            <p:cNvPr id="14" name="Grafik 1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33400" y="2281397"/>
              <a:ext cx="4464000" cy="127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Gerader Verbinder 17"/>
            <p:cNvCxnSpPr>
              <a:cxnSpLocks noChangeShapeType="1"/>
            </p:cNvCxnSpPr>
            <p:nvPr/>
          </p:nvCxnSpPr>
          <p:spPr bwMode="auto">
            <a:xfrm>
              <a:off x="4533771" y="3568254"/>
              <a:ext cx="1404000" cy="1"/>
            </a:xfrm>
            <a:prstGeom prst="line">
              <a:avLst/>
            </a:prstGeom>
            <a:noFill/>
            <a:ln w="12700" algn="ctr">
              <a:solidFill>
                <a:srgbClr val="0092D2"/>
              </a:solidFill>
              <a:round/>
              <a:headEnd/>
              <a:tailEnd/>
            </a:ln>
            <a:extLst>
              <a:ext uri="{909E8E84-426E-40DD-AFC4-6F175D3DCCD1}">
                <a14:hiddenFill xmlns:a14="http://schemas.microsoft.com/office/drawing/2010/main">
                  <a:noFill/>
                </a14:hiddenFill>
              </a:ext>
            </a:extLst>
          </p:spPr>
        </p:cxnSp>
        <p:cxnSp>
          <p:nvCxnSpPr>
            <p:cNvPr id="16" name="Gerader Verbinder 18"/>
            <p:cNvCxnSpPr>
              <a:cxnSpLocks noChangeShapeType="1"/>
            </p:cNvCxnSpPr>
            <p:nvPr/>
          </p:nvCxnSpPr>
          <p:spPr bwMode="auto">
            <a:xfrm>
              <a:off x="4600572" y="3595022"/>
              <a:ext cx="1278000" cy="1"/>
            </a:xfrm>
            <a:prstGeom prst="line">
              <a:avLst/>
            </a:prstGeom>
            <a:noFill/>
            <a:ln w="12700" algn="ctr">
              <a:solidFill>
                <a:srgbClr val="CC1E2E"/>
              </a:solidFill>
              <a:round/>
              <a:headEnd/>
              <a:tailEnd/>
            </a:ln>
            <a:extLst>
              <a:ext uri="{909E8E84-426E-40DD-AFC4-6F175D3DCCD1}">
                <a14:hiddenFill xmlns:a14="http://schemas.microsoft.com/office/drawing/2010/main">
                  <a:noFill/>
                </a14:hiddenFill>
              </a:ext>
            </a:extLst>
          </p:spPr>
        </p:cxnSp>
        <p:cxnSp>
          <p:nvCxnSpPr>
            <p:cNvPr id="17" name="Gerader Verbinder 19"/>
            <p:cNvCxnSpPr>
              <a:cxnSpLocks noChangeShapeType="1"/>
            </p:cNvCxnSpPr>
            <p:nvPr/>
          </p:nvCxnSpPr>
          <p:spPr bwMode="auto">
            <a:xfrm>
              <a:off x="4564857" y="3621214"/>
              <a:ext cx="1468800" cy="1"/>
            </a:xfrm>
            <a:prstGeom prst="line">
              <a:avLst/>
            </a:prstGeom>
            <a:noFill/>
            <a:ln w="12700" algn="ctr">
              <a:solidFill>
                <a:srgbClr val="59AC4F"/>
              </a:solidFill>
              <a:round/>
              <a:headEnd/>
              <a:tailEnd/>
            </a:ln>
            <a:extLst>
              <a:ext uri="{909E8E84-426E-40DD-AFC4-6F175D3DCCD1}">
                <a14:hiddenFill xmlns:a14="http://schemas.microsoft.com/office/drawing/2010/main">
                  <a:noFill/>
                </a14:hiddenFill>
              </a:ext>
            </a:extLst>
          </p:spPr>
        </p:cxnSp>
        <p:cxnSp>
          <p:nvCxnSpPr>
            <p:cNvPr id="18" name="Gerader Verbinder 20"/>
            <p:cNvCxnSpPr>
              <a:cxnSpLocks noChangeShapeType="1"/>
            </p:cNvCxnSpPr>
            <p:nvPr/>
          </p:nvCxnSpPr>
          <p:spPr bwMode="auto">
            <a:xfrm>
              <a:off x="4533771" y="3564070"/>
              <a:ext cx="0" cy="144016"/>
            </a:xfrm>
            <a:prstGeom prst="line">
              <a:avLst/>
            </a:prstGeom>
            <a:noFill/>
            <a:ln w="12700" algn="ctr">
              <a:solidFill>
                <a:srgbClr val="0092D2"/>
              </a:solidFill>
              <a:round/>
              <a:headEnd/>
              <a:tailEnd/>
            </a:ln>
            <a:extLst>
              <a:ext uri="{909E8E84-426E-40DD-AFC4-6F175D3DCCD1}">
                <a14:hiddenFill xmlns:a14="http://schemas.microsoft.com/office/drawing/2010/main">
                  <a:noFill/>
                </a14:hiddenFill>
              </a:ext>
            </a:extLst>
          </p:spPr>
        </p:cxnSp>
        <p:cxnSp>
          <p:nvCxnSpPr>
            <p:cNvPr id="19" name="Gerader Verbinder 21"/>
            <p:cNvCxnSpPr>
              <a:cxnSpLocks noChangeShapeType="1"/>
            </p:cNvCxnSpPr>
            <p:nvPr/>
          </p:nvCxnSpPr>
          <p:spPr bwMode="auto">
            <a:xfrm>
              <a:off x="5936723" y="3498635"/>
              <a:ext cx="0" cy="72000"/>
            </a:xfrm>
            <a:prstGeom prst="line">
              <a:avLst/>
            </a:prstGeom>
            <a:noFill/>
            <a:ln w="12700" algn="ctr">
              <a:solidFill>
                <a:srgbClr val="0092D2"/>
              </a:solidFill>
              <a:round/>
              <a:headEnd/>
              <a:tailEnd/>
            </a:ln>
            <a:extLst>
              <a:ext uri="{909E8E84-426E-40DD-AFC4-6F175D3DCCD1}">
                <a14:hiddenFill xmlns:a14="http://schemas.microsoft.com/office/drawing/2010/main">
                  <a:noFill/>
                </a14:hiddenFill>
              </a:ext>
            </a:extLst>
          </p:spPr>
        </p:cxnSp>
        <p:cxnSp>
          <p:nvCxnSpPr>
            <p:cNvPr id="20" name="Gerader Verbinder 22"/>
            <p:cNvCxnSpPr>
              <a:cxnSpLocks noChangeShapeType="1"/>
            </p:cNvCxnSpPr>
            <p:nvPr/>
          </p:nvCxnSpPr>
          <p:spPr bwMode="auto">
            <a:xfrm>
              <a:off x="4564857" y="3618833"/>
              <a:ext cx="0" cy="144016"/>
            </a:xfrm>
            <a:prstGeom prst="line">
              <a:avLst/>
            </a:prstGeom>
            <a:noFill/>
            <a:ln w="12700" algn="ctr">
              <a:solidFill>
                <a:srgbClr val="59AC4F"/>
              </a:solidFill>
              <a:round/>
              <a:headEnd/>
              <a:tailEnd/>
            </a:ln>
            <a:extLst>
              <a:ext uri="{909E8E84-426E-40DD-AFC4-6F175D3DCCD1}">
                <a14:hiddenFill xmlns:a14="http://schemas.microsoft.com/office/drawing/2010/main">
                  <a:noFill/>
                </a14:hiddenFill>
              </a:ext>
            </a:extLst>
          </p:spPr>
        </p:cxnSp>
        <p:cxnSp>
          <p:nvCxnSpPr>
            <p:cNvPr id="21" name="Gerader Verbinder 23"/>
            <p:cNvCxnSpPr>
              <a:cxnSpLocks noChangeShapeType="1"/>
            </p:cNvCxnSpPr>
            <p:nvPr/>
          </p:nvCxnSpPr>
          <p:spPr bwMode="auto">
            <a:xfrm>
              <a:off x="6035971" y="3481967"/>
              <a:ext cx="0" cy="144016"/>
            </a:xfrm>
            <a:prstGeom prst="line">
              <a:avLst/>
            </a:prstGeom>
            <a:noFill/>
            <a:ln w="12700" algn="ctr">
              <a:solidFill>
                <a:srgbClr val="59AC4F"/>
              </a:solidFill>
              <a:round/>
              <a:headEnd/>
              <a:tailEnd/>
            </a:ln>
            <a:extLst>
              <a:ext uri="{909E8E84-426E-40DD-AFC4-6F175D3DCCD1}">
                <a14:hiddenFill xmlns:a14="http://schemas.microsoft.com/office/drawing/2010/main">
                  <a:noFill/>
                </a14:hiddenFill>
              </a:ext>
            </a:extLst>
          </p:spPr>
        </p:cxnSp>
        <p:cxnSp>
          <p:nvCxnSpPr>
            <p:cNvPr id="22" name="Gerader Verbinder 24"/>
            <p:cNvCxnSpPr>
              <a:cxnSpLocks noChangeShapeType="1"/>
            </p:cNvCxnSpPr>
            <p:nvPr/>
          </p:nvCxnSpPr>
          <p:spPr bwMode="auto">
            <a:xfrm>
              <a:off x="4601150" y="3590261"/>
              <a:ext cx="0" cy="144016"/>
            </a:xfrm>
            <a:prstGeom prst="line">
              <a:avLst/>
            </a:prstGeom>
            <a:noFill/>
            <a:ln w="12700" algn="ctr">
              <a:solidFill>
                <a:srgbClr val="CC1E2E"/>
              </a:solidFill>
              <a:round/>
              <a:headEnd/>
              <a:tailEnd/>
            </a:ln>
            <a:extLst>
              <a:ext uri="{909E8E84-426E-40DD-AFC4-6F175D3DCCD1}">
                <a14:hiddenFill xmlns:a14="http://schemas.microsoft.com/office/drawing/2010/main">
                  <a:noFill/>
                </a14:hiddenFill>
              </a:ext>
            </a:extLst>
          </p:spPr>
        </p:cxnSp>
        <p:cxnSp>
          <p:nvCxnSpPr>
            <p:cNvPr id="23" name="Gerader Verbinder 25"/>
            <p:cNvCxnSpPr>
              <a:cxnSpLocks noChangeShapeType="1"/>
            </p:cNvCxnSpPr>
            <p:nvPr/>
          </p:nvCxnSpPr>
          <p:spPr bwMode="auto">
            <a:xfrm>
              <a:off x="5878609" y="3527199"/>
              <a:ext cx="0" cy="72000"/>
            </a:xfrm>
            <a:prstGeom prst="line">
              <a:avLst/>
            </a:prstGeom>
            <a:noFill/>
            <a:ln w="12700" algn="ctr">
              <a:solidFill>
                <a:srgbClr val="CC1E2E"/>
              </a:solidFill>
              <a:round/>
              <a:headEnd/>
              <a:tailEnd/>
            </a:ln>
            <a:extLst>
              <a:ext uri="{909E8E84-426E-40DD-AFC4-6F175D3DCCD1}">
                <a14:hiddenFill xmlns:a14="http://schemas.microsoft.com/office/drawing/2010/main">
                  <a:noFill/>
                </a14:hiddenFill>
              </a:ext>
            </a:extLst>
          </p:spPr>
        </p:cxnSp>
        <p:sp>
          <p:nvSpPr>
            <p:cNvPr id="24" name="Rechteck 26"/>
            <p:cNvSpPr>
              <a:spLocks noChangeArrowheads="1"/>
            </p:cNvSpPr>
            <p:nvPr/>
          </p:nvSpPr>
          <p:spPr bwMode="auto">
            <a:xfrm flipH="1">
              <a:off x="6794724" y="2223258"/>
              <a:ext cx="18000" cy="1367003"/>
            </a:xfrm>
            <a:prstGeom prst="rect">
              <a:avLst/>
            </a:prstGeom>
            <a:solidFill>
              <a:srgbClr val="E1E1E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algn="r"/>
              <a:endParaRPr lang="de-DE" altLang="de-DE"/>
            </a:p>
          </p:txBody>
        </p:sp>
      </p:grpSp>
      <p:sp>
        <p:nvSpPr>
          <p:cNvPr id="25" name="Textfeld 24"/>
          <p:cNvSpPr txBox="1"/>
          <p:nvPr/>
        </p:nvSpPr>
        <p:spPr>
          <a:xfrm>
            <a:off x="302871" y="4987087"/>
            <a:ext cx="5845516" cy="748609"/>
          </a:xfrm>
          <a:prstGeom prst="rect">
            <a:avLst/>
          </a:prstGeom>
        </p:spPr>
        <p:txBody>
          <a:bodyPr wrap="none" lIns="0" tIns="0" rIns="0" bIns="0" rtlCol="0">
            <a:noAutofit/>
          </a:bodyPr>
          <a:lstStyle/>
          <a:p>
            <a:pPr algn="ctr">
              <a:buClr>
                <a:schemeClr val="tx2"/>
              </a:buClr>
              <a:buSzPct val="120000"/>
            </a:pPr>
            <a:r>
              <a:rPr lang="en-AU" sz="2400" b="1" dirty="0">
                <a:solidFill>
                  <a:srgbClr val="00B1EB"/>
                </a:solidFill>
              </a:rPr>
              <a:t>CENTRALISED</a:t>
            </a:r>
            <a:endParaRPr lang="en-AU" sz="2000" b="1" dirty="0">
              <a:solidFill>
                <a:srgbClr val="00B1EB"/>
              </a:solidFill>
            </a:endParaRPr>
          </a:p>
          <a:p>
            <a:pPr algn="ctr">
              <a:buClr>
                <a:schemeClr val="tx2"/>
              </a:buClr>
              <a:buSzPct val="120000"/>
            </a:pPr>
            <a:r>
              <a:rPr lang="en-AU" sz="2000" dirty="0">
                <a:solidFill>
                  <a:srgbClr val="636566"/>
                </a:solidFill>
              </a:rPr>
              <a:t>central potable HW production w/ return circulation</a:t>
            </a:r>
          </a:p>
        </p:txBody>
      </p:sp>
      <p:sp>
        <p:nvSpPr>
          <p:cNvPr id="8" name="Titel 1">
            <a:extLst>
              <a:ext uri="{FF2B5EF4-FFF2-40B4-BE49-F238E27FC236}">
                <a16:creationId xmlns:a16="http://schemas.microsoft.com/office/drawing/2014/main" id="{CF4E2E73-E010-29AA-03A4-B16F1AB92BCF}"/>
              </a:ext>
            </a:extLst>
          </p:cNvPr>
          <p:cNvSpPr txBox="1">
            <a:spLocks/>
          </p:cNvSpPr>
          <p:nvPr/>
        </p:nvSpPr>
        <p:spPr>
          <a:xfrm>
            <a:off x="433387" y="404832"/>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Stations</a:t>
            </a:r>
          </a:p>
        </p:txBody>
      </p:sp>
      <p:sp>
        <p:nvSpPr>
          <p:cNvPr id="27" name="Titel 1">
            <a:extLst>
              <a:ext uri="{FF2B5EF4-FFF2-40B4-BE49-F238E27FC236}">
                <a16:creationId xmlns:a16="http://schemas.microsoft.com/office/drawing/2014/main" id="{A9D6A225-3B4F-0138-583F-4280D8CBC986}"/>
              </a:ext>
            </a:extLst>
          </p:cNvPr>
          <p:cNvSpPr txBox="1">
            <a:spLocks/>
          </p:cNvSpPr>
          <p:nvPr/>
        </p:nvSpPr>
        <p:spPr>
          <a:xfrm>
            <a:off x="433386" y="941183"/>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sz="2400" dirty="0"/>
              <a:t>Types of Potable Water Preparation</a:t>
            </a:r>
          </a:p>
        </p:txBody>
      </p:sp>
      <p:sp>
        <p:nvSpPr>
          <p:cNvPr id="28" name="Textfeld 24">
            <a:extLst>
              <a:ext uri="{FF2B5EF4-FFF2-40B4-BE49-F238E27FC236}">
                <a16:creationId xmlns:a16="http://schemas.microsoft.com/office/drawing/2014/main" id="{08D5AEC7-C66D-9547-7994-71FE70AB603B}"/>
              </a:ext>
            </a:extLst>
          </p:cNvPr>
          <p:cNvSpPr txBox="1"/>
          <p:nvPr/>
        </p:nvSpPr>
        <p:spPr>
          <a:xfrm>
            <a:off x="7072099" y="4559185"/>
            <a:ext cx="4572000" cy="1059266"/>
          </a:xfrm>
          <a:prstGeom prst="rect">
            <a:avLst/>
          </a:prstGeom>
        </p:spPr>
        <p:txBody>
          <a:bodyPr wrap="none" lIns="0" tIns="0" rIns="0" bIns="0" rtlCol="0">
            <a:noAutofit/>
          </a:bodyPr>
          <a:lstStyle/>
          <a:p>
            <a:pPr algn="ctr">
              <a:buClr>
                <a:schemeClr val="tx2"/>
              </a:buClr>
              <a:buSzPct val="120000"/>
            </a:pPr>
            <a:r>
              <a:rPr lang="en-AU" sz="2400" b="1" dirty="0">
                <a:solidFill>
                  <a:schemeClr val="tx2"/>
                </a:solidFill>
              </a:rPr>
              <a:t>DECENTRALISED</a:t>
            </a:r>
            <a:endParaRPr lang="en-AU" b="1" dirty="0">
              <a:solidFill>
                <a:schemeClr val="tx2"/>
              </a:solidFill>
            </a:endParaRPr>
          </a:p>
          <a:p>
            <a:pPr algn="ctr">
              <a:buClr>
                <a:schemeClr val="tx2"/>
              </a:buClr>
              <a:buSzPct val="120000"/>
            </a:pPr>
            <a:r>
              <a:rPr lang="en-AU" sz="2000" dirty="0">
                <a:solidFill>
                  <a:srgbClr val="636566"/>
                </a:solidFill>
              </a:rPr>
              <a:t>local potable HW production</a:t>
            </a:r>
          </a:p>
          <a:p>
            <a:pPr algn="ctr">
              <a:buClr>
                <a:schemeClr val="tx2"/>
              </a:buClr>
              <a:buSzPct val="120000"/>
            </a:pPr>
            <a:r>
              <a:rPr lang="en-AU" sz="2000" b="1" i="1" dirty="0">
                <a:solidFill>
                  <a:srgbClr val="636566"/>
                </a:solidFill>
              </a:rPr>
              <a:t>from </a:t>
            </a:r>
            <a:r>
              <a:rPr lang="en-AU" sz="2000" dirty="0">
                <a:solidFill>
                  <a:srgbClr val="636566"/>
                </a:solidFill>
              </a:rPr>
              <a:t>central heat generator/buffer</a:t>
            </a:r>
          </a:p>
        </p:txBody>
      </p:sp>
      <p:sp>
        <p:nvSpPr>
          <p:cNvPr id="2" name="Textfeld 24">
            <a:extLst>
              <a:ext uri="{FF2B5EF4-FFF2-40B4-BE49-F238E27FC236}">
                <a16:creationId xmlns:a16="http://schemas.microsoft.com/office/drawing/2014/main" id="{AA735EDF-2E38-C60B-91DB-A15D12099C73}"/>
              </a:ext>
            </a:extLst>
          </p:cNvPr>
          <p:cNvSpPr txBox="1"/>
          <p:nvPr/>
        </p:nvSpPr>
        <p:spPr>
          <a:xfrm>
            <a:off x="1588167" y="5916817"/>
            <a:ext cx="3348000" cy="396000"/>
          </a:xfrm>
          <a:prstGeom prst="rect">
            <a:avLst/>
          </a:prstGeom>
          <a:solidFill>
            <a:srgbClr val="00B1EB"/>
          </a:solidFill>
        </p:spPr>
        <p:txBody>
          <a:bodyPr wrap="none" lIns="0" tIns="0" rIns="0" bIns="0" rtlCol="0">
            <a:noAutofit/>
          </a:bodyPr>
          <a:lstStyle/>
          <a:p>
            <a:pPr algn="ctr">
              <a:buClr>
                <a:schemeClr val="tx2"/>
              </a:buClr>
              <a:buSzPct val="120000"/>
            </a:pPr>
            <a:r>
              <a:rPr lang="en-AU" sz="2400" dirty="0">
                <a:solidFill>
                  <a:schemeClr val="bg1"/>
                </a:solidFill>
                <a:latin typeface="Azo Sans 2 Medium" panose="020B0703030503020204" pitchFamily="34" charset="0"/>
                <a:ea typeface="+mj-ea"/>
                <a:cs typeface="+mj-cs"/>
              </a:rPr>
              <a:t>Regumaq X</a:t>
            </a:r>
          </a:p>
        </p:txBody>
      </p:sp>
      <p:sp>
        <p:nvSpPr>
          <p:cNvPr id="5" name="Textfeld 24">
            <a:extLst>
              <a:ext uri="{FF2B5EF4-FFF2-40B4-BE49-F238E27FC236}">
                <a16:creationId xmlns:a16="http://schemas.microsoft.com/office/drawing/2014/main" id="{25732EFF-512D-1CC6-F139-A13551EDAB58}"/>
              </a:ext>
            </a:extLst>
          </p:cNvPr>
          <p:cNvSpPr txBox="1"/>
          <p:nvPr/>
        </p:nvSpPr>
        <p:spPr>
          <a:xfrm>
            <a:off x="7628920" y="5904472"/>
            <a:ext cx="3348000" cy="396000"/>
          </a:xfrm>
          <a:prstGeom prst="rect">
            <a:avLst/>
          </a:prstGeom>
          <a:solidFill>
            <a:srgbClr val="00B1EB"/>
          </a:solidFill>
        </p:spPr>
        <p:txBody>
          <a:bodyPr wrap="none" lIns="0" tIns="0" rIns="0" bIns="0" rtlCol="0">
            <a:noAutofit/>
          </a:bodyPr>
          <a:lstStyle>
            <a:defPPr>
              <a:defRPr lang="en-US"/>
            </a:defPPr>
            <a:lvl1pPr algn="ctr">
              <a:buClr>
                <a:schemeClr val="tx2"/>
              </a:buClr>
              <a:buSzPct val="120000"/>
              <a:defRPr sz="2400">
                <a:solidFill>
                  <a:schemeClr val="bg1"/>
                </a:solidFill>
                <a:latin typeface="Azo Sans 2 Medium" panose="020B0703030503020204" pitchFamily="34" charset="0"/>
                <a:ea typeface="+mj-ea"/>
                <a:cs typeface="+mj-cs"/>
              </a:defRPr>
            </a:lvl1pPr>
          </a:lstStyle>
          <a:p>
            <a:r>
              <a:rPr lang="en-AU" dirty="0"/>
              <a:t>Regudis W</a:t>
            </a:r>
            <a:endParaRPr lang="en-AU" sz="1600" dirty="0"/>
          </a:p>
        </p:txBody>
      </p:sp>
      <p:sp>
        <p:nvSpPr>
          <p:cNvPr id="6" name="Textfeld 24">
            <a:extLst>
              <a:ext uri="{FF2B5EF4-FFF2-40B4-BE49-F238E27FC236}">
                <a16:creationId xmlns:a16="http://schemas.microsoft.com/office/drawing/2014/main" id="{F9C9AC28-B5A1-23A7-61A8-40C61240FE3C}"/>
              </a:ext>
            </a:extLst>
          </p:cNvPr>
          <p:cNvSpPr txBox="1"/>
          <p:nvPr/>
        </p:nvSpPr>
        <p:spPr>
          <a:xfrm>
            <a:off x="7042599" y="6312817"/>
            <a:ext cx="4572000" cy="329936"/>
          </a:xfrm>
          <a:prstGeom prst="rect">
            <a:avLst/>
          </a:prstGeom>
          <a:noFill/>
        </p:spPr>
        <p:txBody>
          <a:bodyPr wrap="none" lIns="0" tIns="0" rIns="0" bIns="0" rtlCol="0">
            <a:noAutofit/>
          </a:bodyPr>
          <a:lstStyle>
            <a:defPPr>
              <a:defRPr lang="en-US"/>
            </a:defPPr>
            <a:lvl1pPr algn="ctr">
              <a:buClr>
                <a:schemeClr val="tx2"/>
              </a:buClr>
              <a:buSzPct val="120000"/>
              <a:defRPr sz="2400">
                <a:solidFill>
                  <a:schemeClr val="bg1"/>
                </a:solidFill>
                <a:latin typeface="Azo Sans 2 Medium" panose="020B0703030503020204" pitchFamily="34" charset="0"/>
                <a:ea typeface="+mj-ea"/>
                <a:cs typeface="+mj-cs"/>
              </a:defRPr>
            </a:lvl1pPr>
          </a:lstStyle>
          <a:p>
            <a:r>
              <a:rPr lang="en-AU" sz="1600" dirty="0">
                <a:solidFill>
                  <a:srgbClr val="636566"/>
                </a:solidFill>
              </a:rPr>
              <a:t>dwelling station w/ optional space heating support</a:t>
            </a:r>
          </a:p>
        </p:txBody>
      </p:sp>
    </p:spTree>
    <p:extLst>
      <p:ext uri="{BB962C8B-B14F-4D97-AF65-F5344CB8AC3E}">
        <p14:creationId xmlns:p14="http://schemas.microsoft.com/office/powerpoint/2010/main" val="29670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 grpId="0" animBg="1"/>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70AC6BA-4BA2-166B-C422-078FBCCE1922}"/>
              </a:ext>
            </a:extLst>
          </p:cNvPr>
          <p:cNvSpPr/>
          <p:nvPr/>
        </p:nvSpPr>
        <p:spPr>
          <a:xfrm>
            <a:off x="671512" y="1816735"/>
            <a:ext cx="10848974" cy="452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20">
            <a:extLst>
              <a:ext uri="{FF2B5EF4-FFF2-40B4-BE49-F238E27FC236}">
                <a16:creationId xmlns:a16="http://schemas.microsoft.com/office/drawing/2014/main" id="{DFFE6C3B-4A78-C2FA-5E85-296E9C217D19}"/>
              </a:ext>
            </a:extLst>
          </p:cNvPr>
          <p:cNvSpPr/>
          <p:nvPr/>
        </p:nvSpPr>
        <p:spPr>
          <a:xfrm>
            <a:off x="8067675" y="989330"/>
            <a:ext cx="3452812" cy="54795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41CEFBC3-00F9-C208-6849-B047177D31DA}"/>
              </a:ext>
            </a:extLst>
          </p:cNvPr>
          <p:cNvPicPr>
            <a:picLocks noChangeAspect="1"/>
          </p:cNvPicPr>
          <p:nvPr/>
        </p:nvPicPr>
        <p:blipFill>
          <a:blip r:embed="rId3"/>
          <a:stretch>
            <a:fillRect/>
          </a:stretch>
        </p:blipFill>
        <p:spPr>
          <a:xfrm>
            <a:off x="852487" y="628650"/>
            <a:ext cx="10487025" cy="5600700"/>
          </a:xfrm>
          <a:prstGeom prst="rect">
            <a:avLst/>
          </a:prstGeom>
        </p:spPr>
      </p:pic>
    </p:spTree>
    <p:extLst>
      <p:ext uri="{BB962C8B-B14F-4D97-AF65-F5344CB8AC3E}">
        <p14:creationId xmlns:p14="http://schemas.microsoft.com/office/powerpoint/2010/main" val="2929357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5A01C7D9-5B90-1320-0580-C24171D59C3B}"/>
              </a:ext>
            </a:extLst>
          </p:cNvPr>
          <p:cNvPicPr>
            <a:picLocks noGrp="1" noChangeAspect="1"/>
          </p:cNvPicPr>
          <p:nvPr>
            <p:ph type="pic" sz="quarter" idx="14"/>
          </p:nvPr>
        </p:nvPicPr>
        <p:blipFill>
          <a:blip r:embed="rId3"/>
          <a:srcRect/>
          <a:stretch/>
        </p:blipFill>
        <p:spPr>
          <a:prstGeom prst="rect">
            <a:avLst/>
          </a:prstGeom>
        </p:spPr>
      </p:pic>
      <p:sp>
        <p:nvSpPr>
          <p:cNvPr id="2" name="Rechteck 4">
            <a:extLst>
              <a:ext uri="{FF2B5EF4-FFF2-40B4-BE49-F238E27FC236}">
                <a16:creationId xmlns:a16="http://schemas.microsoft.com/office/drawing/2014/main" id="{05995E48-2CF5-E655-A7BC-035685F091F0}"/>
              </a:ext>
            </a:extLst>
          </p:cNvPr>
          <p:cNvSpPr/>
          <p:nvPr/>
        </p:nvSpPr>
        <p:spPr>
          <a:xfrm>
            <a:off x="440085" y="3265685"/>
            <a:ext cx="6160739" cy="3146227"/>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lang="en-US" sz="3600" dirty="0">
                <a:solidFill>
                  <a:schemeClr val="tx2"/>
                </a:solidFill>
                <a:latin typeface="Azo Sans 2 Light" panose="020B0403030503020204" pitchFamily="34" charset="77"/>
              </a:rPr>
              <a:t>Centralised</a:t>
            </a:r>
          </a:p>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schemeClr val="tx2"/>
                </a:solidFill>
                <a:effectLst/>
                <a:uLnTx/>
                <a:uFillTx/>
                <a:latin typeface="Azo Sans 2 Light" panose="020B0403030503020204" pitchFamily="34" charset="77"/>
                <a:ea typeface="+mn-ea"/>
                <a:cs typeface="+mn-cs"/>
              </a:rPr>
              <a:t>	</a:t>
            </a: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Hygienically Fresh </a:t>
            </a:r>
          </a:p>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Hot Water</a:t>
            </a:r>
            <a:r>
              <a:rPr lang="en-US" sz="3600" dirty="0">
                <a:solidFill>
                  <a:schemeClr val="tx1"/>
                </a:solidFill>
                <a:latin typeface="Azo Sans 2 Light" panose="020B0403030503020204" pitchFamily="34" charset="77"/>
              </a:rPr>
              <a:t> </a:t>
            </a: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Stations</a:t>
            </a:r>
            <a:endParaRPr lang="en-US" sz="3600" b="1" dirty="0">
              <a:solidFill>
                <a:schemeClr val="tx2"/>
              </a:solidFill>
              <a:latin typeface="Azo Sans 2 Light" panose="020B0403030503020204" pitchFamily="34" charset="77"/>
            </a:endParaRPr>
          </a:p>
        </p:txBody>
      </p:sp>
      <p:pic>
        <p:nvPicPr>
          <p:cNvPr id="34" name="SmartArt Placeholder 33">
            <a:extLst>
              <a:ext uri="{FF2B5EF4-FFF2-40B4-BE49-F238E27FC236}">
                <a16:creationId xmlns:a16="http://schemas.microsoft.com/office/drawing/2014/main" id="{379DED58-FB62-7070-5AE5-95784C3AAD1A}"/>
              </a:ext>
            </a:extLst>
          </p:cNvPr>
          <p:cNvPicPr>
            <a:picLocks noGrp="1" noChangeAspect="1"/>
          </p:cNvPicPr>
          <p:nvPr>
            <p:ph type="dgm" sz="quarter" idx="16"/>
          </p:nvPr>
        </p:nvPicPr>
        <p:blipFill>
          <a:blip r:embed="rId4" cstate="screen">
            <a:extLst>
              <a:ext uri="{28A0092B-C50C-407E-A947-70E740481C1C}">
                <a14:useLocalDpi xmlns:a14="http://schemas.microsoft.com/office/drawing/2010/main"/>
              </a:ext>
            </a:extLst>
          </a:blip>
          <a:stretch>
            <a:fillRect/>
          </a:stretch>
        </p:blipFill>
        <p:spPr>
          <a:xfrm>
            <a:off x="440086" y="446088"/>
            <a:ext cx="2207516" cy="539750"/>
          </a:xfrm>
          <a:prstGeom prst="rect">
            <a:avLst/>
          </a:prstGeom>
        </p:spPr>
      </p:pic>
      <p:sp>
        <p:nvSpPr>
          <p:cNvPr id="8" name="Text Placeholder 7">
            <a:extLst>
              <a:ext uri="{FF2B5EF4-FFF2-40B4-BE49-F238E27FC236}">
                <a16:creationId xmlns:a16="http://schemas.microsoft.com/office/drawing/2014/main" id="{05AE8A5C-A2AE-DEB6-6C81-63BD62C92CE0}"/>
              </a:ext>
            </a:extLst>
          </p:cNvPr>
          <p:cNvSpPr>
            <a:spLocks noGrp="1"/>
          </p:cNvSpPr>
          <p:nvPr>
            <p:ph type="body" sz="quarter" idx="15"/>
          </p:nvPr>
        </p:nvSpPr>
        <p:spPr/>
        <p:txBody>
          <a:bodyPr/>
          <a:lstStyle/>
          <a:p>
            <a:endParaRPr lang="en-AU" dirty="0"/>
          </a:p>
        </p:txBody>
      </p:sp>
      <p:sp>
        <p:nvSpPr>
          <p:cNvPr id="10" name="Rechteck 4">
            <a:extLst>
              <a:ext uri="{FF2B5EF4-FFF2-40B4-BE49-F238E27FC236}">
                <a16:creationId xmlns:a16="http://schemas.microsoft.com/office/drawing/2014/main" id="{51384208-C72C-3608-C287-5AC40DFA9C01}"/>
              </a:ext>
            </a:extLst>
          </p:cNvPr>
          <p:cNvSpPr/>
          <p:nvPr/>
        </p:nvSpPr>
        <p:spPr>
          <a:xfrm>
            <a:off x="521294" y="1713330"/>
            <a:ext cx="4631731" cy="2106196"/>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kumimoji="0" lang="en-US" sz="48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Regumaq X</a:t>
            </a:r>
            <a:endParaRPr kumimoji="0" lang="en-US" sz="2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endParaRPr>
          </a:p>
        </p:txBody>
      </p:sp>
    </p:spTree>
    <p:extLst>
      <p:ext uri="{BB962C8B-B14F-4D97-AF65-F5344CB8AC3E}">
        <p14:creationId xmlns:p14="http://schemas.microsoft.com/office/powerpoint/2010/main" val="660800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70AC6BA-4BA2-166B-C422-078FBCCE1922}"/>
              </a:ext>
            </a:extLst>
          </p:cNvPr>
          <p:cNvSpPr/>
          <p:nvPr/>
        </p:nvSpPr>
        <p:spPr>
          <a:xfrm>
            <a:off x="671512" y="1816735"/>
            <a:ext cx="10848974" cy="452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41CEFBC3-00F9-C208-6849-B047177D31DA}"/>
              </a:ext>
            </a:extLst>
          </p:cNvPr>
          <p:cNvPicPr>
            <a:picLocks noChangeAspect="1"/>
          </p:cNvPicPr>
          <p:nvPr/>
        </p:nvPicPr>
        <p:blipFill>
          <a:blip r:embed="rId3"/>
          <a:stretch>
            <a:fillRect/>
          </a:stretch>
        </p:blipFill>
        <p:spPr>
          <a:xfrm>
            <a:off x="852487" y="628650"/>
            <a:ext cx="10487025" cy="5600700"/>
          </a:xfrm>
          <a:prstGeom prst="rect">
            <a:avLst/>
          </a:prstGeom>
        </p:spPr>
      </p:pic>
      <p:sp>
        <p:nvSpPr>
          <p:cNvPr id="21" name="Rectangle 20">
            <a:extLst>
              <a:ext uri="{FF2B5EF4-FFF2-40B4-BE49-F238E27FC236}">
                <a16:creationId xmlns:a16="http://schemas.microsoft.com/office/drawing/2014/main" id="{DFFE6C3B-4A78-C2FA-5E85-296E9C217D19}"/>
              </a:ext>
            </a:extLst>
          </p:cNvPr>
          <p:cNvSpPr/>
          <p:nvPr/>
        </p:nvSpPr>
        <p:spPr>
          <a:xfrm>
            <a:off x="8067675" y="989330"/>
            <a:ext cx="3452812" cy="54795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22520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48FFB-650C-DE13-A848-C9CB94BB92D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8912351C-2268-65AD-413F-3E9D02832DCF}"/>
              </a:ext>
            </a:extLst>
          </p:cNvPr>
          <p:cNvSpPr txBox="1">
            <a:spLocks/>
          </p:cNvSpPr>
          <p:nvPr/>
        </p:nvSpPr>
        <p:spPr>
          <a:xfrm>
            <a:off x="433387" y="404832"/>
            <a:ext cx="11325225"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Traditional Design Examples</a:t>
            </a:r>
          </a:p>
        </p:txBody>
      </p:sp>
      <p:pic>
        <p:nvPicPr>
          <p:cNvPr id="16" name="Picture 15">
            <a:extLst>
              <a:ext uri="{FF2B5EF4-FFF2-40B4-BE49-F238E27FC236}">
                <a16:creationId xmlns:a16="http://schemas.microsoft.com/office/drawing/2014/main" id="{8C5E18DC-9D32-AA40-2349-BB4BE2106A60}"/>
              </a:ext>
            </a:extLst>
          </p:cNvPr>
          <p:cNvPicPr>
            <a:picLocks noChangeAspect="1"/>
          </p:cNvPicPr>
          <p:nvPr/>
        </p:nvPicPr>
        <p:blipFill>
          <a:blip r:embed="rId3"/>
          <a:stretch>
            <a:fillRect/>
          </a:stretch>
        </p:blipFill>
        <p:spPr>
          <a:xfrm>
            <a:off x="6605545" y="3925499"/>
            <a:ext cx="5345095" cy="2785076"/>
          </a:xfrm>
          <a:prstGeom prst="rect">
            <a:avLst/>
          </a:prstGeom>
        </p:spPr>
      </p:pic>
      <p:sp>
        <p:nvSpPr>
          <p:cNvPr id="3" name="Titel 1">
            <a:extLst>
              <a:ext uri="{FF2B5EF4-FFF2-40B4-BE49-F238E27FC236}">
                <a16:creationId xmlns:a16="http://schemas.microsoft.com/office/drawing/2014/main" id="{76273D0F-DC7A-5B9D-2691-511809FEDB3A}"/>
              </a:ext>
            </a:extLst>
          </p:cNvPr>
          <p:cNvSpPr txBox="1">
            <a:spLocks/>
          </p:cNvSpPr>
          <p:nvPr/>
        </p:nvSpPr>
        <p:spPr>
          <a:xfrm>
            <a:off x="432000" y="939599"/>
            <a:ext cx="6559590" cy="131998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spcAft>
                <a:spcPts val="600"/>
              </a:spcAft>
            </a:pPr>
            <a:r>
              <a:rPr lang="en-US" sz="2400" dirty="0"/>
              <a:t>Potable Hot Water Preparation via</a:t>
            </a:r>
          </a:p>
          <a:p>
            <a:pPr>
              <a:spcAft>
                <a:spcPts val="600"/>
              </a:spcAft>
            </a:pPr>
            <a:r>
              <a:rPr lang="en-US" sz="2400" dirty="0"/>
              <a:t>Boiler/Calorifier/HP + Potable Water Storage</a:t>
            </a:r>
          </a:p>
          <a:p>
            <a:pPr>
              <a:spcAft>
                <a:spcPts val="600"/>
              </a:spcAft>
            </a:pPr>
            <a:r>
              <a:rPr lang="en-US" sz="2400" dirty="0">
                <a:solidFill>
                  <a:srgbClr val="00B1EB"/>
                </a:solidFill>
              </a:rPr>
              <a:t>(Primary DHW System)</a:t>
            </a:r>
          </a:p>
        </p:txBody>
      </p:sp>
      <p:grpSp>
        <p:nvGrpSpPr>
          <p:cNvPr id="6" name="Group 5">
            <a:extLst>
              <a:ext uri="{FF2B5EF4-FFF2-40B4-BE49-F238E27FC236}">
                <a16:creationId xmlns:a16="http://schemas.microsoft.com/office/drawing/2014/main" id="{A7518B8B-B00E-271B-0D8D-C196CC1C439D}"/>
              </a:ext>
            </a:extLst>
          </p:cNvPr>
          <p:cNvGrpSpPr/>
          <p:nvPr/>
        </p:nvGrpSpPr>
        <p:grpSpPr>
          <a:xfrm>
            <a:off x="0" y="2259587"/>
            <a:ext cx="5868479" cy="3823876"/>
            <a:chOff x="0" y="2259587"/>
            <a:chExt cx="5868479" cy="3823876"/>
          </a:xfrm>
        </p:grpSpPr>
        <p:pic>
          <p:nvPicPr>
            <p:cNvPr id="10" name="Picture 9">
              <a:extLst>
                <a:ext uri="{FF2B5EF4-FFF2-40B4-BE49-F238E27FC236}">
                  <a16:creationId xmlns:a16="http://schemas.microsoft.com/office/drawing/2014/main" id="{695F90F8-0C68-F484-942B-E186C7694E6E}"/>
                </a:ext>
              </a:extLst>
            </p:cNvPr>
            <p:cNvPicPr>
              <a:picLocks noChangeAspect="1"/>
            </p:cNvPicPr>
            <p:nvPr/>
          </p:nvPicPr>
          <p:blipFill>
            <a:blip r:embed="rId4"/>
            <a:stretch>
              <a:fillRect/>
            </a:stretch>
          </p:blipFill>
          <p:spPr>
            <a:xfrm>
              <a:off x="0" y="2259587"/>
              <a:ext cx="5868479" cy="3823876"/>
            </a:xfrm>
            <a:prstGeom prst="rect">
              <a:avLst/>
            </a:prstGeom>
          </p:spPr>
        </p:pic>
        <p:sp>
          <p:nvSpPr>
            <p:cNvPr id="2" name="Rectangle 1">
              <a:extLst>
                <a:ext uri="{FF2B5EF4-FFF2-40B4-BE49-F238E27FC236}">
                  <a16:creationId xmlns:a16="http://schemas.microsoft.com/office/drawing/2014/main" id="{0C60689B-0D30-35FA-0587-5456262731A5}"/>
                </a:ext>
              </a:extLst>
            </p:cNvPr>
            <p:cNvSpPr/>
            <p:nvPr/>
          </p:nvSpPr>
          <p:spPr>
            <a:xfrm>
              <a:off x="2833688" y="4319588"/>
              <a:ext cx="230981" cy="133350"/>
            </a:xfrm>
            <a:prstGeom prst="rect">
              <a:avLst/>
            </a:prstGeom>
            <a:solidFill>
              <a:srgbClr val="9DA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Rectangle 3">
              <a:extLst>
                <a:ext uri="{FF2B5EF4-FFF2-40B4-BE49-F238E27FC236}">
                  <a16:creationId xmlns:a16="http://schemas.microsoft.com/office/drawing/2014/main" id="{B55991B9-AB41-FC75-E0F6-F5BCB2EB0820}"/>
                </a:ext>
              </a:extLst>
            </p:cNvPr>
            <p:cNvSpPr/>
            <p:nvPr/>
          </p:nvSpPr>
          <p:spPr>
            <a:xfrm>
              <a:off x="3390900" y="4319588"/>
              <a:ext cx="230981" cy="133350"/>
            </a:xfrm>
            <a:prstGeom prst="rect">
              <a:avLst/>
            </a:prstGeom>
            <a:solidFill>
              <a:srgbClr val="9DA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37" name="Group 36">
            <a:extLst>
              <a:ext uri="{FF2B5EF4-FFF2-40B4-BE49-F238E27FC236}">
                <a16:creationId xmlns:a16="http://schemas.microsoft.com/office/drawing/2014/main" id="{01033D48-224E-73CA-9BDF-02CF6976EE96}"/>
              </a:ext>
            </a:extLst>
          </p:cNvPr>
          <p:cNvGrpSpPr/>
          <p:nvPr/>
        </p:nvGrpSpPr>
        <p:grpSpPr>
          <a:xfrm>
            <a:off x="7107401" y="57150"/>
            <a:ext cx="4341381" cy="3638545"/>
            <a:chOff x="7107401" y="57150"/>
            <a:chExt cx="4341381" cy="3638545"/>
          </a:xfrm>
        </p:grpSpPr>
        <p:pic>
          <p:nvPicPr>
            <p:cNvPr id="7" name="Picture 2">
              <a:extLst>
                <a:ext uri="{FF2B5EF4-FFF2-40B4-BE49-F238E27FC236}">
                  <a16:creationId xmlns:a16="http://schemas.microsoft.com/office/drawing/2014/main" id="{FF8B37FA-FE24-160D-7CD0-CFC4847812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507" r="1"/>
            <a:stretch/>
          </p:blipFill>
          <p:spPr bwMode="auto">
            <a:xfrm>
              <a:off x="7107401" y="57150"/>
              <a:ext cx="4341381" cy="36385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D3D5B8B-E5D2-8596-821A-13F5CD2E98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858" t="41336" r="81017" b="56221"/>
            <a:stretch/>
          </p:blipFill>
          <p:spPr bwMode="auto">
            <a:xfrm>
              <a:off x="8109906" y="1555643"/>
              <a:ext cx="123826" cy="16357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5E8E977F-87A9-8FD8-6684-8425F60DF9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479" t="37530" r="65018" b="54973"/>
            <a:stretch/>
          </p:blipFill>
          <p:spPr bwMode="auto">
            <a:xfrm>
              <a:off x="8218601" y="1603642"/>
              <a:ext cx="654266" cy="2727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4B2E8146-9ED9-FDC6-69B9-2B89DB2619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674" t="48100" r="59948" b="48890"/>
            <a:stretch/>
          </p:blipFill>
          <p:spPr bwMode="auto">
            <a:xfrm>
              <a:off x="8859354" y="1749730"/>
              <a:ext cx="213175" cy="1095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E3403452-2BAC-4EB3-B36C-CFBF98A29D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82" t="55972" r="83654" b="33530"/>
            <a:stretch/>
          </p:blipFill>
          <p:spPr bwMode="auto">
            <a:xfrm>
              <a:off x="7253298" y="2073361"/>
              <a:ext cx="355355" cy="381967"/>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4AC18B58-52BA-78F0-5AAE-139352C5A16F}"/>
                </a:ext>
              </a:extLst>
            </p:cNvPr>
            <p:cNvSpPr/>
            <p:nvPr/>
          </p:nvSpPr>
          <p:spPr>
            <a:xfrm>
              <a:off x="7754551" y="1978222"/>
              <a:ext cx="355356" cy="551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5" name="Picture 2">
              <a:extLst>
                <a:ext uri="{FF2B5EF4-FFF2-40B4-BE49-F238E27FC236}">
                  <a16:creationId xmlns:a16="http://schemas.microsoft.com/office/drawing/2014/main" id="{776A29C0-4F9D-3B7F-F1C9-A4B6E17DF74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045" t="86139" r="84123" b="12604"/>
            <a:stretch/>
          </p:blipFill>
          <p:spPr bwMode="auto">
            <a:xfrm>
              <a:off x="7947770" y="3191417"/>
              <a:ext cx="369524"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011E1ECA-6AB6-75D8-5C07-C7F5BA41271A}"/>
                </a:ext>
              </a:extLst>
            </p:cNvPr>
            <p:cNvCxnSpPr>
              <a:cxnSpLocks/>
            </p:cNvCxnSpPr>
            <p:nvPr/>
          </p:nvCxnSpPr>
          <p:spPr>
            <a:xfrm>
              <a:off x="8125200" y="3200400"/>
              <a:ext cx="846818" cy="0"/>
            </a:xfrm>
            <a:prstGeom prst="line">
              <a:avLst/>
            </a:prstGeom>
            <a:ln w="31750">
              <a:solidFill>
                <a:srgbClr val="9A2785"/>
              </a:solidFill>
              <a:tailEnd type="none" w="lg"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8208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AB3A-81D1-1B96-7F0C-554F4F7E8CA7}"/>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6A19F10-8958-2AF2-3623-B971C5C3CD47}"/>
              </a:ext>
            </a:extLst>
          </p:cNvPr>
          <p:cNvGrpSpPr/>
          <p:nvPr/>
        </p:nvGrpSpPr>
        <p:grpSpPr>
          <a:xfrm>
            <a:off x="3287253" y="981549"/>
            <a:ext cx="8710695" cy="5876451"/>
            <a:chOff x="3271026" y="870858"/>
            <a:chExt cx="8710695" cy="5876451"/>
          </a:xfrm>
        </p:grpSpPr>
        <p:pic>
          <p:nvPicPr>
            <p:cNvPr id="2" name="Picture 1">
              <a:extLst>
                <a:ext uri="{FF2B5EF4-FFF2-40B4-BE49-F238E27FC236}">
                  <a16:creationId xmlns:a16="http://schemas.microsoft.com/office/drawing/2014/main" id="{4E35DA33-60B5-B619-1E27-8AC53B57706A}"/>
                </a:ext>
              </a:extLst>
            </p:cNvPr>
            <p:cNvPicPr>
              <a:picLocks noChangeAspect="1"/>
            </p:cNvPicPr>
            <p:nvPr/>
          </p:nvPicPr>
          <p:blipFill>
            <a:blip r:embed="rId3"/>
            <a:stretch>
              <a:fillRect/>
            </a:stretch>
          </p:blipFill>
          <p:spPr>
            <a:xfrm>
              <a:off x="3271026" y="899677"/>
              <a:ext cx="8327416" cy="5831927"/>
            </a:xfrm>
            <a:prstGeom prst="rect">
              <a:avLst/>
            </a:prstGeom>
          </p:spPr>
        </p:pic>
        <p:pic>
          <p:nvPicPr>
            <p:cNvPr id="1028" name="Picture 4" descr="Oventrop Regumaq X-80 Frischwasserstation Wärmeübertrager kupfergelötet  1381580 | eBay">
              <a:extLst>
                <a:ext uri="{FF2B5EF4-FFF2-40B4-BE49-F238E27FC236}">
                  <a16:creationId xmlns:a16="http://schemas.microsoft.com/office/drawing/2014/main" id="{280EB803-34A4-FD9E-7FAB-D72048C509D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596063" y="1949207"/>
              <a:ext cx="2388394" cy="28266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0E75422F-9566-2E0C-5AB9-024DFC4A7FA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29965" y="4726919"/>
              <a:ext cx="424845" cy="223467"/>
            </a:xfrm>
            <a:prstGeom prst="rect">
              <a:avLst/>
            </a:prstGeom>
          </p:spPr>
        </p:pic>
        <p:sp>
          <p:nvSpPr>
            <p:cNvPr id="22" name="TextBox 21">
              <a:extLst>
                <a:ext uri="{FF2B5EF4-FFF2-40B4-BE49-F238E27FC236}">
                  <a16:creationId xmlns:a16="http://schemas.microsoft.com/office/drawing/2014/main" id="{6427D833-EDA0-C286-2AFA-A3C85FC37804}"/>
                </a:ext>
              </a:extLst>
            </p:cNvPr>
            <p:cNvSpPr txBox="1"/>
            <p:nvPr/>
          </p:nvSpPr>
          <p:spPr>
            <a:xfrm>
              <a:off x="6738925" y="899677"/>
              <a:ext cx="1900134" cy="460462"/>
            </a:xfrm>
            <a:prstGeom prst="rect">
              <a:avLst/>
            </a:prstGeom>
            <a:solidFill>
              <a:schemeClr val="bg1"/>
            </a:solidFill>
          </p:spPr>
          <p:txBody>
            <a:bodyPr wrap="square" lIns="0" tIns="0" rIns="0" bIns="0" rtlCol="0">
              <a:noAutofit/>
            </a:bodyPr>
            <a:lstStyle/>
            <a:p>
              <a:pPr algn="l">
                <a:buClr>
                  <a:schemeClr val="tx2"/>
                </a:buClr>
                <a:buSzPct val="120000"/>
              </a:pPr>
              <a:r>
                <a:rPr lang="en-AU" sz="2000" dirty="0">
                  <a:solidFill>
                    <a:schemeClr val="tx2"/>
                  </a:solidFill>
                </a:rPr>
                <a:t>Regumaq X-80</a:t>
              </a:r>
            </a:p>
          </p:txBody>
        </p:sp>
        <p:sp>
          <p:nvSpPr>
            <p:cNvPr id="25" name="TextBox 24">
              <a:extLst>
                <a:ext uri="{FF2B5EF4-FFF2-40B4-BE49-F238E27FC236}">
                  <a16:creationId xmlns:a16="http://schemas.microsoft.com/office/drawing/2014/main" id="{0F684B6F-DF9B-2190-41DC-179DB2E28913}"/>
                </a:ext>
              </a:extLst>
            </p:cNvPr>
            <p:cNvSpPr txBox="1"/>
            <p:nvPr/>
          </p:nvSpPr>
          <p:spPr>
            <a:xfrm>
              <a:off x="3888963" y="1928911"/>
              <a:ext cx="2156634" cy="815851"/>
            </a:xfrm>
            <a:prstGeom prst="rect">
              <a:avLst/>
            </a:prstGeom>
            <a:solidFill>
              <a:schemeClr val="bg1"/>
            </a:solidFill>
          </p:spPr>
          <p:txBody>
            <a:bodyPr wrap="square" lIns="0" tIns="0" rIns="0" bIns="0" rtlCol="0">
              <a:noAutofit/>
            </a:bodyPr>
            <a:lstStyle/>
            <a:p>
              <a:pPr algn="r">
                <a:buClr>
                  <a:schemeClr val="tx2"/>
                </a:buClr>
                <a:buSzPct val="120000"/>
              </a:pPr>
              <a:r>
                <a:rPr lang="en-AU" sz="1600" b="1" dirty="0"/>
                <a:t>Primary</a:t>
              </a:r>
            </a:p>
            <a:p>
              <a:pPr algn="r">
                <a:buClr>
                  <a:schemeClr val="tx2"/>
                </a:buClr>
                <a:buSzPct val="120000"/>
              </a:pPr>
              <a:r>
                <a:rPr lang="en-AU" sz="1600" dirty="0"/>
                <a:t>Heating Supply</a:t>
              </a:r>
            </a:p>
            <a:p>
              <a:pPr algn="r">
                <a:buClr>
                  <a:schemeClr val="tx2"/>
                </a:buClr>
                <a:buSzPct val="120000"/>
              </a:pPr>
              <a:r>
                <a:rPr lang="en-AU" sz="1600" dirty="0"/>
                <a:t>(mechanical water)</a:t>
              </a:r>
            </a:p>
          </p:txBody>
        </p:sp>
        <p:sp>
          <p:nvSpPr>
            <p:cNvPr id="26" name="TextBox 25">
              <a:extLst>
                <a:ext uri="{FF2B5EF4-FFF2-40B4-BE49-F238E27FC236}">
                  <a16:creationId xmlns:a16="http://schemas.microsoft.com/office/drawing/2014/main" id="{211DADCC-9244-3218-72D0-5C977827BAE6}"/>
                </a:ext>
              </a:extLst>
            </p:cNvPr>
            <p:cNvSpPr txBox="1"/>
            <p:nvPr/>
          </p:nvSpPr>
          <p:spPr>
            <a:xfrm>
              <a:off x="3630208" y="6042947"/>
              <a:ext cx="1641950" cy="704362"/>
            </a:xfrm>
            <a:prstGeom prst="rect">
              <a:avLst/>
            </a:prstGeom>
            <a:solidFill>
              <a:schemeClr val="bg1"/>
            </a:solidFill>
          </p:spPr>
          <p:txBody>
            <a:bodyPr wrap="square" lIns="0" tIns="0" rIns="0" bIns="0" rtlCol="0">
              <a:noAutofit/>
            </a:bodyPr>
            <a:lstStyle/>
            <a:p>
              <a:pPr algn="ctr">
                <a:buClr>
                  <a:schemeClr val="tx2"/>
                </a:buClr>
                <a:buSzPct val="120000"/>
              </a:pPr>
              <a:r>
                <a:rPr lang="en-AU" sz="1600" dirty="0"/>
                <a:t>Buffer Tank</a:t>
              </a:r>
            </a:p>
          </p:txBody>
        </p:sp>
        <p:sp>
          <p:nvSpPr>
            <p:cNvPr id="27" name="TextBox 26">
              <a:extLst>
                <a:ext uri="{FF2B5EF4-FFF2-40B4-BE49-F238E27FC236}">
                  <a16:creationId xmlns:a16="http://schemas.microsoft.com/office/drawing/2014/main" id="{255979F0-6BE6-60E4-3932-1CB7F4579105}"/>
                </a:ext>
              </a:extLst>
            </p:cNvPr>
            <p:cNvSpPr txBox="1"/>
            <p:nvPr/>
          </p:nvSpPr>
          <p:spPr>
            <a:xfrm>
              <a:off x="5895497" y="5553597"/>
              <a:ext cx="2059812" cy="704362"/>
            </a:xfrm>
            <a:prstGeom prst="rect">
              <a:avLst/>
            </a:prstGeom>
            <a:solidFill>
              <a:schemeClr val="bg1"/>
            </a:solidFill>
          </p:spPr>
          <p:txBody>
            <a:bodyPr wrap="square" lIns="0" tIns="0" rIns="0" bIns="0" rtlCol="0">
              <a:noAutofit/>
            </a:bodyPr>
            <a:lstStyle/>
            <a:p>
              <a:pPr>
                <a:buClr>
                  <a:schemeClr val="tx2"/>
                </a:buClr>
                <a:buSzPct val="120000"/>
              </a:pPr>
              <a:r>
                <a:rPr lang="en-AU" sz="1600" b="1" dirty="0"/>
                <a:t>Primary</a:t>
              </a:r>
            </a:p>
            <a:p>
              <a:pPr>
                <a:buClr>
                  <a:schemeClr val="tx2"/>
                </a:buClr>
                <a:buSzPct val="120000"/>
              </a:pPr>
              <a:r>
                <a:rPr lang="en-AU" sz="1600" dirty="0"/>
                <a:t>Heating Return</a:t>
              </a:r>
            </a:p>
            <a:p>
              <a:pPr>
                <a:buClr>
                  <a:schemeClr val="tx2"/>
                </a:buClr>
                <a:buSzPct val="120000"/>
              </a:pPr>
              <a:r>
                <a:rPr lang="en-AU" sz="1600" dirty="0"/>
                <a:t>(mechanical water)</a:t>
              </a:r>
            </a:p>
          </p:txBody>
        </p:sp>
        <p:sp>
          <p:nvSpPr>
            <p:cNvPr id="29" name="TextBox 28">
              <a:extLst>
                <a:ext uri="{FF2B5EF4-FFF2-40B4-BE49-F238E27FC236}">
                  <a16:creationId xmlns:a16="http://schemas.microsoft.com/office/drawing/2014/main" id="{3DB20734-5A5F-BB06-BC30-62F296FA8940}"/>
                </a:ext>
              </a:extLst>
            </p:cNvPr>
            <p:cNvSpPr txBox="1"/>
            <p:nvPr/>
          </p:nvSpPr>
          <p:spPr>
            <a:xfrm>
              <a:off x="9719745" y="3952102"/>
              <a:ext cx="1382705" cy="823804"/>
            </a:xfrm>
            <a:prstGeom prst="rect">
              <a:avLst/>
            </a:prstGeom>
            <a:solidFill>
              <a:schemeClr val="bg1"/>
            </a:solidFill>
          </p:spPr>
          <p:txBody>
            <a:bodyPr wrap="square" lIns="0" tIns="0" rIns="0" bIns="0" rtlCol="0">
              <a:noAutofit/>
            </a:bodyPr>
            <a:lstStyle/>
            <a:p>
              <a:pPr>
                <a:buClr>
                  <a:schemeClr val="tx2"/>
                </a:buClr>
                <a:buSzPct val="120000"/>
              </a:pPr>
              <a:r>
                <a:rPr lang="en-AU" sz="1600" b="1" dirty="0"/>
                <a:t>Secondary</a:t>
              </a:r>
              <a:r>
                <a:rPr lang="en-AU" sz="1600" dirty="0"/>
                <a:t> Potable Hot Water Out</a:t>
              </a:r>
            </a:p>
          </p:txBody>
        </p:sp>
        <p:sp>
          <p:nvSpPr>
            <p:cNvPr id="30" name="TextBox 29">
              <a:extLst>
                <a:ext uri="{FF2B5EF4-FFF2-40B4-BE49-F238E27FC236}">
                  <a16:creationId xmlns:a16="http://schemas.microsoft.com/office/drawing/2014/main" id="{CA6543EF-4303-5A3E-5D7D-1B24CE14B5E9}"/>
                </a:ext>
              </a:extLst>
            </p:cNvPr>
            <p:cNvSpPr txBox="1"/>
            <p:nvPr/>
          </p:nvSpPr>
          <p:spPr>
            <a:xfrm>
              <a:off x="10515819" y="5219143"/>
              <a:ext cx="1465902" cy="823804"/>
            </a:xfrm>
            <a:prstGeom prst="rect">
              <a:avLst/>
            </a:prstGeom>
            <a:solidFill>
              <a:schemeClr val="bg1"/>
            </a:solidFill>
          </p:spPr>
          <p:txBody>
            <a:bodyPr wrap="square" lIns="0" tIns="0" rIns="0" bIns="0" rtlCol="0">
              <a:noAutofit/>
            </a:bodyPr>
            <a:lstStyle/>
            <a:p>
              <a:pPr>
                <a:buClr>
                  <a:schemeClr val="tx2"/>
                </a:buClr>
                <a:buSzPct val="120000"/>
              </a:pPr>
              <a:endParaRPr lang="en-AU" sz="1600" dirty="0"/>
            </a:p>
            <a:p>
              <a:pPr>
                <a:buClr>
                  <a:schemeClr val="tx2"/>
                </a:buClr>
                <a:buSzPct val="120000"/>
              </a:pPr>
              <a:r>
                <a:rPr lang="en-AU" sz="1600" dirty="0"/>
                <a:t>Potable Cold Water In (PWC)</a:t>
              </a:r>
            </a:p>
          </p:txBody>
        </p:sp>
        <p:sp>
          <p:nvSpPr>
            <p:cNvPr id="31" name="TextBox 30">
              <a:extLst>
                <a:ext uri="{FF2B5EF4-FFF2-40B4-BE49-F238E27FC236}">
                  <a16:creationId xmlns:a16="http://schemas.microsoft.com/office/drawing/2014/main" id="{B801DDCB-607D-5E8B-E977-B0802391ED39}"/>
                </a:ext>
              </a:extLst>
            </p:cNvPr>
            <p:cNvSpPr txBox="1"/>
            <p:nvPr/>
          </p:nvSpPr>
          <p:spPr>
            <a:xfrm>
              <a:off x="9164815" y="6042947"/>
              <a:ext cx="1385945" cy="651605"/>
            </a:xfrm>
            <a:prstGeom prst="rect">
              <a:avLst/>
            </a:prstGeom>
            <a:solidFill>
              <a:schemeClr val="bg1"/>
            </a:solidFill>
          </p:spPr>
          <p:txBody>
            <a:bodyPr wrap="square" lIns="0" tIns="0" rIns="0" bIns="0" rtlCol="0">
              <a:noAutofit/>
            </a:bodyPr>
            <a:lstStyle/>
            <a:p>
              <a:pPr>
                <a:buClr>
                  <a:schemeClr val="tx2"/>
                </a:buClr>
                <a:buSzPct val="120000"/>
              </a:pPr>
              <a:r>
                <a:rPr lang="en-AU" sz="1600" b="1" dirty="0"/>
                <a:t>Plumbing Contractor</a:t>
              </a:r>
            </a:p>
          </p:txBody>
        </p:sp>
        <p:sp>
          <p:nvSpPr>
            <p:cNvPr id="32" name="TextBox 31">
              <a:extLst>
                <a:ext uri="{FF2B5EF4-FFF2-40B4-BE49-F238E27FC236}">
                  <a16:creationId xmlns:a16="http://schemas.microsoft.com/office/drawing/2014/main" id="{8194FD0A-A435-C783-5E24-C783772E6CD1}"/>
                </a:ext>
              </a:extLst>
            </p:cNvPr>
            <p:cNvSpPr txBox="1"/>
            <p:nvPr/>
          </p:nvSpPr>
          <p:spPr>
            <a:xfrm>
              <a:off x="7729965" y="6042947"/>
              <a:ext cx="1106720" cy="585664"/>
            </a:xfrm>
            <a:prstGeom prst="rect">
              <a:avLst/>
            </a:prstGeom>
            <a:solidFill>
              <a:schemeClr val="bg1"/>
            </a:solidFill>
          </p:spPr>
          <p:txBody>
            <a:bodyPr wrap="square" lIns="0" tIns="0" rIns="0" bIns="0" rtlCol="0">
              <a:noAutofit/>
            </a:bodyPr>
            <a:lstStyle/>
            <a:p>
              <a:pPr algn="r">
                <a:buClr>
                  <a:schemeClr val="tx2"/>
                </a:buClr>
                <a:buSzPct val="120000"/>
              </a:pPr>
              <a:r>
                <a:rPr lang="en-AU" sz="1600" b="1" dirty="0"/>
                <a:t>HVAC-R Contractor</a:t>
              </a:r>
            </a:p>
          </p:txBody>
        </p:sp>
        <p:pic>
          <p:nvPicPr>
            <p:cNvPr id="8" name="Picture 7">
              <a:extLst>
                <a:ext uri="{FF2B5EF4-FFF2-40B4-BE49-F238E27FC236}">
                  <a16:creationId xmlns:a16="http://schemas.microsoft.com/office/drawing/2014/main" id="{AA5F7D2B-C6C2-053A-568B-4DACD6805E44}"/>
                </a:ext>
              </a:extLst>
            </p:cNvPr>
            <p:cNvPicPr>
              <a:picLocks noChangeAspect="1"/>
            </p:cNvPicPr>
            <p:nvPr/>
          </p:nvPicPr>
          <p:blipFill rotWithShape="1">
            <a:blip r:embed="rId6"/>
            <a:srcRect l="72" t="-1" r="1720" b="16648"/>
            <a:stretch/>
          </p:blipFill>
          <p:spPr>
            <a:xfrm>
              <a:off x="8213650" y="2169191"/>
              <a:ext cx="425409" cy="332553"/>
            </a:xfrm>
            <a:prstGeom prst="rect">
              <a:avLst/>
            </a:prstGeom>
            <a:effectLst>
              <a:softEdge rad="31750"/>
            </a:effectLst>
          </p:spPr>
        </p:pic>
        <p:pic>
          <p:nvPicPr>
            <p:cNvPr id="12" name="Picture 11">
              <a:extLst>
                <a:ext uri="{FF2B5EF4-FFF2-40B4-BE49-F238E27FC236}">
                  <a16:creationId xmlns:a16="http://schemas.microsoft.com/office/drawing/2014/main" id="{6055444A-434C-27DC-8514-F4258DFAB96F}"/>
                </a:ext>
              </a:extLst>
            </p:cNvPr>
            <p:cNvPicPr>
              <a:picLocks noChangeAspect="1"/>
            </p:cNvPicPr>
            <p:nvPr/>
          </p:nvPicPr>
          <p:blipFill rotWithShape="1">
            <a:blip r:embed="rId3"/>
            <a:srcRect l="4916" t="46723" r="91667" b="20985"/>
            <a:stretch/>
          </p:blipFill>
          <p:spPr>
            <a:xfrm>
              <a:off x="3671081" y="3639922"/>
              <a:ext cx="1545710" cy="1883297"/>
            </a:xfrm>
            <a:prstGeom prst="rect">
              <a:avLst/>
            </a:prstGeom>
          </p:spPr>
        </p:pic>
        <p:sp>
          <p:nvSpPr>
            <p:cNvPr id="15" name="Rectangle 14">
              <a:extLst>
                <a:ext uri="{FF2B5EF4-FFF2-40B4-BE49-F238E27FC236}">
                  <a16:creationId xmlns:a16="http://schemas.microsoft.com/office/drawing/2014/main" id="{4AED7605-9246-E1E5-089E-611BA455477D}"/>
                </a:ext>
              </a:extLst>
            </p:cNvPr>
            <p:cNvSpPr/>
            <p:nvPr/>
          </p:nvSpPr>
          <p:spPr>
            <a:xfrm>
              <a:off x="9450723" y="870858"/>
              <a:ext cx="1644765" cy="567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8" name="TextBox 27">
              <a:extLst>
                <a:ext uri="{FF2B5EF4-FFF2-40B4-BE49-F238E27FC236}">
                  <a16:creationId xmlns:a16="http://schemas.microsoft.com/office/drawing/2014/main" id="{4D5BAF13-98D6-492E-D994-8398D70319DA}"/>
                </a:ext>
              </a:extLst>
            </p:cNvPr>
            <p:cNvSpPr txBox="1"/>
            <p:nvPr/>
          </p:nvSpPr>
          <p:spPr>
            <a:xfrm>
              <a:off x="9147479" y="956196"/>
              <a:ext cx="565810" cy="481806"/>
            </a:xfrm>
            <a:prstGeom prst="rect">
              <a:avLst/>
            </a:prstGeom>
            <a:solidFill>
              <a:schemeClr val="bg1"/>
            </a:solidFill>
          </p:spPr>
          <p:txBody>
            <a:bodyPr wrap="square" lIns="0" tIns="0" rIns="0" bIns="0" rtlCol="0">
              <a:noAutofit/>
            </a:bodyPr>
            <a:lstStyle/>
            <a:p>
              <a:pPr algn="ctr">
                <a:buClr>
                  <a:schemeClr val="tx2"/>
                </a:buClr>
                <a:buSzPct val="120000"/>
              </a:pPr>
              <a:r>
                <a:rPr lang="en-AU" sz="1600" dirty="0"/>
                <a:t>PWH Circ.</a:t>
              </a:r>
            </a:p>
          </p:txBody>
        </p:sp>
      </p:grpSp>
      <p:pic>
        <p:nvPicPr>
          <p:cNvPr id="13" name="Picture 12">
            <a:extLst>
              <a:ext uri="{FF2B5EF4-FFF2-40B4-BE49-F238E27FC236}">
                <a16:creationId xmlns:a16="http://schemas.microsoft.com/office/drawing/2014/main" id="{FA36054A-6959-4D69-B07D-393A937260DF}"/>
              </a:ext>
            </a:extLst>
          </p:cNvPr>
          <p:cNvPicPr>
            <a:picLocks noChangeAspect="1"/>
          </p:cNvPicPr>
          <p:nvPr/>
        </p:nvPicPr>
        <p:blipFill rotWithShape="1">
          <a:blip r:embed="rId3"/>
          <a:srcRect l="6673" t="47333" r="77695" b="20375"/>
          <a:stretch/>
        </p:blipFill>
        <p:spPr>
          <a:xfrm>
            <a:off x="3832147" y="3732016"/>
            <a:ext cx="1301750" cy="1883297"/>
          </a:xfrm>
          <a:prstGeom prst="rect">
            <a:avLst/>
          </a:prstGeom>
        </p:spPr>
      </p:pic>
      <p:sp>
        <p:nvSpPr>
          <p:cNvPr id="5" name="Titel 1">
            <a:extLst>
              <a:ext uri="{FF2B5EF4-FFF2-40B4-BE49-F238E27FC236}">
                <a16:creationId xmlns:a16="http://schemas.microsoft.com/office/drawing/2014/main" id="{127F4344-4E4B-8503-4972-6BCE51652452}"/>
              </a:ext>
            </a:extLst>
          </p:cNvPr>
          <p:cNvSpPr txBox="1">
            <a:spLocks/>
          </p:cNvSpPr>
          <p:nvPr/>
        </p:nvSpPr>
        <p:spPr>
          <a:xfrm>
            <a:off x="433387" y="404832"/>
            <a:ext cx="4960317"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Contemporary Design</a:t>
            </a:r>
          </a:p>
        </p:txBody>
      </p:sp>
      <p:sp>
        <p:nvSpPr>
          <p:cNvPr id="7" name="Titel 1">
            <a:extLst>
              <a:ext uri="{FF2B5EF4-FFF2-40B4-BE49-F238E27FC236}">
                <a16:creationId xmlns:a16="http://schemas.microsoft.com/office/drawing/2014/main" id="{980515F1-EC37-709E-F634-F59CB08A838A}"/>
              </a:ext>
            </a:extLst>
          </p:cNvPr>
          <p:cNvSpPr txBox="1">
            <a:spLocks/>
          </p:cNvSpPr>
          <p:nvPr/>
        </p:nvSpPr>
        <p:spPr>
          <a:xfrm>
            <a:off x="433387" y="941183"/>
            <a:ext cx="11325600" cy="4680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spcAft>
                <a:spcPts val="600"/>
              </a:spcAft>
            </a:pPr>
            <a:r>
              <a:rPr lang="en-US" sz="2400" dirty="0"/>
              <a:t>Potable Hot Water Preparation via</a:t>
            </a:r>
          </a:p>
          <a:p>
            <a:pPr>
              <a:spcAft>
                <a:spcPts val="600"/>
              </a:spcAft>
            </a:pPr>
            <a:r>
              <a:rPr lang="en-US" sz="2400" b="1" dirty="0"/>
              <a:t>Regumaq</a:t>
            </a:r>
            <a:r>
              <a:rPr lang="en-US" sz="2400" dirty="0">
                <a:solidFill>
                  <a:schemeClr val="tx2"/>
                </a:solidFill>
              </a:rPr>
              <a:t> </a:t>
            </a:r>
            <a:r>
              <a:rPr lang="en-US" sz="2400" dirty="0"/>
              <a:t>Fresh Water Station </a:t>
            </a:r>
          </a:p>
          <a:p>
            <a:pPr>
              <a:spcAft>
                <a:spcPts val="600"/>
              </a:spcAft>
            </a:pPr>
            <a:endParaRPr lang="en-US" sz="2400" dirty="0">
              <a:solidFill>
                <a:schemeClr val="tx2"/>
              </a:solidFill>
            </a:endParaRPr>
          </a:p>
        </p:txBody>
      </p:sp>
      <p:pic>
        <p:nvPicPr>
          <p:cNvPr id="1032" name="Picture 8" descr="Heating and Cooling FAQs - Daniels Energy - Heating Oil, Propane, HVAC :  (860) 342-3778">
            <a:extLst>
              <a:ext uri="{FF2B5EF4-FFF2-40B4-BE49-F238E27FC236}">
                <a16:creationId xmlns:a16="http://schemas.microsoft.com/office/drawing/2014/main" id="{6A4BD5E5-6C9D-24DB-AE35-96E849EE089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597" t="57338" r="46999" b="1982"/>
          <a:stretch/>
        </p:blipFill>
        <p:spPr bwMode="auto">
          <a:xfrm>
            <a:off x="1073323" y="3580266"/>
            <a:ext cx="2594759" cy="27883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11779C07-E1F8-4012-78E1-4D06CDAC3FB7}"/>
              </a:ext>
            </a:extLst>
          </p:cNvPr>
          <p:cNvSpPr/>
          <p:nvPr/>
        </p:nvSpPr>
        <p:spPr>
          <a:xfrm>
            <a:off x="1861943" y="3492766"/>
            <a:ext cx="1806139" cy="987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2" name="TextBox 41">
            <a:extLst>
              <a:ext uri="{FF2B5EF4-FFF2-40B4-BE49-F238E27FC236}">
                <a16:creationId xmlns:a16="http://schemas.microsoft.com/office/drawing/2014/main" id="{72FDB62C-2AA9-91AE-6249-D0BE4FE281D4}"/>
              </a:ext>
            </a:extLst>
          </p:cNvPr>
          <p:cNvSpPr txBox="1"/>
          <p:nvPr/>
        </p:nvSpPr>
        <p:spPr>
          <a:xfrm>
            <a:off x="1997354" y="2126077"/>
            <a:ext cx="1443942" cy="300663"/>
          </a:xfrm>
          <a:prstGeom prst="rect">
            <a:avLst/>
          </a:prstGeom>
          <a:noFill/>
        </p:spPr>
        <p:txBody>
          <a:bodyPr wrap="square" lIns="0" tIns="0" rIns="0" bIns="0" rtlCol="0">
            <a:noAutofit/>
          </a:bodyPr>
          <a:lstStyle/>
          <a:p>
            <a:pPr algn="r">
              <a:buClr>
                <a:schemeClr val="tx2"/>
              </a:buClr>
              <a:buSzPct val="120000"/>
            </a:pPr>
            <a:r>
              <a:rPr lang="en-US" sz="1600" dirty="0"/>
              <a:t>H</a:t>
            </a:r>
            <a:r>
              <a:rPr lang="en-AU" sz="1600" dirty="0"/>
              <a:t>eat Pump</a:t>
            </a:r>
          </a:p>
        </p:txBody>
      </p:sp>
      <p:sp>
        <p:nvSpPr>
          <p:cNvPr id="43" name="TextBox 42">
            <a:extLst>
              <a:ext uri="{FF2B5EF4-FFF2-40B4-BE49-F238E27FC236}">
                <a16:creationId xmlns:a16="http://schemas.microsoft.com/office/drawing/2014/main" id="{F92AC9E7-753A-6510-2728-B9EE1537002E}"/>
              </a:ext>
            </a:extLst>
          </p:cNvPr>
          <p:cNvSpPr txBox="1"/>
          <p:nvPr/>
        </p:nvSpPr>
        <p:spPr>
          <a:xfrm>
            <a:off x="1609769" y="2554790"/>
            <a:ext cx="1708207" cy="300663"/>
          </a:xfrm>
          <a:prstGeom prst="rect">
            <a:avLst/>
          </a:prstGeom>
          <a:noFill/>
        </p:spPr>
        <p:txBody>
          <a:bodyPr wrap="square" lIns="0" tIns="0" rIns="0" bIns="0" rtlCol="0">
            <a:noAutofit/>
          </a:bodyPr>
          <a:lstStyle/>
          <a:p>
            <a:pPr>
              <a:buClr>
                <a:schemeClr val="tx2"/>
              </a:buClr>
              <a:buSzPct val="120000"/>
            </a:pPr>
            <a:r>
              <a:rPr lang="en-US" sz="1600" dirty="0"/>
              <a:t>Site Heat Recovery</a:t>
            </a:r>
            <a:endParaRPr lang="en-AU" sz="1600" dirty="0"/>
          </a:p>
        </p:txBody>
      </p:sp>
      <p:pic>
        <p:nvPicPr>
          <p:cNvPr id="38" name="Picture 37">
            <a:extLst>
              <a:ext uri="{FF2B5EF4-FFF2-40B4-BE49-F238E27FC236}">
                <a16:creationId xmlns:a16="http://schemas.microsoft.com/office/drawing/2014/main" id="{1AD296BE-A928-A2A2-49F0-D84FEC1E1034}"/>
              </a:ext>
            </a:extLst>
          </p:cNvPr>
          <p:cNvPicPr>
            <a:picLocks noChangeAspect="1"/>
          </p:cNvPicPr>
          <p:nvPr/>
        </p:nvPicPr>
        <p:blipFill>
          <a:blip r:embed="rId8"/>
          <a:stretch>
            <a:fillRect/>
          </a:stretch>
        </p:blipFill>
        <p:spPr>
          <a:xfrm rot="2229580">
            <a:off x="2674327" y="3001668"/>
            <a:ext cx="1014955" cy="302804"/>
          </a:xfrm>
          <a:prstGeom prst="rect">
            <a:avLst/>
          </a:prstGeom>
        </p:spPr>
      </p:pic>
      <p:pic>
        <p:nvPicPr>
          <p:cNvPr id="40" name="Picture 39">
            <a:extLst>
              <a:ext uri="{FF2B5EF4-FFF2-40B4-BE49-F238E27FC236}">
                <a16:creationId xmlns:a16="http://schemas.microsoft.com/office/drawing/2014/main" id="{5DFD2842-75BE-896C-5DE3-BCC300148F55}"/>
              </a:ext>
            </a:extLst>
          </p:cNvPr>
          <p:cNvPicPr>
            <a:picLocks noChangeAspect="1"/>
          </p:cNvPicPr>
          <p:nvPr/>
        </p:nvPicPr>
        <p:blipFill>
          <a:blip r:embed="rId8"/>
          <a:stretch>
            <a:fillRect/>
          </a:stretch>
        </p:blipFill>
        <p:spPr>
          <a:xfrm rot="3650081">
            <a:off x="2993364" y="2687168"/>
            <a:ext cx="1014955" cy="302804"/>
          </a:xfrm>
          <a:prstGeom prst="rect">
            <a:avLst/>
          </a:prstGeom>
        </p:spPr>
      </p:pic>
      <p:pic>
        <p:nvPicPr>
          <p:cNvPr id="41" name="Picture 40">
            <a:extLst>
              <a:ext uri="{FF2B5EF4-FFF2-40B4-BE49-F238E27FC236}">
                <a16:creationId xmlns:a16="http://schemas.microsoft.com/office/drawing/2014/main" id="{B3AFF205-E3C5-3560-20D1-FFF9264644EB}"/>
              </a:ext>
            </a:extLst>
          </p:cNvPr>
          <p:cNvPicPr>
            <a:picLocks noChangeAspect="1"/>
          </p:cNvPicPr>
          <p:nvPr/>
        </p:nvPicPr>
        <p:blipFill>
          <a:blip r:embed="rId8"/>
          <a:stretch>
            <a:fillRect/>
          </a:stretch>
        </p:blipFill>
        <p:spPr>
          <a:xfrm rot="612950">
            <a:off x="2502059" y="3443096"/>
            <a:ext cx="1014955" cy="302804"/>
          </a:xfrm>
          <a:prstGeom prst="rect">
            <a:avLst/>
          </a:prstGeom>
        </p:spPr>
      </p:pic>
      <p:sp>
        <p:nvSpPr>
          <p:cNvPr id="45" name="TextBox 44">
            <a:extLst>
              <a:ext uri="{FF2B5EF4-FFF2-40B4-BE49-F238E27FC236}">
                <a16:creationId xmlns:a16="http://schemas.microsoft.com/office/drawing/2014/main" id="{33ADEF0E-C7F6-6CC2-E3CC-CC1B4CB50230}"/>
              </a:ext>
            </a:extLst>
          </p:cNvPr>
          <p:cNvSpPr txBox="1"/>
          <p:nvPr/>
        </p:nvSpPr>
        <p:spPr>
          <a:xfrm>
            <a:off x="1944936" y="4176382"/>
            <a:ext cx="1611978" cy="354848"/>
          </a:xfrm>
          <a:prstGeom prst="rect">
            <a:avLst/>
          </a:prstGeom>
          <a:solidFill>
            <a:schemeClr val="bg1"/>
          </a:solidFill>
        </p:spPr>
        <p:txBody>
          <a:bodyPr wrap="square" lIns="0" tIns="0" rIns="0" bIns="0" rtlCol="0">
            <a:noAutofit/>
          </a:bodyPr>
          <a:lstStyle/>
          <a:p>
            <a:pPr>
              <a:buClr>
                <a:schemeClr val="tx2"/>
              </a:buClr>
              <a:buSzPct val="120000"/>
            </a:pPr>
            <a:r>
              <a:rPr lang="en-US" sz="1600" dirty="0"/>
              <a:t>Gas Boiler</a:t>
            </a:r>
            <a:endParaRPr lang="en-AU" sz="1600" dirty="0"/>
          </a:p>
        </p:txBody>
      </p:sp>
      <p:sp>
        <p:nvSpPr>
          <p:cNvPr id="44" name="TextBox 43">
            <a:extLst>
              <a:ext uri="{FF2B5EF4-FFF2-40B4-BE49-F238E27FC236}">
                <a16:creationId xmlns:a16="http://schemas.microsoft.com/office/drawing/2014/main" id="{ECC75AD7-E1C2-A5C0-B9E9-2A19C9DC05D0}"/>
              </a:ext>
            </a:extLst>
          </p:cNvPr>
          <p:cNvSpPr txBox="1"/>
          <p:nvPr/>
        </p:nvSpPr>
        <p:spPr>
          <a:xfrm>
            <a:off x="1559209" y="2989968"/>
            <a:ext cx="1385296" cy="468000"/>
          </a:xfrm>
          <a:prstGeom prst="rect">
            <a:avLst/>
          </a:prstGeom>
          <a:noFill/>
        </p:spPr>
        <p:txBody>
          <a:bodyPr wrap="square" lIns="0" tIns="0" rIns="0" bIns="0" rtlCol="0">
            <a:noAutofit/>
          </a:bodyPr>
          <a:lstStyle/>
          <a:p>
            <a:pPr>
              <a:buClr>
                <a:schemeClr val="tx2"/>
              </a:buClr>
              <a:buSzPct val="120000"/>
            </a:pPr>
            <a:r>
              <a:rPr lang="en-US" sz="1600" dirty="0"/>
              <a:t>Geothermal</a:t>
            </a:r>
          </a:p>
          <a:p>
            <a:pPr>
              <a:buClr>
                <a:schemeClr val="tx2"/>
              </a:buClr>
              <a:buSzPct val="120000"/>
            </a:pPr>
            <a:r>
              <a:rPr lang="en-US" sz="1600" dirty="0"/>
              <a:t>Solar Thermal</a:t>
            </a:r>
            <a:endParaRPr lang="en-AU" sz="1600" dirty="0"/>
          </a:p>
        </p:txBody>
      </p:sp>
    </p:spTree>
    <p:extLst>
      <p:ext uri="{BB962C8B-B14F-4D97-AF65-F5344CB8AC3E}">
        <p14:creationId xmlns:p14="http://schemas.microsoft.com/office/powerpoint/2010/main" val="171657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5"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9E1D-E686-A7A2-A9F8-68326A73577E}"/>
              </a:ext>
            </a:extLst>
          </p:cNvPr>
          <p:cNvSpPr>
            <a:spLocks noGrp="1"/>
          </p:cNvSpPr>
          <p:nvPr>
            <p:ph type="title"/>
          </p:nvPr>
        </p:nvSpPr>
        <p:spPr/>
        <p:txBody>
          <a:bodyPr/>
          <a:lstStyle/>
          <a:p>
            <a:endParaRPr lang="en-AU" dirty="0"/>
          </a:p>
        </p:txBody>
      </p:sp>
      <p:sp>
        <p:nvSpPr>
          <p:cNvPr id="3" name="Text Placeholder 2">
            <a:extLst>
              <a:ext uri="{FF2B5EF4-FFF2-40B4-BE49-F238E27FC236}">
                <a16:creationId xmlns:a16="http://schemas.microsoft.com/office/drawing/2014/main" id="{618F31DE-9619-4206-2F53-66A07438F43A}"/>
              </a:ext>
            </a:extLst>
          </p:cNvPr>
          <p:cNvSpPr>
            <a:spLocks noGrp="1"/>
          </p:cNvSpPr>
          <p:nvPr>
            <p:ph type="body" sz="quarter" idx="13"/>
          </p:nvPr>
        </p:nvSpPr>
        <p:spPr/>
        <p:txBody>
          <a:bodyPr/>
          <a:lstStyle/>
          <a:p>
            <a:endParaRPr lang="en-AU" dirty="0"/>
          </a:p>
        </p:txBody>
      </p:sp>
      <p:pic>
        <p:nvPicPr>
          <p:cNvPr id="5" name="Picture 4">
            <a:extLst>
              <a:ext uri="{FF2B5EF4-FFF2-40B4-BE49-F238E27FC236}">
                <a16:creationId xmlns:a16="http://schemas.microsoft.com/office/drawing/2014/main" id="{D3340B07-CDBA-D82C-8460-90AF76DE66A3}"/>
              </a:ext>
            </a:extLst>
          </p:cNvPr>
          <p:cNvPicPr>
            <a:picLocks noChangeAspect="1"/>
          </p:cNvPicPr>
          <p:nvPr/>
        </p:nvPicPr>
        <p:blipFill>
          <a:blip r:embed="rId3"/>
          <a:stretch>
            <a:fillRect/>
          </a:stretch>
        </p:blipFill>
        <p:spPr>
          <a:xfrm>
            <a:off x="0" y="0"/>
            <a:ext cx="12192000" cy="6858000"/>
          </a:xfrm>
          <a:prstGeom prst="rect">
            <a:avLst/>
          </a:prstGeom>
        </p:spPr>
      </p:pic>
      <p:sp>
        <p:nvSpPr>
          <p:cNvPr id="6" name="Rechteck 11">
            <a:extLst>
              <a:ext uri="{FF2B5EF4-FFF2-40B4-BE49-F238E27FC236}">
                <a16:creationId xmlns:a16="http://schemas.microsoft.com/office/drawing/2014/main" id="{F1775BDF-DAE2-67BC-9B28-FB45D269D7D3}"/>
              </a:ext>
            </a:extLst>
          </p:cNvPr>
          <p:cNvSpPr/>
          <p:nvPr/>
        </p:nvSpPr>
        <p:spPr>
          <a:xfrm>
            <a:off x="0" y="6115664"/>
            <a:ext cx="12192000" cy="74233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44000" rtlCol="0" anchor="t"/>
          <a:lstStyle/>
          <a:p>
            <a:pPr>
              <a:spcAft>
                <a:spcPts val="600"/>
              </a:spcAft>
            </a:pPr>
            <a:r>
              <a:rPr lang="en-US" sz="1300" dirty="0">
                <a:latin typeface="Azo Sans 2 Light" panose="020B0403030503020204" pitchFamily="34" charset="77"/>
              </a:rPr>
              <a:t>Direct plate heat exchanger cold to hot water production. Primary heat via variable speed pump and thermal store. Thermal store loaded via available heat source.</a:t>
            </a:r>
          </a:p>
          <a:p>
            <a:pPr>
              <a:spcAft>
                <a:spcPts val="600"/>
              </a:spcAft>
            </a:pPr>
            <a:r>
              <a:rPr lang="en-US" sz="1300" dirty="0">
                <a:latin typeface="Azo Sans 2 Light" panose="020B0403030503020204" pitchFamily="34" charset="77"/>
              </a:rPr>
              <a:t>DHW temp kept to setpoint with sensor and variable speed primary heating water volume flow, delivering current hot water production demand over the plate heat exchanger.</a:t>
            </a:r>
          </a:p>
          <a:p>
            <a:pPr marL="342900" indent="-342900">
              <a:spcAft>
                <a:spcPts val="600"/>
              </a:spcAft>
              <a:buFont typeface="Arial" panose="020B0604020202020204" pitchFamily="34" charset="0"/>
              <a:buChar char="•"/>
            </a:pPr>
            <a:endParaRPr lang="en-GB" sz="1300" dirty="0">
              <a:latin typeface="Azo Sans 2 Light" panose="020B0403030503020204" pitchFamily="34" charset="77"/>
            </a:endParaRPr>
          </a:p>
        </p:txBody>
      </p:sp>
      <p:sp>
        <p:nvSpPr>
          <p:cNvPr id="4" name="Rectangle 3">
            <a:extLst>
              <a:ext uri="{FF2B5EF4-FFF2-40B4-BE49-F238E27FC236}">
                <a16:creationId xmlns:a16="http://schemas.microsoft.com/office/drawing/2014/main" id="{71CB410A-183C-8642-C39C-7D7D8B4C83FA}"/>
              </a:ext>
            </a:extLst>
          </p:cNvPr>
          <p:cNvSpPr/>
          <p:nvPr/>
        </p:nvSpPr>
        <p:spPr>
          <a:xfrm>
            <a:off x="3383064" y="2222090"/>
            <a:ext cx="4492575" cy="3533184"/>
          </a:xfrm>
          <a:prstGeom prst="rect">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ext Box 6">
            <a:extLst>
              <a:ext uri="{FF2B5EF4-FFF2-40B4-BE49-F238E27FC236}">
                <a16:creationId xmlns:a16="http://schemas.microsoft.com/office/drawing/2014/main" id="{18DE482B-2FBC-5D5D-9F23-DB0DE98E1CC2}"/>
              </a:ext>
            </a:extLst>
          </p:cNvPr>
          <p:cNvSpPr txBox="1">
            <a:spLocks noChangeArrowheads="1"/>
          </p:cNvSpPr>
          <p:nvPr/>
        </p:nvSpPr>
        <p:spPr bwMode="auto">
          <a:xfrm>
            <a:off x="3481626" y="2356666"/>
            <a:ext cx="21038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3200" b="1" dirty="0">
                <a:solidFill>
                  <a:srgbClr val="00B1EB"/>
                </a:solidFill>
                <a:latin typeface="+mn-lt"/>
                <a:cs typeface="Arial" panose="020B0604020202020204" pitchFamily="34" charset="0"/>
              </a:rPr>
              <a:t>Regumaq X</a:t>
            </a:r>
          </a:p>
        </p:txBody>
      </p:sp>
      <p:cxnSp>
        <p:nvCxnSpPr>
          <p:cNvPr id="10" name="Gerader Verbinder 328">
            <a:extLst>
              <a:ext uri="{FF2B5EF4-FFF2-40B4-BE49-F238E27FC236}">
                <a16:creationId xmlns:a16="http://schemas.microsoft.com/office/drawing/2014/main" id="{05AD82F8-6FDA-C286-EEA9-358E154D59BB}"/>
              </a:ext>
            </a:extLst>
          </p:cNvPr>
          <p:cNvCxnSpPr>
            <a:cxnSpLocks/>
          </p:cNvCxnSpPr>
          <p:nvPr/>
        </p:nvCxnSpPr>
        <p:spPr>
          <a:xfrm flipV="1">
            <a:off x="3160600" y="3926956"/>
            <a:ext cx="0" cy="60766"/>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1" name="Zwölfeck 329">
            <a:extLst>
              <a:ext uri="{FF2B5EF4-FFF2-40B4-BE49-F238E27FC236}">
                <a16:creationId xmlns:a16="http://schemas.microsoft.com/office/drawing/2014/main" id="{EECBBB4C-0A46-676D-D96D-5CE4A7D4A467}"/>
              </a:ext>
            </a:extLst>
          </p:cNvPr>
          <p:cNvSpPr/>
          <p:nvPr/>
        </p:nvSpPr>
        <p:spPr>
          <a:xfrm>
            <a:off x="3098781" y="3802895"/>
            <a:ext cx="123637" cy="124061"/>
          </a:xfrm>
          <a:prstGeom prst="dodec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00" dirty="0">
                <a:solidFill>
                  <a:schemeClr val="tx1"/>
                </a:solidFill>
              </a:rPr>
              <a:t>T</a:t>
            </a:r>
            <a:endParaRPr lang="en-US" sz="500" dirty="0">
              <a:solidFill>
                <a:schemeClr val="tx1"/>
              </a:solidFill>
            </a:endParaRPr>
          </a:p>
        </p:txBody>
      </p:sp>
      <p:cxnSp>
        <p:nvCxnSpPr>
          <p:cNvPr id="14" name="Straight Connector 13">
            <a:extLst>
              <a:ext uri="{FF2B5EF4-FFF2-40B4-BE49-F238E27FC236}">
                <a16:creationId xmlns:a16="http://schemas.microsoft.com/office/drawing/2014/main" id="{F7C45090-FAC4-210C-2A71-CD7B257C991E}"/>
              </a:ext>
            </a:extLst>
          </p:cNvPr>
          <p:cNvCxnSpPr>
            <a:cxnSpLocks/>
          </p:cNvCxnSpPr>
          <p:nvPr/>
        </p:nvCxnSpPr>
        <p:spPr>
          <a:xfrm flipV="1">
            <a:off x="3160600" y="1952625"/>
            <a:ext cx="0" cy="1824870"/>
          </a:xfrm>
          <a:prstGeom prst="line">
            <a:avLst/>
          </a:prstGeom>
          <a:ln w="38100">
            <a:solidFill>
              <a:srgbClr val="636566"/>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E6BEF11-F85D-2233-96C9-E6D246076EBF}"/>
              </a:ext>
            </a:extLst>
          </p:cNvPr>
          <p:cNvCxnSpPr>
            <a:cxnSpLocks/>
          </p:cNvCxnSpPr>
          <p:nvPr/>
        </p:nvCxnSpPr>
        <p:spPr>
          <a:xfrm flipH="1">
            <a:off x="3136900" y="1924050"/>
            <a:ext cx="3468582" cy="0"/>
          </a:xfrm>
          <a:prstGeom prst="line">
            <a:avLst/>
          </a:prstGeom>
          <a:ln w="38100">
            <a:solidFill>
              <a:srgbClr val="636566"/>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4ED7C19-3894-9B5C-D3E8-644D4925D209}"/>
              </a:ext>
            </a:extLst>
          </p:cNvPr>
          <p:cNvCxnSpPr>
            <a:cxnSpLocks/>
          </p:cNvCxnSpPr>
          <p:nvPr/>
        </p:nvCxnSpPr>
        <p:spPr>
          <a:xfrm flipV="1">
            <a:off x="6657764" y="1882775"/>
            <a:ext cx="0" cy="593315"/>
          </a:xfrm>
          <a:prstGeom prst="line">
            <a:avLst/>
          </a:prstGeom>
          <a:ln w="38100">
            <a:solidFill>
              <a:srgbClr val="636566"/>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C732DD6-ECFB-83D3-0C22-03F4A9263066}"/>
              </a:ext>
            </a:extLst>
          </p:cNvPr>
          <p:cNvCxnSpPr>
            <a:cxnSpLocks/>
          </p:cNvCxnSpPr>
          <p:nvPr/>
        </p:nvCxnSpPr>
        <p:spPr>
          <a:xfrm flipV="1">
            <a:off x="7537239" y="1166608"/>
            <a:ext cx="0" cy="1055482"/>
          </a:xfrm>
          <a:prstGeom prst="line">
            <a:avLst/>
          </a:prstGeom>
          <a:ln w="38100">
            <a:solidFill>
              <a:srgbClr val="636566"/>
            </a:solidFill>
            <a:prstDash val="sysDot"/>
            <a:tailEnd type="none" w="lg" len="sm"/>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FFACBB8-4690-B663-79D7-405287F61E41}"/>
              </a:ext>
            </a:extLst>
          </p:cNvPr>
          <p:cNvSpPr txBox="1"/>
          <p:nvPr/>
        </p:nvSpPr>
        <p:spPr>
          <a:xfrm>
            <a:off x="6996589" y="744147"/>
            <a:ext cx="1081299" cy="466026"/>
          </a:xfrm>
          <a:prstGeom prst="rect">
            <a:avLst/>
          </a:prstGeom>
        </p:spPr>
        <p:txBody>
          <a:bodyPr wrap="square" lIns="0" tIns="0" rIns="0" bIns="0" rtlCol="0">
            <a:noAutofit/>
          </a:bodyPr>
          <a:lstStyle/>
          <a:p>
            <a:pPr algn="ctr">
              <a:buClr>
                <a:schemeClr val="tx2"/>
              </a:buClr>
              <a:buSzPct val="120000"/>
            </a:pPr>
            <a:r>
              <a:rPr lang="en-US" sz="3200" b="1" dirty="0"/>
              <a:t>BMS</a:t>
            </a:r>
            <a:endParaRPr lang="en-AU" sz="3200" b="1" dirty="0"/>
          </a:p>
        </p:txBody>
      </p:sp>
    </p:spTree>
    <p:extLst>
      <p:ext uri="{BB962C8B-B14F-4D97-AF65-F5344CB8AC3E}">
        <p14:creationId xmlns:p14="http://schemas.microsoft.com/office/powerpoint/2010/main" val="271208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childTnLst>
                                </p:cTn>
                              </p:par>
                            </p:childTnLst>
                          </p:cTn>
                        </p:par>
                        <p:par>
                          <p:cTn id="18" fill="hold">
                            <p:stCondLst>
                              <p:cond delay="3000"/>
                            </p:stCondLst>
                            <p:childTnLst>
                              <p:par>
                                <p:cTn id="19" presetID="10" presetClass="exit" presetSubtype="0" fill="hold" grpId="1" nodeType="afterEffect">
                                  <p:stCondLst>
                                    <p:cond delay="1000"/>
                                  </p:stCondLst>
                                  <p:childTnLst>
                                    <p:animEffect transition="out" filter="fade">
                                      <p:cBhvr>
                                        <p:cTn id="20" dur="1000"/>
                                        <p:tgtEl>
                                          <p:spTgt spid="8"/>
                                        </p:tgtEl>
                                      </p:cBhvr>
                                    </p:animEffect>
                                    <p:set>
                                      <p:cBhvr>
                                        <p:cTn id="21"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8" grpId="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1F735-AF13-06F3-C0E5-9F122916CCFB}"/>
              </a:ext>
            </a:extLst>
          </p:cNvPr>
          <p:cNvSpPr>
            <a:spLocks noGrp="1"/>
          </p:cNvSpPr>
          <p:nvPr>
            <p:ph type="title"/>
          </p:nvPr>
        </p:nvSpPr>
        <p:spPr/>
        <p:txBody>
          <a:bodyPr/>
          <a:lstStyle/>
          <a:p>
            <a:endParaRPr lang="en-AU" dirty="0"/>
          </a:p>
        </p:txBody>
      </p:sp>
      <p:sp>
        <p:nvSpPr>
          <p:cNvPr id="3" name="Text Placeholder 2">
            <a:extLst>
              <a:ext uri="{FF2B5EF4-FFF2-40B4-BE49-F238E27FC236}">
                <a16:creationId xmlns:a16="http://schemas.microsoft.com/office/drawing/2014/main" id="{CFEFCD05-D75F-E376-B024-C586035AA9BB}"/>
              </a:ext>
            </a:extLst>
          </p:cNvPr>
          <p:cNvSpPr>
            <a:spLocks noGrp="1"/>
          </p:cNvSpPr>
          <p:nvPr>
            <p:ph type="body" sz="quarter" idx="13"/>
          </p:nvPr>
        </p:nvSpPr>
        <p:spPr/>
        <p:txBody>
          <a:bodyPr/>
          <a:lstStyle/>
          <a:p>
            <a:endParaRPr lang="en-AU" dirty="0"/>
          </a:p>
        </p:txBody>
      </p:sp>
      <p:pic>
        <p:nvPicPr>
          <p:cNvPr id="5" name="Picture 4">
            <a:extLst>
              <a:ext uri="{FF2B5EF4-FFF2-40B4-BE49-F238E27FC236}">
                <a16:creationId xmlns:a16="http://schemas.microsoft.com/office/drawing/2014/main" id="{40CCF46D-9252-4CCC-B1C9-C1E51A67DF95}"/>
              </a:ext>
            </a:extLst>
          </p:cNvPr>
          <p:cNvPicPr>
            <a:picLocks noChangeAspect="1"/>
          </p:cNvPicPr>
          <p:nvPr/>
        </p:nvPicPr>
        <p:blipFill>
          <a:blip r:embed="rId3"/>
          <a:stretch>
            <a:fillRect/>
          </a:stretch>
        </p:blipFill>
        <p:spPr>
          <a:xfrm>
            <a:off x="0" y="0"/>
            <a:ext cx="12192000" cy="6858000"/>
          </a:xfrm>
          <a:prstGeom prst="rect">
            <a:avLst/>
          </a:prstGeom>
        </p:spPr>
      </p:pic>
      <p:sp>
        <p:nvSpPr>
          <p:cNvPr id="8" name="Rechteck 11">
            <a:extLst>
              <a:ext uri="{FF2B5EF4-FFF2-40B4-BE49-F238E27FC236}">
                <a16:creationId xmlns:a16="http://schemas.microsoft.com/office/drawing/2014/main" id="{C896C2C8-1DFE-CCF0-3CE8-38F79E8ADA9E}"/>
              </a:ext>
            </a:extLst>
          </p:cNvPr>
          <p:cNvSpPr/>
          <p:nvPr/>
        </p:nvSpPr>
        <p:spPr>
          <a:xfrm>
            <a:off x="258336" y="870858"/>
            <a:ext cx="2107674" cy="342412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44000" rtlCol="0" anchor="t"/>
          <a:lstStyle/>
          <a:p>
            <a:r>
              <a:rPr lang="en-US" sz="1600" dirty="0">
                <a:latin typeface="Azo Sans 2 Light" panose="020B0403030503020204" pitchFamily="34" charset="77"/>
              </a:rPr>
              <a:t>Thermal store loading &amp; usage ensures:</a:t>
            </a:r>
          </a:p>
          <a:p>
            <a:pPr marL="342900" indent="-342900">
              <a:buFont typeface="Arial" panose="020B0604020202020204" pitchFamily="34" charset="0"/>
              <a:buChar char="•"/>
            </a:pPr>
            <a:endParaRPr lang="en-US" sz="1600" dirty="0">
              <a:latin typeface="Azo Sans 2 Light" panose="020B0403030503020204" pitchFamily="34" charset="77"/>
            </a:endParaRPr>
          </a:p>
          <a:p>
            <a:pPr marL="342900" indent="-342900">
              <a:buFont typeface="Arial" panose="020B0604020202020204" pitchFamily="34" charset="0"/>
              <a:buChar char="•"/>
            </a:pPr>
            <a:r>
              <a:rPr lang="en-US" sz="1600" dirty="0">
                <a:latin typeface="Azo Sans 2 Light" panose="020B0403030503020204" pitchFamily="34" charset="77"/>
              </a:rPr>
              <a:t>Max. efficiency always delivered from heat generator       (boiler, HP, </a:t>
            </a:r>
            <a:r>
              <a:rPr lang="en-US" sz="1600" dirty="0" err="1">
                <a:latin typeface="Azo Sans 2 Light" panose="020B0403030503020204" pitchFamily="34" charset="77"/>
              </a:rPr>
              <a:t>etc</a:t>
            </a:r>
            <a:r>
              <a:rPr lang="en-US" sz="1600" dirty="0">
                <a:latin typeface="Azo Sans 2 Light" panose="020B0403030503020204" pitchFamily="34" charset="77"/>
              </a:rPr>
              <a:t>)</a:t>
            </a:r>
          </a:p>
          <a:p>
            <a:pPr marL="342900" indent="-342900">
              <a:buFont typeface="Arial" panose="020B0604020202020204" pitchFamily="34" charset="0"/>
              <a:buChar char="•"/>
            </a:pPr>
            <a:endParaRPr lang="en-US" sz="1600" dirty="0">
              <a:latin typeface="Azo Sans 2 Light" panose="020B0403030503020204" pitchFamily="34" charset="77"/>
            </a:endParaRPr>
          </a:p>
          <a:p>
            <a:pPr marL="342900" indent="-342900">
              <a:buFont typeface="Arial" panose="020B0604020202020204" pitchFamily="34" charset="0"/>
              <a:buChar char="•"/>
            </a:pPr>
            <a:r>
              <a:rPr lang="en-US" sz="1600" dirty="0">
                <a:latin typeface="Azo Sans 2 Light" panose="020B0403030503020204" pitchFamily="34" charset="77"/>
              </a:rPr>
              <a:t>Realisation of boiler capacity and HP max. COP possible</a:t>
            </a:r>
          </a:p>
          <a:p>
            <a:pPr marL="342900" indent="-342900">
              <a:buFont typeface="Arial" panose="020B0604020202020204" pitchFamily="34" charset="0"/>
              <a:buChar char="•"/>
            </a:pPr>
            <a:endParaRPr lang="en-GB" sz="1600" dirty="0">
              <a:latin typeface="Azo Sans 2 Light" panose="020B0403030503020204" pitchFamily="34" charset="77"/>
            </a:endParaRPr>
          </a:p>
        </p:txBody>
      </p:sp>
      <p:sp>
        <p:nvSpPr>
          <p:cNvPr id="4" name="Rectangle 3">
            <a:extLst>
              <a:ext uri="{FF2B5EF4-FFF2-40B4-BE49-F238E27FC236}">
                <a16:creationId xmlns:a16="http://schemas.microsoft.com/office/drawing/2014/main" id="{17DD43EE-6B34-F0C6-D678-AA13A80272E7}"/>
              </a:ext>
            </a:extLst>
          </p:cNvPr>
          <p:cNvSpPr/>
          <p:nvPr/>
        </p:nvSpPr>
        <p:spPr>
          <a:xfrm>
            <a:off x="2833688" y="4319588"/>
            <a:ext cx="230981" cy="133350"/>
          </a:xfrm>
          <a:prstGeom prst="rect">
            <a:avLst/>
          </a:prstGeom>
          <a:solidFill>
            <a:srgbClr val="9DA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9381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41D1-276E-2A46-5B82-D5EC37F55D21}"/>
              </a:ext>
            </a:extLst>
          </p:cNvPr>
          <p:cNvSpPr>
            <a:spLocks noGrp="1"/>
          </p:cNvSpPr>
          <p:nvPr>
            <p:ph type="title"/>
          </p:nvPr>
        </p:nvSpPr>
        <p:spPr/>
        <p:txBody>
          <a:bodyPr/>
          <a:lstStyle/>
          <a:p>
            <a:endParaRPr lang="en-AU"/>
          </a:p>
        </p:txBody>
      </p:sp>
      <p:sp>
        <p:nvSpPr>
          <p:cNvPr id="3" name="Text Placeholder 2">
            <a:extLst>
              <a:ext uri="{FF2B5EF4-FFF2-40B4-BE49-F238E27FC236}">
                <a16:creationId xmlns:a16="http://schemas.microsoft.com/office/drawing/2014/main" id="{1A944FCF-4E51-FE1D-0769-127BCE948C3F}"/>
              </a:ext>
            </a:extLst>
          </p:cNvPr>
          <p:cNvSpPr>
            <a:spLocks noGrp="1"/>
          </p:cNvSpPr>
          <p:nvPr>
            <p:ph type="body" sz="quarter" idx="13"/>
          </p:nvPr>
        </p:nvSpPr>
        <p:spPr/>
        <p:txBody>
          <a:bodyPr/>
          <a:lstStyle/>
          <a:p>
            <a:endParaRPr lang="en-AU"/>
          </a:p>
        </p:txBody>
      </p:sp>
      <p:pic>
        <p:nvPicPr>
          <p:cNvPr id="5" name="Picture 4">
            <a:extLst>
              <a:ext uri="{FF2B5EF4-FFF2-40B4-BE49-F238E27FC236}">
                <a16:creationId xmlns:a16="http://schemas.microsoft.com/office/drawing/2014/main" id="{815BD017-8C89-71E4-630A-8D6798A9030E}"/>
              </a:ext>
            </a:extLst>
          </p:cNvPr>
          <p:cNvPicPr>
            <a:picLocks noChangeAspect="1"/>
          </p:cNvPicPr>
          <p:nvPr/>
        </p:nvPicPr>
        <p:blipFill>
          <a:blip r:embed="rId3"/>
          <a:stretch>
            <a:fillRect/>
          </a:stretch>
        </p:blipFill>
        <p:spPr>
          <a:xfrm>
            <a:off x="0" y="0"/>
            <a:ext cx="12192000" cy="6858000"/>
          </a:xfrm>
          <a:prstGeom prst="rect">
            <a:avLst/>
          </a:prstGeom>
        </p:spPr>
      </p:pic>
      <p:sp>
        <p:nvSpPr>
          <p:cNvPr id="6" name="Rechteck 11">
            <a:extLst>
              <a:ext uri="{FF2B5EF4-FFF2-40B4-BE49-F238E27FC236}">
                <a16:creationId xmlns:a16="http://schemas.microsoft.com/office/drawing/2014/main" id="{C668DF07-A79C-9068-C50B-8F4FEFE235A7}"/>
              </a:ext>
            </a:extLst>
          </p:cNvPr>
          <p:cNvSpPr/>
          <p:nvPr/>
        </p:nvSpPr>
        <p:spPr>
          <a:xfrm>
            <a:off x="115667" y="530615"/>
            <a:ext cx="2327750" cy="478487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44000" rtlCol="0" anchor="t"/>
          <a:lstStyle/>
          <a:p>
            <a:r>
              <a:rPr lang="en-US" sz="1600" dirty="0">
                <a:latin typeface="Azo Sans 2 Light" panose="020B0403030503020204" pitchFamily="34" charset="77"/>
              </a:rPr>
              <a:t>Designed to intelligently manage DHW production and recirculation loop temperature, minimising waste and maximising energy efficiency</a:t>
            </a:r>
          </a:p>
          <a:p>
            <a:endParaRPr lang="en-US" sz="1600" dirty="0">
              <a:latin typeface="Azo Sans 2 Light" panose="020B0403030503020204" pitchFamily="34" charset="77"/>
            </a:endParaRPr>
          </a:p>
          <a:p>
            <a:r>
              <a:rPr lang="en-US" sz="1600" dirty="0">
                <a:latin typeface="Azo Sans 2 Light" panose="020B0403030503020204" pitchFamily="34" charset="77"/>
              </a:rPr>
              <a:t>Tank layering maintained, heat generator efficiencies maintained, and primary return water energy is reused during times of low load DHW production or recirculation loop temp management.</a:t>
            </a:r>
          </a:p>
          <a:p>
            <a:endParaRPr lang="en-US" sz="1600" dirty="0">
              <a:latin typeface="Azo Sans 2 Light" panose="020B0403030503020204" pitchFamily="34" charset="77"/>
            </a:endParaRPr>
          </a:p>
          <a:p>
            <a:pPr marL="342900" indent="-342900">
              <a:buFont typeface="Arial" panose="020B0604020202020204" pitchFamily="34" charset="0"/>
              <a:buChar char="•"/>
            </a:pPr>
            <a:endParaRPr lang="en-GB" sz="1600" dirty="0">
              <a:latin typeface="Azo Sans 2 Light" panose="020B0403030503020204" pitchFamily="34" charset="77"/>
            </a:endParaRPr>
          </a:p>
        </p:txBody>
      </p:sp>
    </p:spTree>
    <p:extLst>
      <p:ext uri="{BB962C8B-B14F-4D97-AF65-F5344CB8AC3E}">
        <p14:creationId xmlns:p14="http://schemas.microsoft.com/office/powerpoint/2010/main" val="213745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el 1">
            <a:extLst>
              <a:ext uri="{FF2B5EF4-FFF2-40B4-BE49-F238E27FC236}">
                <a16:creationId xmlns:a16="http://schemas.microsoft.com/office/drawing/2014/main" id="{1D4E1F78-8833-07D5-7F74-FC168BCDD8F0}"/>
              </a:ext>
            </a:extLst>
          </p:cNvPr>
          <p:cNvSpPr txBox="1">
            <a:spLocks/>
          </p:cNvSpPr>
          <p:nvPr/>
        </p:nvSpPr>
        <p:spPr>
          <a:xfrm>
            <a:off x="-4708" y="1600130"/>
            <a:ext cx="3146141" cy="324109"/>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US" sz="1800" dirty="0">
                <a:solidFill>
                  <a:srgbClr val="636566"/>
                </a:solidFill>
              </a:rPr>
              <a:t>PRIMARY HHW (MECHANICAL)</a:t>
            </a:r>
          </a:p>
        </p:txBody>
      </p:sp>
      <p:sp>
        <p:nvSpPr>
          <p:cNvPr id="101" name="Titel 1">
            <a:extLst>
              <a:ext uri="{FF2B5EF4-FFF2-40B4-BE49-F238E27FC236}">
                <a16:creationId xmlns:a16="http://schemas.microsoft.com/office/drawing/2014/main" id="{40779DEC-8026-DF0D-620B-419C6A8621BC}"/>
              </a:ext>
            </a:extLst>
          </p:cNvPr>
          <p:cNvSpPr txBox="1">
            <a:spLocks/>
          </p:cNvSpPr>
          <p:nvPr/>
        </p:nvSpPr>
        <p:spPr>
          <a:xfrm>
            <a:off x="9180289" y="1598685"/>
            <a:ext cx="3011711" cy="324109"/>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US" sz="1800" dirty="0">
                <a:solidFill>
                  <a:srgbClr val="00B1EB"/>
                </a:solidFill>
              </a:rPr>
              <a:t>SECONDARY (POTABLE) DHW</a:t>
            </a:r>
          </a:p>
        </p:txBody>
      </p:sp>
      <p:sp>
        <p:nvSpPr>
          <p:cNvPr id="2" name="Titel 1">
            <a:extLst>
              <a:ext uri="{FF2B5EF4-FFF2-40B4-BE49-F238E27FC236}">
                <a16:creationId xmlns:a16="http://schemas.microsoft.com/office/drawing/2014/main" id="{748B0FF0-06F8-587F-D2F4-B8C82D121C6E}"/>
              </a:ext>
            </a:extLst>
          </p:cNvPr>
          <p:cNvSpPr>
            <a:spLocks noGrp="1"/>
          </p:cNvSpPr>
          <p:nvPr>
            <p:ph type="title"/>
          </p:nvPr>
        </p:nvSpPr>
        <p:spPr>
          <a:xfrm>
            <a:off x="433387" y="386373"/>
            <a:ext cx="11325225" cy="466026"/>
          </a:xfrm>
        </p:spPr>
        <p:txBody>
          <a:bodyPr/>
          <a:lstStyle/>
          <a:p>
            <a:r>
              <a:rPr lang="en-GB" b="1" dirty="0"/>
              <a:t>Regumaq X Next Generation DHW</a:t>
            </a:r>
          </a:p>
        </p:txBody>
      </p:sp>
      <p:grpSp>
        <p:nvGrpSpPr>
          <p:cNvPr id="177" name="Group 176">
            <a:extLst>
              <a:ext uri="{FF2B5EF4-FFF2-40B4-BE49-F238E27FC236}">
                <a16:creationId xmlns:a16="http://schemas.microsoft.com/office/drawing/2014/main" id="{4528119D-B464-2438-6BF9-CC81B2ED0C8B}"/>
              </a:ext>
            </a:extLst>
          </p:cNvPr>
          <p:cNvGrpSpPr/>
          <p:nvPr/>
        </p:nvGrpSpPr>
        <p:grpSpPr>
          <a:xfrm>
            <a:off x="141813" y="1575751"/>
            <a:ext cx="11954156" cy="4588931"/>
            <a:chOff x="141813" y="1575751"/>
            <a:chExt cx="11954156" cy="4588931"/>
          </a:xfrm>
        </p:grpSpPr>
        <p:sp>
          <p:nvSpPr>
            <p:cNvPr id="8" name="Rechteck 7">
              <a:extLst>
                <a:ext uri="{FF2B5EF4-FFF2-40B4-BE49-F238E27FC236}">
                  <a16:creationId xmlns:a16="http://schemas.microsoft.com/office/drawing/2014/main" id="{37B8ABE2-10B3-372F-7AAF-9D174939907C}"/>
                </a:ext>
              </a:extLst>
            </p:cNvPr>
            <p:cNvSpPr/>
            <p:nvPr/>
          </p:nvSpPr>
          <p:spPr>
            <a:xfrm>
              <a:off x="141813" y="3672243"/>
              <a:ext cx="781493" cy="7375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900" dirty="0">
                  <a:solidFill>
                    <a:schemeClr val="tx1"/>
                  </a:solidFill>
                </a:rPr>
                <a:t>Heat</a:t>
              </a:r>
            </a:p>
            <a:p>
              <a:pPr algn="ctr"/>
              <a:r>
                <a:rPr lang="de-DE" sz="900" dirty="0">
                  <a:solidFill>
                    <a:schemeClr val="tx1"/>
                  </a:solidFill>
                </a:rPr>
                <a:t>Pump</a:t>
              </a:r>
            </a:p>
            <a:p>
              <a:pPr algn="ctr"/>
              <a:r>
                <a:rPr lang="el-GR" sz="900" dirty="0">
                  <a:solidFill>
                    <a:schemeClr val="tx1"/>
                  </a:solidFill>
                </a:rPr>
                <a:t>Δ</a:t>
              </a:r>
              <a:r>
                <a:rPr lang="de-DE" sz="900" dirty="0">
                  <a:solidFill>
                    <a:schemeClr val="tx1"/>
                  </a:solidFill>
                </a:rPr>
                <a:t>T = 9K</a:t>
              </a:r>
              <a:endParaRPr lang="en-US" sz="900" dirty="0">
                <a:solidFill>
                  <a:srgbClr val="002060"/>
                </a:solidFill>
              </a:endParaRPr>
            </a:p>
          </p:txBody>
        </p:sp>
        <p:sp>
          <p:nvSpPr>
            <p:cNvPr id="9" name="Zylinder 8">
              <a:extLst>
                <a:ext uri="{FF2B5EF4-FFF2-40B4-BE49-F238E27FC236}">
                  <a16:creationId xmlns:a16="http://schemas.microsoft.com/office/drawing/2014/main" id="{3E453AD0-3B38-A1EA-8BD0-15EF243178A4}"/>
                </a:ext>
              </a:extLst>
            </p:cNvPr>
            <p:cNvSpPr/>
            <p:nvPr/>
          </p:nvSpPr>
          <p:spPr>
            <a:xfrm>
              <a:off x="2278192" y="2944994"/>
              <a:ext cx="870857" cy="1420779"/>
            </a:xfrm>
            <a:prstGeom prst="can">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accent6">
                    <a:lumMod val="10000"/>
                  </a:schemeClr>
                </a:solidFill>
              </a:endParaRPr>
            </a:p>
            <a:p>
              <a:pPr algn="ctr"/>
              <a:r>
                <a:rPr lang="en-US" sz="1400" dirty="0">
                  <a:solidFill>
                    <a:schemeClr val="accent6">
                      <a:lumMod val="10000"/>
                    </a:schemeClr>
                  </a:solidFill>
                </a:rPr>
                <a:t>Buffer </a:t>
              </a:r>
            </a:p>
            <a:p>
              <a:pPr algn="ctr"/>
              <a:r>
                <a:rPr lang="en-US" sz="1400" dirty="0">
                  <a:solidFill>
                    <a:schemeClr val="accent6">
                      <a:lumMod val="10000"/>
                    </a:schemeClr>
                  </a:solidFill>
                </a:rPr>
                <a:t>Vessel</a:t>
              </a:r>
            </a:p>
            <a:p>
              <a:pPr algn="ctr"/>
              <a:r>
                <a:rPr lang="en-US" sz="1400" dirty="0">
                  <a:solidFill>
                    <a:schemeClr val="accent6">
                      <a:lumMod val="10000"/>
                    </a:schemeClr>
                  </a:solidFill>
                </a:rPr>
                <a:t>1,500 L</a:t>
              </a:r>
            </a:p>
          </p:txBody>
        </p:sp>
        <p:sp>
          <p:nvSpPr>
            <p:cNvPr id="10" name="Zylinder 9">
              <a:extLst>
                <a:ext uri="{FF2B5EF4-FFF2-40B4-BE49-F238E27FC236}">
                  <a16:creationId xmlns:a16="http://schemas.microsoft.com/office/drawing/2014/main" id="{92A8BA2B-F594-8E27-2C3A-0EBF9176C04F}"/>
                </a:ext>
              </a:extLst>
            </p:cNvPr>
            <p:cNvSpPr/>
            <p:nvPr/>
          </p:nvSpPr>
          <p:spPr>
            <a:xfrm>
              <a:off x="4297105" y="2909231"/>
              <a:ext cx="870857" cy="1420779"/>
            </a:xfrm>
            <a:prstGeom prst="can">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dirty="0">
                <a:solidFill>
                  <a:schemeClr val="accent6">
                    <a:lumMod val="10000"/>
                  </a:schemeClr>
                </a:solidFill>
              </a:endParaRPr>
            </a:p>
            <a:p>
              <a:pPr algn="ctr"/>
              <a:r>
                <a:rPr lang="de-DE" sz="1400" dirty="0">
                  <a:solidFill>
                    <a:schemeClr val="accent6">
                      <a:lumMod val="10000"/>
                    </a:schemeClr>
                  </a:solidFill>
                </a:rPr>
                <a:t>Buffer Vessel</a:t>
              </a:r>
            </a:p>
            <a:p>
              <a:pPr algn="ctr"/>
              <a:r>
                <a:rPr lang="de-DE" sz="1400" dirty="0">
                  <a:solidFill>
                    <a:schemeClr val="accent6">
                      <a:lumMod val="10000"/>
                    </a:schemeClr>
                  </a:solidFill>
                </a:rPr>
                <a:t>1,500 L</a:t>
              </a:r>
              <a:endParaRPr lang="en-US" sz="1400" dirty="0">
                <a:solidFill>
                  <a:schemeClr val="accent6">
                    <a:lumMod val="10000"/>
                  </a:schemeClr>
                </a:solidFill>
              </a:endParaRPr>
            </a:p>
          </p:txBody>
        </p:sp>
        <p:cxnSp>
          <p:nvCxnSpPr>
            <p:cNvPr id="34" name="Gerader Verbinder 33">
              <a:extLst>
                <a:ext uri="{FF2B5EF4-FFF2-40B4-BE49-F238E27FC236}">
                  <a16:creationId xmlns:a16="http://schemas.microsoft.com/office/drawing/2014/main" id="{7B88E2B3-1F54-D9F1-3713-A6CA38532F3D}"/>
                </a:ext>
              </a:extLst>
            </p:cNvPr>
            <p:cNvCxnSpPr>
              <a:cxnSpLocks/>
            </p:cNvCxnSpPr>
            <p:nvPr/>
          </p:nvCxnSpPr>
          <p:spPr>
            <a:xfrm>
              <a:off x="927116" y="4208657"/>
              <a:ext cx="659640" cy="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6" name="Gerader Verbinder 35">
              <a:extLst>
                <a:ext uri="{FF2B5EF4-FFF2-40B4-BE49-F238E27FC236}">
                  <a16:creationId xmlns:a16="http://schemas.microsoft.com/office/drawing/2014/main" id="{70DF250B-71CD-EE3F-9BD5-F1ED4D17C7FC}"/>
                </a:ext>
              </a:extLst>
            </p:cNvPr>
            <p:cNvCxnSpPr>
              <a:cxnSpLocks/>
            </p:cNvCxnSpPr>
            <p:nvPr/>
          </p:nvCxnSpPr>
          <p:spPr>
            <a:xfrm>
              <a:off x="1807758" y="4201987"/>
              <a:ext cx="470434" cy="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8" name="Gerader Verbinder 37">
              <a:extLst>
                <a:ext uri="{FF2B5EF4-FFF2-40B4-BE49-F238E27FC236}">
                  <a16:creationId xmlns:a16="http://schemas.microsoft.com/office/drawing/2014/main" id="{906C769D-1AB7-573D-1A3A-6EF9A1D169F6}"/>
                </a:ext>
              </a:extLst>
            </p:cNvPr>
            <p:cNvCxnSpPr>
              <a:cxnSpLocks/>
            </p:cNvCxnSpPr>
            <p:nvPr/>
          </p:nvCxnSpPr>
          <p:spPr>
            <a:xfrm flipV="1">
              <a:off x="927116" y="3818089"/>
              <a:ext cx="963160" cy="1948"/>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40" name="Gerader Verbinder 39">
              <a:extLst>
                <a:ext uri="{FF2B5EF4-FFF2-40B4-BE49-F238E27FC236}">
                  <a16:creationId xmlns:a16="http://schemas.microsoft.com/office/drawing/2014/main" id="{6ED962BF-A78D-571A-2471-C318BBEFA3E2}"/>
                </a:ext>
              </a:extLst>
            </p:cNvPr>
            <p:cNvCxnSpPr>
              <a:cxnSpLocks/>
            </p:cNvCxnSpPr>
            <p:nvPr/>
          </p:nvCxnSpPr>
          <p:spPr>
            <a:xfrm>
              <a:off x="1890276" y="3396259"/>
              <a:ext cx="0" cy="42183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1D350B51-0B8A-C39D-C921-CC2024635C64}"/>
                </a:ext>
              </a:extLst>
            </p:cNvPr>
            <p:cNvCxnSpPr>
              <a:cxnSpLocks/>
            </p:cNvCxnSpPr>
            <p:nvPr/>
          </p:nvCxnSpPr>
          <p:spPr>
            <a:xfrm>
              <a:off x="1887552" y="3389784"/>
              <a:ext cx="395983" cy="3211"/>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50" name="Gerader Verbinder 49">
              <a:extLst>
                <a:ext uri="{FF2B5EF4-FFF2-40B4-BE49-F238E27FC236}">
                  <a16:creationId xmlns:a16="http://schemas.microsoft.com/office/drawing/2014/main" id="{2616C02F-9450-8E02-9B22-F2946120452A}"/>
                </a:ext>
              </a:extLst>
            </p:cNvPr>
            <p:cNvCxnSpPr>
              <a:cxnSpLocks/>
            </p:cNvCxnSpPr>
            <p:nvPr/>
          </p:nvCxnSpPr>
          <p:spPr>
            <a:xfrm>
              <a:off x="1692459" y="3816461"/>
              <a:ext cx="1904" cy="271459"/>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68" name="Gerader Verbinder 67">
              <a:extLst>
                <a:ext uri="{FF2B5EF4-FFF2-40B4-BE49-F238E27FC236}">
                  <a16:creationId xmlns:a16="http://schemas.microsoft.com/office/drawing/2014/main" id="{413DF224-4AA8-4133-D8BB-C13D75775525}"/>
                </a:ext>
              </a:extLst>
            </p:cNvPr>
            <p:cNvCxnSpPr>
              <a:cxnSpLocks/>
            </p:cNvCxnSpPr>
            <p:nvPr/>
          </p:nvCxnSpPr>
          <p:spPr>
            <a:xfrm>
              <a:off x="1880494" y="2109531"/>
              <a:ext cx="4111032"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70" name="Gerader Verbinder 69">
              <a:extLst>
                <a:ext uri="{FF2B5EF4-FFF2-40B4-BE49-F238E27FC236}">
                  <a16:creationId xmlns:a16="http://schemas.microsoft.com/office/drawing/2014/main" id="{A70D8EE1-4C41-7E71-678C-ABBC302D19E0}"/>
                </a:ext>
              </a:extLst>
            </p:cNvPr>
            <p:cNvCxnSpPr>
              <a:cxnSpLocks/>
            </p:cNvCxnSpPr>
            <p:nvPr/>
          </p:nvCxnSpPr>
          <p:spPr>
            <a:xfrm flipV="1">
              <a:off x="10550046" y="2109531"/>
              <a:ext cx="0" cy="28575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72" name="Gerader Verbinder 71">
              <a:extLst>
                <a:ext uri="{FF2B5EF4-FFF2-40B4-BE49-F238E27FC236}">
                  <a16:creationId xmlns:a16="http://schemas.microsoft.com/office/drawing/2014/main" id="{3C7A557D-B583-6685-0B0A-816474F94191}"/>
                </a:ext>
              </a:extLst>
            </p:cNvPr>
            <p:cNvCxnSpPr>
              <a:cxnSpLocks/>
            </p:cNvCxnSpPr>
            <p:nvPr/>
          </p:nvCxnSpPr>
          <p:spPr>
            <a:xfrm>
              <a:off x="6593025" y="2403817"/>
              <a:ext cx="3957021"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83" name="Gerader Verbinder 82">
              <a:extLst>
                <a:ext uri="{FF2B5EF4-FFF2-40B4-BE49-F238E27FC236}">
                  <a16:creationId xmlns:a16="http://schemas.microsoft.com/office/drawing/2014/main" id="{5A83ACE1-810C-B65A-7721-820C936152CD}"/>
                </a:ext>
              </a:extLst>
            </p:cNvPr>
            <p:cNvCxnSpPr>
              <a:cxnSpLocks/>
            </p:cNvCxnSpPr>
            <p:nvPr/>
          </p:nvCxnSpPr>
          <p:spPr>
            <a:xfrm>
              <a:off x="6018374" y="4773980"/>
              <a:ext cx="3845614" cy="0"/>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84" name="Gerader Verbinder 83">
              <a:extLst>
                <a:ext uri="{FF2B5EF4-FFF2-40B4-BE49-F238E27FC236}">
                  <a16:creationId xmlns:a16="http://schemas.microsoft.com/office/drawing/2014/main" id="{A79AAF37-4FEB-6BBA-9FA1-DB2F461248D1}"/>
                </a:ext>
              </a:extLst>
            </p:cNvPr>
            <p:cNvCxnSpPr>
              <a:cxnSpLocks/>
            </p:cNvCxnSpPr>
            <p:nvPr/>
          </p:nvCxnSpPr>
          <p:spPr>
            <a:xfrm flipV="1">
              <a:off x="6019401" y="4773980"/>
              <a:ext cx="0" cy="268332"/>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85" name="Gerader Verbinder 84">
              <a:extLst>
                <a:ext uri="{FF2B5EF4-FFF2-40B4-BE49-F238E27FC236}">
                  <a16:creationId xmlns:a16="http://schemas.microsoft.com/office/drawing/2014/main" id="{EBBB4010-9DCA-6570-0A7F-4EB743DF8A14}"/>
                </a:ext>
              </a:extLst>
            </p:cNvPr>
            <p:cNvCxnSpPr>
              <a:cxnSpLocks/>
            </p:cNvCxnSpPr>
            <p:nvPr/>
          </p:nvCxnSpPr>
          <p:spPr>
            <a:xfrm>
              <a:off x="6018374" y="5042312"/>
              <a:ext cx="4874235" cy="0"/>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93" name="Gerader Verbinder 92">
              <a:extLst>
                <a:ext uri="{FF2B5EF4-FFF2-40B4-BE49-F238E27FC236}">
                  <a16:creationId xmlns:a16="http://schemas.microsoft.com/office/drawing/2014/main" id="{4B74095E-B41C-8F07-3753-F44C28AC46B8}"/>
                </a:ext>
              </a:extLst>
            </p:cNvPr>
            <p:cNvCxnSpPr>
              <a:cxnSpLocks/>
            </p:cNvCxnSpPr>
            <p:nvPr/>
          </p:nvCxnSpPr>
          <p:spPr>
            <a:xfrm>
              <a:off x="5603834" y="2697698"/>
              <a:ext cx="4239956" cy="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96" name="Gerader Verbinder 95">
              <a:extLst>
                <a:ext uri="{FF2B5EF4-FFF2-40B4-BE49-F238E27FC236}">
                  <a16:creationId xmlns:a16="http://schemas.microsoft.com/office/drawing/2014/main" id="{A83DCE6E-8675-6189-B279-E484E3D7695B}"/>
                </a:ext>
              </a:extLst>
            </p:cNvPr>
            <p:cNvCxnSpPr>
              <a:cxnSpLocks/>
            </p:cNvCxnSpPr>
            <p:nvPr/>
          </p:nvCxnSpPr>
          <p:spPr>
            <a:xfrm flipV="1">
              <a:off x="5597111" y="2696358"/>
              <a:ext cx="0" cy="1388924"/>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98" name="Gerader Verbinder 97">
              <a:extLst>
                <a:ext uri="{FF2B5EF4-FFF2-40B4-BE49-F238E27FC236}">
                  <a16:creationId xmlns:a16="http://schemas.microsoft.com/office/drawing/2014/main" id="{24313BAC-2267-3BC5-6189-912F544449CA}"/>
                </a:ext>
              </a:extLst>
            </p:cNvPr>
            <p:cNvCxnSpPr>
              <a:cxnSpLocks/>
            </p:cNvCxnSpPr>
            <p:nvPr/>
          </p:nvCxnSpPr>
          <p:spPr>
            <a:xfrm>
              <a:off x="5048251" y="4081451"/>
              <a:ext cx="554561" cy="0"/>
            </a:xfrm>
            <a:prstGeom prst="line">
              <a:avLst/>
            </a:prstGeom>
            <a:ln w="12700">
              <a:solidFill>
                <a:srgbClr val="00B1EB"/>
              </a:solidFill>
              <a:tailEnd type="none" w="lg" len="sm"/>
            </a:ln>
          </p:spPr>
          <p:style>
            <a:lnRef idx="1">
              <a:schemeClr val="accent1"/>
            </a:lnRef>
            <a:fillRef idx="0">
              <a:schemeClr val="accent1"/>
            </a:fillRef>
            <a:effectRef idx="0">
              <a:schemeClr val="accent1"/>
            </a:effectRef>
            <a:fontRef idx="minor">
              <a:schemeClr val="tx1"/>
            </a:fontRef>
          </p:style>
        </p:cxnSp>
        <p:cxnSp>
          <p:nvCxnSpPr>
            <p:cNvPr id="105" name="Gerader Verbinder 104">
              <a:extLst>
                <a:ext uri="{FF2B5EF4-FFF2-40B4-BE49-F238E27FC236}">
                  <a16:creationId xmlns:a16="http://schemas.microsoft.com/office/drawing/2014/main" id="{DDDD15E8-C331-EF2C-81A0-F7A20D07534D}"/>
                </a:ext>
              </a:extLst>
            </p:cNvPr>
            <p:cNvCxnSpPr>
              <a:cxnSpLocks/>
            </p:cNvCxnSpPr>
            <p:nvPr/>
          </p:nvCxnSpPr>
          <p:spPr>
            <a:xfrm>
              <a:off x="6604144" y="4451244"/>
              <a:ext cx="4482450" cy="0"/>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sp>
          <p:nvSpPr>
            <p:cNvPr id="110" name="Bogen 109">
              <a:extLst>
                <a:ext uri="{FF2B5EF4-FFF2-40B4-BE49-F238E27FC236}">
                  <a16:creationId xmlns:a16="http://schemas.microsoft.com/office/drawing/2014/main" id="{EFCBF093-2877-53FA-498D-AF35F484781D}"/>
                </a:ext>
              </a:extLst>
            </p:cNvPr>
            <p:cNvSpPr/>
            <p:nvPr/>
          </p:nvSpPr>
          <p:spPr>
            <a:xfrm>
              <a:off x="11428597" y="3141607"/>
              <a:ext cx="178616" cy="217111"/>
            </a:xfrm>
            <a:prstGeom prst="arc">
              <a:avLst/>
            </a:prstGeom>
            <a:ln w="12700">
              <a:solidFill>
                <a:srgbClr val="FFC000"/>
              </a:solidFill>
              <a:tailEnd type="none" w="lg"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Trapezoid 110">
              <a:extLst>
                <a:ext uri="{FF2B5EF4-FFF2-40B4-BE49-F238E27FC236}">
                  <a16:creationId xmlns:a16="http://schemas.microsoft.com/office/drawing/2014/main" id="{C7E57E4D-0A33-ED83-E43C-215773922C77}"/>
                </a:ext>
              </a:extLst>
            </p:cNvPr>
            <p:cNvSpPr/>
            <p:nvPr/>
          </p:nvSpPr>
          <p:spPr>
            <a:xfrm>
              <a:off x="11525525" y="3250162"/>
              <a:ext cx="178616" cy="45719"/>
            </a:xfrm>
            <a:prstGeom prst="trapezoi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Gerader Verbinder 112">
              <a:extLst>
                <a:ext uri="{FF2B5EF4-FFF2-40B4-BE49-F238E27FC236}">
                  <a16:creationId xmlns:a16="http://schemas.microsoft.com/office/drawing/2014/main" id="{61570BB6-513B-EAED-DA14-E28E734640A7}"/>
                </a:ext>
              </a:extLst>
            </p:cNvPr>
            <p:cNvCxnSpPr>
              <a:cxnSpLocks/>
            </p:cNvCxnSpPr>
            <p:nvPr/>
          </p:nvCxnSpPr>
          <p:spPr>
            <a:xfrm flipH="1">
              <a:off x="11467672" y="3332072"/>
              <a:ext cx="59440" cy="130411"/>
            </a:xfrm>
            <a:prstGeom prst="line">
              <a:avLst/>
            </a:prstGeom>
            <a:ln w="12700">
              <a:solidFill>
                <a:srgbClr val="FFC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14" name="Gerader Verbinder 113">
              <a:extLst>
                <a:ext uri="{FF2B5EF4-FFF2-40B4-BE49-F238E27FC236}">
                  <a16:creationId xmlns:a16="http://schemas.microsoft.com/office/drawing/2014/main" id="{6F7DB478-821E-799D-23D5-1F4A25870FFC}"/>
                </a:ext>
              </a:extLst>
            </p:cNvPr>
            <p:cNvCxnSpPr>
              <a:cxnSpLocks/>
            </p:cNvCxnSpPr>
            <p:nvPr/>
          </p:nvCxnSpPr>
          <p:spPr>
            <a:xfrm>
              <a:off x="11703369" y="3332083"/>
              <a:ext cx="49169" cy="130400"/>
            </a:xfrm>
            <a:prstGeom prst="line">
              <a:avLst/>
            </a:prstGeom>
            <a:ln w="12700">
              <a:solidFill>
                <a:srgbClr val="FFC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15" name="Gerader Verbinder 114">
              <a:extLst>
                <a:ext uri="{FF2B5EF4-FFF2-40B4-BE49-F238E27FC236}">
                  <a16:creationId xmlns:a16="http://schemas.microsoft.com/office/drawing/2014/main" id="{491F12AD-FABF-1757-BF37-A762374CD24F}"/>
                </a:ext>
              </a:extLst>
            </p:cNvPr>
            <p:cNvCxnSpPr>
              <a:cxnSpLocks/>
            </p:cNvCxnSpPr>
            <p:nvPr/>
          </p:nvCxnSpPr>
          <p:spPr>
            <a:xfrm flipH="1">
              <a:off x="11555721" y="3330257"/>
              <a:ext cx="22722" cy="132226"/>
            </a:xfrm>
            <a:prstGeom prst="line">
              <a:avLst/>
            </a:prstGeom>
            <a:ln w="12700">
              <a:solidFill>
                <a:srgbClr val="FFC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19" name="Gerader Verbinder 118">
              <a:extLst>
                <a:ext uri="{FF2B5EF4-FFF2-40B4-BE49-F238E27FC236}">
                  <a16:creationId xmlns:a16="http://schemas.microsoft.com/office/drawing/2014/main" id="{C2465380-DA14-8468-CBB7-5768E9E27B75}"/>
                </a:ext>
              </a:extLst>
            </p:cNvPr>
            <p:cNvCxnSpPr>
              <a:cxnSpLocks/>
            </p:cNvCxnSpPr>
            <p:nvPr/>
          </p:nvCxnSpPr>
          <p:spPr>
            <a:xfrm>
              <a:off x="11644569" y="3330035"/>
              <a:ext cx="21443" cy="132448"/>
            </a:xfrm>
            <a:prstGeom prst="line">
              <a:avLst/>
            </a:prstGeom>
            <a:ln w="12700">
              <a:solidFill>
                <a:srgbClr val="FFC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41" name="Gerader Verbinder 140">
              <a:extLst>
                <a:ext uri="{FF2B5EF4-FFF2-40B4-BE49-F238E27FC236}">
                  <a16:creationId xmlns:a16="http://schemas.microsoft.com/office/drawing/2014/main" id="{67206CE4-CC13-BE34-480E-A91E3D2B834F}"/>
                </a:ext>
              </a:extLst>
            </p:cNvPr>
            <p:cNvCxnSpPr>
              <a:cxnSpLocks/>
            </p:cNvCxnSpPr>
            <p:nvPr/>
          </p:nvCxnSpPr>
          <p:spPr>
            <a:xfrm>
              <a:off x="7016121" y="4182791"/>
              <a:ext cx="4932040" cy="0"/>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63" name="Gerade Verbindung mit Pfeil 162">
              <a:extLst>
                <a:ext uri="{FF2B5EF4-FFF2-40B4-BE49-F238E27FC236}">
                  <a16:creationId xmlns:a16="http://schemas.microsoft.com/office/drawing/2014/main" id="{1C122213-9185-067B-186F-45AA1EEC493D}"/>
                </a:ext>
              </a:extLst>
            </p:cNvPr>
            <p:cNvCxnSpPr>
              <a:cxnSpLocks/>
            </p:cNvCxnSpPr>
            <p:nvPr/>
          </p:nvCxnSpPr>
          <p:spPr>
            <a:xfrm flipH="1">
              <a:off x="5763220" y="2696358"/>
              <a:ext cx="109979"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Gerade Verbindung mit Pfeil 164">
              <a:extLst>
                <a:ext uri="{FF2B5EF4-FFF2-40B4-BE49-F238E27FC236}">
                  <a16:creationId xmlns:a16="http://schemas.microsoft.com/office/drawing/2014/main" id="{5A79595D-6ABC-81C6-B62B-F1B3FF1C8A23}"/>
                </a:ext>
              </a:extLst>
            </p:cNvPr>
            <p:cNvCxnSpPr>
              <a:cxnSpLocks/>
            </p:cNvCxnSpPr>
            <p:nvPr/>
          </p:nvCxnSpPr>
          <p:spPr>
            <a:xfrm flipH="1">
              <a:off x="1976188" y="4201987"/>
              <a:ext cx="150996"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Gerade Verbindung mit Pfeil 167">
              <a:extLst>
                <a:ext uri="{FF2B5EF4-FFF2-40B4-BE49-F238E27FC236}">
                  <a16:creationId xmlns:a16="http://schemas.microsoft.com/office/drawing/2014/main" id="{760A54FC-66CC-CD06-B135-D609ABBF3D9A}"/>
                </a:ext>
              </a:extLst>
            </p:cNvPr>
            <p:cNvCxnSpPr>
              <a:cxnSpLocks/>
            </p:cNvCxnSpPr>
            <p:nvPr/>
          </p:nvCxnSpPr>
          <p:spPr>
            <a:xfrm flipH="1">
              <a:off x="997180" y="4208657"/>
              <a:ext cx="150996"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Gerade Verbindung mit Pfeil 168">
              <a:extLst>
                <a:ext uri="{FF2B5EF4-FFF2-40B4-BE49-F238E27FC236}">
                  <a16:creationId xmlns:a16="http://schemas.microsoft.com/office/drawing/2014/main" id="{4D64BE69-1F34-DBCF-2D80-C347904FFF6B}"/>
                </a:ext>
              </a:extLst>
            </p:cNvPr>
            <p:cNvCxnSpPr>
              <a:cxnSpLocks/>
            </p:cNvCxnSpPr>
            <p:nvPr/>
          </p:nvCxnSpPr>
          <p:spPr>
            <a:xfrm>
              <a:off x="970513" y="3819335"/>
              <a:ext cx="119038"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Gerade Verbindung mit Pfeil 170">
              <a:extLst>
                <a:ext uri="{FF2B5EF4-FFF2-40B4-BE49-F238E27FC236}">
                  <a16:creationId xmlns:a16="http://schemas.microsoft.com/office/drawing/2014/main" id="{748A26A2-84F8-C872-EE2E-1B4CC0B727EB}"/>
                </a:ext>
              </a:extLst>
            </p:cNvPr>
            <p:cNvCxnSpPr>
              <a:cxnSpLocks/>
            </p:cNvCxnSpPr>
            <p:nvPr/>
          </p:nvCxnSpPr>
          <p:spPr>
            <a:xfrm>
              <a:off x="1692459" y="3899577"/>
              <a:ext cx="0" cy="112523"/>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Gerade Verbindung mit Pfeil 174">
              <a:extLst>
                <a:ext uri="{FF2B5EF4-FFF2-40B4-BE49-F238E27FC236}">
                  <a16:creationId xmlns:a16="http://schemas.microsoft.com/office/drawing/2014/main" id="{A5C68D42-CEA3-6D95-F1A5-EB5303EFB69D}"/>
                </a:ext>
              </a:extLst>
            </p:cNvPr>
            <p:cNvCxnSpPr>
              <a:cxnSpLocks/>
            </p:cNvCxnSpPr>
            <p:nvPr/>
          </p:nvCxnSpPr>
          <p:spPr>
            <a:xfrm>
              <a:off x="5138909" y="2109531"/>
              <a:ext cx="119038"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sp>
          <p:nvSpPr>
            <p:cNvPr id="184" name="Ellipse 183">
              <a:extLst>
                <a:ext uri="{FF2B5EF4-FFF2-40B4-BE49-F238E27FC236}">
                  <a16:creationId xmlns:a16="http://schemas.microsoft.com/office/drawing/2014/main" id="{A3F6113C-1B03-6F8C-99FD-E0BE211F0DF5}"/>
                </a:ext>
              </a:extLst>
            </p:cNvPr>
            <p:cNvSpPr/>
            <p:nvPr/>
          </p:nvSpPr>
          <p:spPr>
            <a:xfrm rot="21362827">
              <a:off x="11512123" y="4095295"/>
              <a:ext cx="162626" cy="15598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5" name="Gleichschenkliges Dreieck 184">
              <a:extLst>
                <a:ext uri="{FF2B5EF4-FFF2-40B4-BE49-F238E27FC236}">
                  <a16:creationId xmlns:a16="http://schemas.microsoft.com/office/drawing/2014/main" id="{BD0A6706-4E03-E96D-97B4-0BBFDC09951D}"/>
                </a:ext>
              </a:extLst>
            </p:cNvPr>
            <p:cNvSpPr/>
            <p:nvPr/>
          </p:nvSpPr>
          <p:spPr>
            <a:xfrm rot="16200000">
              <a:off x="11511296" y="4125914"/>
              <a:ext cx="122027" cy="9356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97" name="Gerader Verbinder 196">
              <a:extLst>
                <a:ext uri="{FF2B5EF4-FFF2-40B4-BE49-F238E27FC236}">
                  <a16:creationId xmlns:a16="http://schemas.microsoft.com/office/drawing/2014/main" id="{BF52B416-4D86-F92D-5340-FD632372F413}"/>
                </a:ext>
              </a:extLst>
            </p:cNvPr>
            <p:cNvCxnSpPr>
              <a:cxnSpLocks/>
            </p:cNvCxnSpPr>
            <p:nvPr/>
          </p:nvCxnSpPr>
          <p:spPr>
            <a:xfrm flipV="1">
              <a:off x="10892609" y="3141607"/>
              <a:ext cx="0" cy="1892819"/>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99" name="Gerader Verbinder 198">
              <a:extLst>
                <a:ext uri="{FF2B5EF4-FFF2-40B4-BE49-F238E27FC236}">
                  <a16:creationId xmlns:a16="http://schemas.microsoft.com/office/drawing/2014/main" id="{D19A7BCB-2A6F-09D3-46A3-EBD9CD6190CF}"/>
                </a:ext>
              </a:extLst>
            </p:cNvPr>
            <p:cNvCxnSpPr>
              <a:cxnSpLocks/>
            </p:cNvCxnSpPr>
            <p:nvPr/>
          </p:nvCxnSpPr>
          <p:spPr>
            <a:xfrm>
              <a:off x="11094335" y="3141607"/>
              <a:ext cx="431190" cy="0"/>
            </a:xfrm>
            <a:prstGeom prst="line">
              <a:avLst/>
            </a:prstGeom>
            <a:ln w="12700">
              <a:solidFill>
                <a:srgbClr val="FFC00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04" name="Gerader Verbinder 203">
              <a:extLst>
                <a:ext uri="{FF2B5EF4-FFF2-40B4-BE49-F238E27FC236}">
                  <a16:creationId xmlns:a16="http://schemas.microsoft.com/office/drawing/2014/main" id="{E5B6E1E5-41FA-A033-5466-401B4516743F}"/>
                </a:ext>
              </a:extLst>
            </p:cNvPr>
            <p:cNvCxnSpPr>
              <a:cxnSpLocks/>
            </p:cNvCxnSpPr>
            <p:nvPr/>
          </p:nvCxnSpPr>
          <p:spPr>
            <a:xfrm flipV="1">
              <a:off x="11086594" y="3141607"/>
              <a:ext cx="0" cy="2286137"/>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15" name="Gerader Verbinder 214">
              <a:extLst>
                <a:ext uri="{FF2B5EF4-FFF2-40B4-BE49-F238E27FC236}">
                  <a16:creationId xmlns:a16="http://schemas.microsoft.com/office/drawing/2014/main" id="{C9B6246D-45FF-C46C-9CBA-33AE1CA64025}"/>
                </a:ext>
              </a:extLst>
            </p:cNvPr>
            <p:cNvCxnSpPr>
              <a:cxnSpLocks/>
            </p:cNvCxnSpPr>
            <p:nvPr/>
          </p:nvCxnSpPr>
          <p:spPr>
            <a:xfrm flipH="1">
              <a:off x="11076295" y="5421824"/>
              <a:ext cx="871866" cy="5920"/>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28" name="Gerade Verbindung mit Pfeil 227">
              <a:extLst>
                <a:ext uri="{FF2B5EF4-FFF2-40B4-BE49-F238E27FC236}">
                  <a16:creationId xmlns:a16="http://schemas.microsoft.com/office/drawing/2014/main" id="{EA051D00-FFDB-364C-E8BD-268131ABB5F0}"/>
                </a:ext>
              </a:extLst>
            </p:cNvPr>
            <p:cNvCxnSpPr>
              <a:cxnSpLocks/>
            </p:cNvCxnSpPr>
            <p:nvPr/>
          </p:nvCxnSpPr>
          <p:spPr>
            <a:xfrm flipH="1">
              <a:off x="11187474" y="5427744"/>
              <a:ext cx="112863" cy="0"/>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230" name="Gerade Verbindung mit Pfeil 229">
              <a:extLst>
                <a:ext uri="{FF2B5EF4-FFF2-40B4-BE49-F238E27FC236}">
                  <a16:creationId xmlns:a16="http://schemas.microsoft.com/office/drawing/2014/main" id="{70076C42-F9EE-5B5D-551C-59B3F8D8758F}"/>
                </a:ext>
              </a:extLst>
            </p:cNvPr>
            <p:cNvCxnSpPr>
              <a:cxnSpLocks/>
            </p:cNvCxnSpPr>
            <p:nvPr/>
          </p:nvCxnSpPr>
          <p:spPr>
            <a:xfrm flipH="1">
              <a:off x="11154765" y="4182791"/>
              <a:ext cx="112863" cy="0"/>
            </a:xfrm>
            <a:prstGeom prst="straightConnector1">
              <a:avLst/>
            </a:prstGeom>
            <a:ln w="12700">
              <a:solidFill>
                <a:srgbClr val="832C87"/>
              </a:solidFill>
              <a:tailEnd type="triangle"/>
            </a:ln>
          </p:spPr>
          <p:style>
            <a:lnRef idx="1">
              <a:schemeClr val="accent1"/>
            </a:lnRef>
            <a:fillRef idx="0">
              <a:schemeClr val="accent1"/>
            </a:fillRef>
            <a:effectRef idx="0">
              <a:schemeClr val="accent1"/>
            </a:effectRef>
            <a:fontRef idx="minor">
              <a:schemeClr val="tx1"/>
            </a:fontRef>
          </p:style>
        </p:cxnSp>
        <p:cxnSp>
          <p:nvCxnSpPr>
            <p:cNvPr id="244" name="Gerade Verbindung mit Pfeil 243">
              <a:extLst>
                <a:ext uri="{FF2B5EF4-FFF2-40B4-BE49-F238E27FC236}">
                  <a16:creationId xmlns:a16="http://schemas.microsoft.com/office/drawing/2014/main" id="{1CE4EA4E-8855-BF0A-695D-962A057AE80C}"/>
                </a:ext>
              </a:extLst>
            </p:cNvPr>
            <p:cNvCxnSpPr>
              <a:cxnSpLocks/>
            </p:cNvCxnSpPr>
            <p:nvPr/>
          </p:nvCxnSpPr>
          <p:spPr>
            <a:xfrm>
              <a:off x="11233955" y="3141607"/>
              <a:ext cx="62991" cy="0"/>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03D77C16-B156-4648-75AB-8D8137D18B56}"/>
                </a:ext>
              </a:extLst>
            </p:cNvPr>
            <p:cNvPicPr>
              <a:picLocks noChangeAspect="1"/>
            </p:cNvPicPr>
            <p:nvPr/>
          </p:nvPicPr>
          <p:blipFill>
            <a:blip r:embed="rId4"/>
            <a:stretch>
              <a:fillRect/>
            </a:stretch>
          </p:blipFill>
          <p:spPr>
            <a:xfrm>
              <a:off x="6058695" y="3029278"/>
              <a:ext cx="812061" cy="969800"/>
            </a:xfrm>
            <a:prstGeom prst="rect">
              <a:avLst/>
            </a:prstGeom>
          </p:spPr>
        </p:pic>
        <p:sp>
          <p:nvSpPr>
            <p:cNvPr id="18" name="Textfeld 17">
              <a:extLst>
                <a:ext uri="{FF2B5EF4-FFF2-40B4-BE49-F238E27FC236}">
                  <a16:creationId xmlns:a16="http://schemas.microsoft.com/office/drawing/2014/main" id="{31564C3E-EF28-C29D-93AD-7F871DE533B5}"/>
                </a:ext>
              </a:extLst>
            </p:cNvPr>
            <p:cNvSpPr txBox="1"/>
            <p:nvPr/>
          </p:nvSpPr>
          <p:spPr>
            <a:xfrm>
              <a:off x="6254917" y="3596420"/>
              <a:ext cx="338459" cy="210117"/>
            </a:xfrm>
            <a:prstGeom prst="rect">
              <a:avLst/>
            </a:prstGeom>
          </p:spPr>
          <p:txBody>
            <a:bodyPr wrap="none" lIns="0" tIns="0" rIns="0" bIns="0" rtlCol="0">
              <a:noAutofit/>
            </a:bodyPr>
            <a:lstStyle/>
            <a:p>
              <a:pPr algn="l">
                <a:buClr>
                  <a:schemeClr val="tx2"/>
                </a:buClr>
                <a:buSzPct val="120000"/>
              </a:pPr>
              <a:r>
                <a:rPr lang="de-DE" sz="1200"/>
                <a:t>X80</a:t>
              </a:r>
              <a:endParaRPr lang="en-US" sz="1200"/>
            </a:p>
          </p:txBody>
        </p:sp>
        <p:cxnSp>
          <p:nvCxnSpPr>
            <p:cNvPr id="89" name="Gerader Verbinder 88">
              <a:extLst>
                <a:ext uri="{FF2B5EF4-FFF2-40B4-BE49-F238E27FC236}">
                  <a16:creationId xmlns:a16="http://schemas.microsoft.com/office/drawing/2014/main" id="{473FCE5A-DF26-50D5-4C6F-828B2B52A0C7}"/>
                </a:ext>
              </a:extLst>
            </p:cNvPr>
            <p:cNvCxnSpPr>
              <a:cxnSpLocks/>
            </p:cNvCxnSpPr>
            <p:nvPr/>
          </p:nvCxnSpPr>
          <p:spPr>
            <a:xfrm flipV="1">
              <a:off x="6206026" y="2702708"/>
              <a:ext cx="0" cy="32657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162" name="Gerade Verbindung mit Pfeil 161">
              <a:extLst>
                <a:ext uri="{FF2B5EF4-FFF2-40B4-BE49-F238E27FC236}">
                  <a16:creationId xmlns:a16="http://schemas.microsoft.com/office/drawing/2014/main" id="{72FD21E3-2E96-8FFC-BC88-B3291197EC07}"/>
                </a:ext>
              </a:extLst>
            </p:cNvPr>
            <p:cNvCxnSpPr>
              <a:cxnSpLocks/>
            </p:cNvCxnSpPr>
            <p:nvPr/>
          </p:nvCxnSpPr>
          <p:spPr>
            <a:xfrm flipV="1">
              <a:off x="6207002" y="2830167"/>
              <a:ext cx="0" cy="119814"/>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Gerader Verbinder 75">
              <a:extLst>
                <a:ext uri="{FF2B5EF4-FFF2-40B4-BE49-F238E27FC236}">
                  <a16:creationId xmlns:a16="http://schemas.microsoft.com/office/drawing/2014/main" id="{D4702C1A-CD53-D17B-6203-4C3BE260EFB6}"/>
                </a:ext>
              </a:extLst>
            </p:cNvPr>
            <p:cNvCxnSpPr>
              <a:cxnSpLocks/>
            </p:cNvCxnSpPr>
            <p:nvPr/>
          </p:nvCxnSpPr>
          <p:spPr>
            <a:xfrm flipV="1">
              <a:off x="6593376" y="2403817"/>
              <a:ext cx="1357" cy="625461"/>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76" name="Gerade Verbindung mit Pfeil 175">
              <a:extLst>
                <a:ext uri="{FF2B5EF4-FFF2-40B4-BE49-F238E27FC236}">
                  <a16:creationId xmlns:a16="http://schemas.microsoft.com/office/drawing/2014/main" id="{4B234655-F82F-14EF-B536-AF2A4A173855}"/>
                </a:ext>
              </a:extLst>
            </p:cNvPr>
            <p:cNvCxnSpPr>
              <a:cxnSpLocks/>
            </p:cNvCxnSpPr>
            <p:nvPr/>
          </p:nvCxnSpPr>
          <p:spPr>
            <a:xfrm>
              <a:off x="6593025" y="2842483"/>
              <a:ext cx="0" cy="67631"/>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Gerader Verbinder 101">
              <a:extLst>
                <a:ext uri="{FF2B5EF4-FFF2-40B4-BE49-F238E27FC236}">
                  <a16:creationId xmlns:a16="http://schemas.microsoft.com/office/drawing/2014/main" id="{0FBDFB81-6993-AAD5-6B64-49EDB1F67788}"/>
                </a:ext>
              </a:extLst>
            </p:cNvPr>
            <p:cNvCxnSpPr>
              <a:cxnSpLocks/>
            </p:cNvCxnSpPr>
            <p:nvPr/>
          </p:nvCxnSpPr>
          <p:spPr>
            <a:xfrm flipV="1">
              <a:off x="6593844" y="3994364"/>
              <a:ext cx="0" cy="466263"/>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27" name="Gerade Verbindung mit Pfeil 226">
              <a:extLst>
                <a:ext uri="{FF2B5EF4-FFF2-40B4-BE49-F238E27FC236}">
                  <a16:creationId xmlns:a16="http://schemas.microsoft.com/office/drawing/2014/main" id="{77987D6E-CF00-6DA2-9DD4-A413F50728D1}"/>
                </a:ext>
              </a:extLst>
            </p:cNvPr>
            <p:cNvCxnSpPr>
              <a:cxnSpLocks/>
            </p:cNvCxnSpPr>
            <p:nvPr/>
          </p:nvCxnSpPr>
          <p:spPr>
            <a:xfrm flipV="1">
              <a:off x="6596225" y="4056329"/>
              <a:ext cx="0" cy="65151"/>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Gerader Verbinder 135">
              <a:extLst>
                <a:ext uri="{FF2B5EF4-FFF2-40B4-BE49-F238E27FC236}">
                  <a16:creationId xmlns:a16="http://schemas.microsoft.com/office/drawing/2014/main" id="{422B2DD5-D476-9B9F-A0D7-2F6F9417119A}"/>
                </a:ext>
              </a:extLst>
            </p:cNvPr>
            <p:cNvCxnSpPr>
              <a:cxnSpLocks/>
            </p:cNvCxnSpPr>
            <p:nvPr/>
          </p:nvCxnSpPr>
          <p:spPr>
            <a:xfrm flipH="1">
              <a:off x="6784822" y="3236998"/>
              <a:ext cx="235883" cy="0"/>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39" name="Gerader Verbinder 138">
              <a:extLst>
                <a:ext uri="{FF2B5EF4-FFF2-40B4-BE49-F238E27FC236}">
                  <a16:creationId xmlns:a16="http://schemas.microsoft.com/office/drawing/2014/main" id="{D5177402-8F05-6C1E-1735-513D1279C4E4}"/>
                </a:ext>
              </a:extLst>
            </p:cNvPr>
            <p:cNvCxnSpPr>
              <a:cxnSpLocks/>
            </p:cNvCxnSpPr>
            <p:nvPr/>
          </p:nvCxnSpPr>
          <p:spPr>
            <a:xfrm flipH="1" flipV="1">
              <a:off x="7017530" y="3241707"/>
              <a:ext cx="3175" cy="945512"/>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35" name="Gerade Verbindung mit Pfeil 234">
              <a:extLst>
                <a:ext uri="{FF2B5EF4-FFF2-40B4-BE49-F238E27FC236}">
                  <a16:creationId xmlns:a16="http://schemas.microsoft.com/office/drawing/2014/main" id="{BD5ECC71-9388-4418-FF8A-C8BD15699C3F}"/>
                </a:ext>
              </a:extLst>
            </p:cNvPr>
            <p:cNvCxnSpPr>
              <a:cxnSpLocks/>
            </p:cNvCxnSpPr>
            <p:nvPr/>
          </p:nvCxnSpPr>
          <p:spPr>
            <a:xfrm flipV="1">
              <a:off x="7016121" y="3637050"/>
              <a:ext cx="0" cy="72116"/>
            </a:xfrm>
            <a:prstGeom prst="straightConnector1">
              <a:avLst/>
            </a:prstGeom>
            <a:ln w="12700">
              <a:solidFill>
                <a:srgbClr val="832C87"/>
              </a:solidFill>
              <a:tailEnd type="triangle"/>
            </a:ln>
          </p:spPr>
          <p:style>
            <a:lnRef idx="1">
              <a:schemeClr val="accent1"/>
            </a:lnRef>
            <a:fillRef idx="0">
              <a:schemeClr val="accent1"/>
            </a:fillRef>
            <a:effectRef idx="0">
              <a:schemeClr val="accent1"/>
            </a:effectRef>
            <a:fontRef idx="minor">
              <a:schemeClr val="tx1"/>
            </a:fontRef>
          </p:style>
        </p:cxnSp>
        <p:cxnSp>
          <p:nvCxnSpPr>
            <p:cNvPr id="80" name="Gerader Verbinder 79">
              <a:extLst>
                <a:ext uri="{FF2B5EF4-FFF2-40B4-BE49-F238E27FC236}">
                  <a16:creationId xmlns:a16="http://schemas.microsoft.com/office/drawing/2014/main" id="{E9762656-A261-CDA6-185F-92C3E3E160A7}"/>
                </a:ext>
              </a:extLst>
            </p:cNvPr>
            <p:cNvCxnSpPr>
              <a:cxnSpLocks/>
            </p:cNvCxnSpPr>
            <p:nvPr/>
          </p:nvCxnSpPr>
          <p:spPr>
            <a:xfrm flipH="1" flipV="1">
              <a:off x="6203357" y="3994364"/>
              <a:ext cx="2669" cy="773292"/>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43" name="Gerade Verbindung mit Pfeil 242">
              <a:extLst>
                <a:ext uri="{FF2B5EF4-FFF2-40B4-BE49-F238E27FC236}">
                  <a16:creationId xmlns:a16="http://schemas.microsoft.com/office/drawing/2014/main" id="{48272518-FEBA-F171-27BB-3BBB79CE9DA1}"/>
                </a:ext>
              </a:extLst>
            </p:cNvPr>
            <p:cNvCxnSpPr>
              <a:cxnSpLocks/>
            </p:cNvCxnSpPr>
            <p:nvPr/>
          </p:nvCxnSpPr>
          <p:spPr>
            <a:xfrm>
              <a:off x="6204987" y="4603041"/>
              <a:ext cx="0" cy="69334"/>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pic>
          <p:nvPicPr>
            <p:cNvPr id="247" name="Grafik 246">
              <a:extLst>
                <a:ext uri="{FF2B5EF4-FFF2-40B4-BE49-F238E27FC236}">
                  <a16:creationId xmlns:a16="http://schemas.microsoft.com/office/drawing/2014/main" id="{1083E8A6-EA34-9788-3CB0-EB9EFB9F0563}"/>
                </a:ext>
              </a:extLst>
            </p:cNvPr>
            <p:cNvPicPr>
              <a:picLocks noChangeAspect="1"/>
            </p:cNvPicPr>
            <p:nvPr/>
          </p:nvPicPr>
          <p:blipFill>
            <a:blip r:embed="rId5">
              <a:duotone>
                <a:schemeClr val="accent2">
                  <a:shade val="45000"/>
                  <a:satMod val="135000"/>
                </a:schemeClr>
                <a:prstClr val="white"/>
              </a:duotone>
            </a:blip>
            <a:stretch>
              <a:fillRect/>
            </a:stretch>
          </p:blipFill>
          <p:spPr>
            <a:xfrm>
              <a:off x="6792130" y="3687385"/>
              <a:ext cx="131063" cy="290011"/>
            </a:xfrm>
            <a:prstGeom prst="rect">
              <a:avLst/>
            </a:prstGeom>
          </p:spPr>
        </p:pic>
        <p:cxnSp>
          <p:nvCxnSpPr>
            <p:cNvPr id="251" name="Gerader Verbinder 250">
              <a:extLst>
                <a:ext uri="{FF2B5EF4-FFF2-40B4-BE49-F238E27FC236}">
                  <a16:creationId xmlns:a16="http://schemas.microsoft.com/office/drawing/2014/main" id="{CD7CA77F-EA4D-3864-0B6C-15275E1FAC1B}"/>
                </a:ext>
              </a:extLst>
            </p:cNvPr>
            <p:cNvCxnSpPr>
              <a:cxnSpLocks/>
            </p:cNvCxnSpPr>
            <p:nvPr/>
          </p:nvCxnSpPr>
          <p:spPr>
            <a:xfrm flipH="1">
              <a:off x="5996325" y="3795480"/>
              <a:ext cx="62052" cy="0"/>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253" name="Gerader Verbinder 252">
              <a:extLst>
                <a:ext uri="{FF2B5EF4-FFF2-40B4-BE49-F238E27FC236}">
                  <a16:creationId xmlns:a16="http://schemas.microsoft.com/office/drawing/2014/main" id="{57C9D59B-0C0F-65C2-B86F-4F00F3E46784}"/>
                </a:ext>
              </a:extLst>
            </p:cNvPr>
            <p:cNvCxnSpPr>
              <a:cxnSpLocks/>
            </p:cNvCxnSpPr>
            <p:nvPr/>
          </p:nvCxnSpPr>
          <p:spPr>
            <a:xfrm>
              <a:off x="5996325" y="3795480"/>
              <a:ext cx="0" cy="83039"/>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256" name="Rechteck 255">
              <a:extLst>
                <a:ext uri="{FF2B5EF4-FFF2-40B4-BE49-F238E27FC236}">
                  <a16:creationId xmlns:a16="http://schemas.microsoft.com/office/drawing/2014/main" id="{8509A3AE-9D16-72F5-03D9-8DA8537210C6}"/>
                </a:ext>
              </a:extLst>
            </p:cNvPr>
            <p:cNvSpPr/>
            <p:nvPr/>
          </p:nvSpPr>
          <p:spPr>
            <a:xfrm>
              <a:off x="5962035" y="3872405"/>
              <a:ext cx="58982" cy="457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feld 256">
              <a:extLst>
                <a:ext uri="{FF2B5EF4-FFF2-40B4-BE49-F238E27FC236}">
                  <a16:creationId xmlns:a16="http://schemas.microsoft.com/office/drawing/2014/main" id="{7D141768-EE09-5AF1-9009-821E6D917731}"/>
                </a:ext>
              </a:extLst>
            </p:cNvPr>
            <p:cNvSpPr txBox="1"/>
            <p:nvPr/>
          </p:nvSpPr>
          <p:spPr>
            <a:xfrm>
              <a:off x="5879591" y="3947757"/>
              <a:ext cx="182200" cy="134768"/>
            </a:xfrm>
            <a:prstGeom prst="rect">
              <a:avLst/>
            </a:prstGeom>
          </p:spPr>
          <p:txBody>
            <a:bodyPr wrap="none" lIns="0" tIns="0" rIns="0" bIns="0" rtlCol="0">
              <a:noAutofit/>
            </a:bodyPr>
            <a:lstStyle/>
            <a:p>
              <a:pPr algn="l">
                <a:buClr>
                  <a:schemeClr val="tx2"/>
                </a:buClr>
                <a:buSzPct val="120000"/>
              </a:pPr>
              <a:r>
                <a:rPr lang="de-DE" sz="500"/>
                <a:t>230V </a:t>
              </a:r>
            </a:p>
            <a:p>
              <a:pPr algn="l">
                <a:buClr>
                  <a:schemeClr val="tx2"/>
                </a:buClr>
                <a:buSzPct val="120000"/>
              </a:pPr>
              <a:r>
                <a:rPr lang="de-DE" sz="500"/>
                <a:t>50Hz</a:t>
              </a:r>
              <a:endParaRPr lang="en-US" sz="500"/>
            </a:p>
          </p:txBody>
        </p:sp>
        <p:pic>
          <p:nvPicPr>
            <p:cNvPr id="12" name="Grafik 11">
              <a:extLst>
                <a:ext uri="{FF2B5EF4-FFF2-40B4-BE49-F238E27FC236}">
                  <a16:creationId xmlns:a16="http://schemas.microsoft.com/office/drawing/2014/main" id="{B8319251-A055-CA21-9006-5F45708DF42F}"/>
                </a:ext>
              </a:extLst>
            </p:cNvPr>
            <p:cNvPicPr>
              <a:picLocks noChangeAspect="1"/>
            </p:cNvPicPr>
            <p:nvPr/>
          </p:nvPicPr>
          <p:blipFill>
            <a:blip r:embed="rId4"/>
            <a:stretch>
              <a:fillRect/>
            </a:stretch>
          </p:blipFill>
          <p:spPr>
            <a:xfrm>
              <a:off x="8467730" y="3022928"/>
              <a:ext cx="812061" cy="969800"/>
            </a:xfrm>
            <a:prstGeom prst="rect">
              <a:avLst/>
            </a:prstGeom>
          </p:spPr>
        </p:pic>
        <p:sp>
          <p:nvSpPr>
            <p:cNvPr id="19" name="Textfeld 18">
              <a:extLst>
                <a:ext uri="{FF2B5EF4-FFF2-40B4-BE49-F238E27FC236}">
                  <a16:creationId xmlns:a16="http://schemas.microsoft.com/office/drawing/2014/main" id="{45C81C42-0CE9-847E-A57D-EAC43C4FCD94}"/>
                </a:ext>
              </a:extLst>
            </p:cNvPr>
            <p:cNvSpPr txBox="1"/>
            <p:nvPr/>
          </p:nvSpPr>
          <p:spPr>
            <a:xfrm>
              <a:off x="8675389" y="3590070"/>
              <a:ext cx="338459" cy="210117"/>
            </a:xfrm>
            <a:prstGeom prst="rect">
              <a:avLst/>
            </a:prstGeom>
          </p:spPr>
          <p:txBody>
            <a:bodyPr wrap="none" lIns="0" tIns="0" rIns="0" bIns="0" rtlCol="0">
              <a:noAutofit/>
            </a:bodyPr>
            <a:lstStyle/>
            <a:p>
              <a:pPr algn="l">
                <a:buClr>
                  <a:schemeClr val="tx2"/>
                </a:buClr>
                <a:buSzPct val="120000"/>
              </a:pPr>
              <a:r>
                <a:rPr lang="de-DE" sz="1200"/>
                <a:t>X80</a:t>
              </a:r>
              <a:endParaRPr lang="en-US" sz="1200"/>
            </a:p>
          </p:txBody>
        </p:sp>
        <p:cxnSp>
          <p:nvCxnSpPr>
            <p:cNvPr id="91" name="Gerader Verbinder 90">
              <a:extLst>
                <a:ext uri="{FF2B5EF4-FFF2-40B4-BE49-F238E27FC236}">
                  <a16:creationId xmlns:a16="http://schemas.microsoft.com/office/drawing/2014/main" id="{010B8A94-E169-C5ED-E0C5-7096CC3354C1}"/>
                </a:ext>
              </a:extLst>
            </p:cNvPr>
            <p:cNvCxnSpPr>
              <a:cxnSpLocks/>
            </p:cNvCxnSpPr>
            <p:nvPr/>
          </p:nvCxnSpPr>
          <p:spPr>
            <a:xfrm flipV="1">
              <a:off x="8633292" y="2696358"/>
              <a:ext cx="0" cy="32657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161" name="Gerade Verbindung mit Pfeil 160">
              <a:extLst>
                <a:ext uri="{FF2B5EF4-FFF2-40B4-BE49-F238E27FC236}">
                  <a16:creationId xmlns:a16="http://schemas.microsoft.com/office/drawing/2014/main" id="{CC8429B2-D678-2815-1099-807A3C846951}"/>
                </a:ext>
              </a:extLst>
            </p:cNvPr>
            <p:cNvCxnSpPr>
              <a:cxnSpLocks/>
            </p:cNvCxnSpPr>
            <p:nvPr/>
          </p:nvCxnSpPr>
          <p:spPr>
            <a:xfrm flipV="1">
              <a:off x="8633292" y="2822304"/>
              <a:ext cx="0" cy="119814"/>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r Verbinder 77">
              <a:extLst>
                <a:ext uri="{FF2B5EF4-FFF2-40B4-BE49-F238E27FC236}">
                  <a16:creationId xmlns:a16="http://schemas.microsoft.com/office/drawing/2014/main" id="{BA07406F-4E26-6A64-B51E-77E098E4794D}"/>
                </a:ext>
              </a:extLst>
            </p:cNvPr>
            <p:cNvCxnSpPr>
              <a:cxnSpLocks/>
            </p:cNvCxnSpPr>
            <p:nvPr/>
          </p:nvCxnSpPr>
          <p:spPr>
            <a:xfrm flipV="1">
              <a:off x="9017583" y="2401436"/>
              <a:ext cx="1357" cy="625461"/>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79" name="Gerade Verbindung mit Pfeil 178">
              <a:extLst>
                <a:ext uri="{FF2B5EF4-FFF2-40B4-BE49-F238E27FC236}">
                  <a16:creationId xmlns:a16="http://schemas.microsoft.com/office/drawing/2014/main" id="{1095A4FA-951D-4A6C-604D-D39D74CB2E61}"/>
                </a:ext>
              </a:extLst>
            </p:cNvPr>
            <p:cNvCxnSpPr>
              <a:cxnSpLocks/>
            </p:cNvCxnSpPr>
            <p:nvPr/>
          </p:nvCxnSpPr>
          <p:spPr>
            <a:xfrm>
              <a:off x="9016229" y="2835719"/>
              <a:ext cx="0" cy="67631"/>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Gerader Verbinder 102">
              <a:extLst>
                <a:ext uri="{FF2B5EF4-FFF2-40B4-BE49-F238E27FC236}">
                  <a16:creationId xmlns:a16="http://schemas.microsoft.com/office/drawing/2014/main" id="{C75F980F-081B-E614-23F9-F94D18BFB84C}"/>
                </a:ext>
              </a:extLst>
            </p:cNvPr>
            <p:cNvCxnSpPr>
              <a:cxnSpLocks/>
            </p:cNvCxnSpPr>
            <p:nvPr/>
          </p:nvCxnSpPr>
          <p:spPr>
            <a:xfrm flipV="1">
              <a:off x="9021110" y="3995730"/>
              <a:ext cx="0" cy="458547"/>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26" name="Gerade Verbindung mit Pfeil 225">
              <a:extLst>
                <a:ext uri="{FF2B5EF4-FFF2-40B4-BE49-F238E27FC236}">
                  <a16:creationId xmlns:a16="http://schemas.microsoft.com/office/drawing/2014/main" id="{F5A930EB-4E44-B893-510E-45F0A6FFC6FC}"/>
                </a:ext>
              </a:extLst>
            </p:cNvPr>
            <p:cNvCxnSpPr>
              <a:cxnSpLocks/>
            </p:cNvCxnSpPr>
            <p:nvPr/>
          </p:nvCxnSpPr>
          <p:spPr>
            <a:xfrm flipV="1">
              <a:off x="9021110" y="4052123"/>
              <a:ext cx="0" cy="52985"/>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Gerader Verbinder 141">
              <a:extLst>
                <a:ext uri="{FF2B5EF4-FFF2-40B4-BE49-F238E27FC236}">
                  <a16:creationId xmlns:a16="http://schemas.microsoft.com/office/drawing/2014/main" id="{E7FA166B-5F36-9B14-6715-DC1A62678B5A}"/>
                </a:ext>
              </a:extLst>
            </p:cNvPr>
            <p:cNvCxnSpPr>
              <a:cxnSpLocks/>
            </p:cNvCxnSpPr>
            <p:nvPr/>
          </p:nvCxnSpPr>
          <p:spPr>
            <a:xfrm flipH="1">
              <a:off x="9200697" y="3237383"/>
              <a:ext cx="235883" cy="0"/>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43" name="Gerader Verbinder 142">
              <a:extLst>
                <a:ext uri="{FF2B5EF4-FFF2-40B4-BE49-F238E27FC236}">
                  <a16:creationId xmlns:a16="http://schemas.microsoft.com/office/drawing/2014/main" id="{37927BD1-6BD1-4426-79D1-BD76C23F2ECA}"/>
                </a:ext>
              </a:extLst>
            </p:cNvPr>
            <p:cNvCxnSpPr>
              <a:cxnSpLocks/>
            </p:cNvCxnSpPr>
            <p:nvPr/>
          </p:nvCxnSpPr>
          <p:spPr>
            <a:xfrm flipH="1" flipV="1">
              <a:off x="9433405" y="3230060"/>
              <a:ext cx="3175" cy="945512"/>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31" name="Gerade Verbindung mit Pfeil 230">
              <a:extLst>
                <a:ext uri="{FF2B5EF4-FFF2-40B4-BE49-F238E27FC236}">
                  <a16:creationId xmlns:a16="http://schemas.microsoft.com/office/drawing/2014/main" id="{79E6D706-7E7D-9C59-D844-31FC1A942F74}"/>
                </a:ext>
              </a:extLst>
            </p:cNvPr>
            <p:cNvCxnSpPr>
              <a:cxnSpLocks/>
            </p:cNvCxnSpPr>
            <p:nvPr/>
          </p:nvCxnSpPr>
          <p:spPr>
            <a:xfrm flipV="1">
              <a:off x="9433405" y="3619621"/>
              <a:ext cx="0" cy="72116"/>
            </a:xfrm>
            <a:prstGeom prst="straightConnector1">
              <a:avLst/>
            </a:prstGeom>
            <a:ln w="12700">
              <a:solidFill>
                <a:srgbClr val="832C87"/>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r Verbinder 80">
              <a:extLst>
                <a:ext uri="{FF2B5EF4-FFF2-40B4-BE49-F238E27FC236}">
                  <a16:creationId xmlns:a16="http://schemas.microsoft.com/office/drawing/2014/main" id="{80CF26D8-0D8F-AEF6-71C9-3BA381C9F637}"/>
                </a:ext>
              </a:extLst>
            </p:cNvPr>
            <p:cNvCxnSpPr>
              <a:cxnSpLocks/>
            </p:cNvCxnSpPr>
            <p:nvPr/>
          </p:nvCxnSpPr>
          <p:spPr>
            <a:xfrm flipV="1">
              <a:off x="8635999" y="3995730"/>
              <a:ext cx="0" cy="759226"/>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42" name="Gerade Verbindung mit Pfeil 241">
              <a:extLst>
                <a:ext uri="{FF2B5EF4-FFF2-40B4-BE49-F238E27FC236}">
                  <a16:creationId xmlns:a16="http://schemas.microsoft.com/office/drawing/2014/main" id="{28A06947-317C-E8A0-179E-0969CE67FAA4}"/>
                </a:ext>
              </a:extLst>
            </p:cNvPr>
            <p:cNvCxnSpPr>
              <a:cxnSpLocks/>
            </p:cNvCxnSpPr>
            <p:nvPr/>
          </p:nvCxnSpPr>
          <p:spPr>
            <a:xfrm>
              <a:off x="8633597" y="4596691"/>
              <a:ext cx="0" cy="69334"/>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pic>
          <p:nvPicPr>
            <p:cNvPr id="248" name="Grafik 247">
              <a:extLst>
                <a:ext uri="{FF2B5EF4-FFF2-40B4-BE49-F238E27FC236}">
                  <a16:creationId xmlns:a16="http://schemas.microsoft.com/office/drawing/2014/main" id="{A4851AEF-B692-D8AE-FBF6-3E41DBF1433F}"/>
                </a:ext>
              </a:extLst>
            </p:cNvPr>
            <p:cNvPicPr>
              <a:picLocks noChangeAspect="1"/>
            </p:cNvPicPr>
            <p:nvPr/>
          </p:nvPicPr>
          <p:blipFill>
            <a:blip r:embed="rId5">
              <a:duotone>
                <a:schemeClr val="accent2">
                  <a:shade val="45000"/>
                  <a:satMod val="135000"/>
                </a:schemeClr>
                <a:prstClr val="white"/>
              </a:duotone>
            </a:blip>
            <a:stretch>
              <a:fillRect/>
            </a:stretch>
          </p:blipFill>
          <p:spPr>
            <a:xfrm>
              <a:off x="9204830" y="3681034"/>
              <a:ext cx="135649" cy="300159"/>
            </a:xfrm>
            <a:prstGeom prst="rect">
              <a:avLst/>
            </a:prstGeom>
          </p:spPr>
        </p:pic>
        <p:cxnSp>
          <p:nvCxnSpPr>
            <p:cNvPr id="260" name="Gerader Verbinder 259">
              <a:extLst>
                <a:ext uri="{FF2B5EF4-FFF2-40B4-BE49-F238E27FC236}">
                  <a16:creationId xmlns:a16="http://schemas.microsoft.com/office/drawing/2014/main" id="{52863539-E566-77B4-F4F4-A4E0FE2347A7}"/>
                </a:ext>
              </a:extLst>
            </p:cNvPr>
            <p:cNvCxnSpPr>
              <a:cxnSpLocks/>
            </p:cNvCxnSpPr>
            <p:nvPr/>
          </p:nvCxnSpPr>
          <p:spPr>
            <a:xfrm flipH="1">
              <a:off x="8408966" y="3782141"/>
              <a:ext cx="62052" cy="0"/>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261" name="Gerader Verbinder 260">
              <a:extLst>
                <a:ext uri="{FF2B5EF4-FFF2-40B4-BE49-F238E27FC236}">
                  <a16:creationId xmlns:a16="http://schemas.microsoft.com/office/drawing/2014/main" id="{13E59191-6CD6-2577-7CB5-420C3F4AFC51}"/>
                </a:ext>
              </a:extLst>
            </p:cNvPr>
            <p:cNvCxnSpPr>
              <a:cxnSpLocks/>
            </p:cNvCxnSpPr>
            <p:nvPr/>
          </p:nvCxnSpPr>
          <p:spPr>
            <a:xfrm>
              <a:off x="8408966" y="3782141"/>
              <a:ext cx="0" cy="83039"/>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262" name="Rechteck 261">
              <a:extLst>
                <a:ext uri="{FF2B5EF4-FFF2-40B4-BE49-F238E27FC236}">
                  <a16:creationId xmlns:a16="http://schemas.microsoft.com/office/drawing/2014/main" id="{8723CF8F-003E-75AE-A2F2-4C096B1B0D7C}"/>
                </a:ext>
              </a:extLst>
            </p:cNvPr>
            <p:cNvSpPr/>
            <p:nvPr/>
          </p:nvSpPr>
          <p:spPr>
            <a:xfrm>
              <a:off x="8374676" y="3859066"/>
              <a:ext cx="58982" cy="457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Textfeld 262">
              <a:extLst>
                <a:ext uri="{FF2B5EF4-FFF2-40B4-BE49-F238E27FC236}">
                  <a16:creationId xmlns:a16="http://schemas.microsoft.com/office/drawing/2014/main" id="{BF8BCA98-F31E-952A-9333-0436C87072E0}"/>
                </a:ext>
              </a:extLst>
            </p:cNvPr>
            <p:cNvSpPr txBox="1"/>
            <p:nvPr/>
          </p:nvSpPr>
          <p:spPr>
            <a:xfrm>
              <a:off x="8292232" y="3934418"/>
              <a:ext cx="182200" cy="134768"/>
            </a:xfrm>
            <a:prstGeom prst="rect">
              <a:avLst/>
            </a:prstGeom>
          </p:spPr>
          <p:txBody>
            <a:bodyPr wrap="none" lIns="0" tIns="0" rIns="0" bIns="0" rtlCol="0">
              <a:noAutofit/>
            </a:bodyPr>
            <a:lstStyle/>
            <a:p>
              <a:pPr algn="l">
                <a:buClr>
                  <a:schemeClr val="tx2"/>
                </a:buClr>
                <a:buSzPct val="120000"/>
              </a:pPr>
              <a:r>
                <a:rPr lang="de-DE" sz="500"/>
                <a:t>230V </a:t>
              </a:r>
            </a:p>
            <a:p>
              <a:pPr algn="l">
                <a:buClr>
                  <a:schemeClr val="tx2"/>
                </a:buClr>
                <a:buSzPct val="120000"/>
              </a:pPr>
              <a:r>
                <a:rPr lang="de-DE" sz="500"/>
                <a:t>50Hz</a:t>
              </a:r>
              <a:endParaRPr lang="en-US" sz="500"/>
            </a:p>
          </p:txBody>
        </p:sp>
        <p:pic>
          <p:nvPicPr>
            <p:cNvPr id="13" name="Grafik 12">
              <a:extLst>
                <a:ext uri="{FF2B5EF4-FFF2-40B4-BE49-F238E27FC236}">
                  <a16:creationId xmlns:a16="http://schemas.microsoft.com/office/drawing/2014/main" id="{AF978CAB-CE85-B258-0EE4-34E40216C050}"/>
                </a:ext>
              </a:extLst>
            </p:cNvPr>
            <p:cNvPicPr>
              <a:picLocks noChangeAspect="1"/>
            </p:cNvPicPr>
            <p:nvPr/>
          </p:nvPicPr>
          <p:blipFill>
            <a:blip r:embed="rId4"/>
            <a:stretch>
              <a:fillRect/>
            </a:stretch>
          </p:blipFill>
          <p:spPr>
            <a:xfrm>
              <a:off x="9671859" y="3028482"/>
              <a:ext cx="812061" cy="969800"/>
            </a:xfrm>
            <a:prstGeom prst="rect">
              <a:avLst/>
            </a:prstGeom>
          </p:spPr>
        </p:pic>
        <p:sp>
          <p:nvSpPr>
            <p:cNvPr id="20" name="Textfeld 19">
              <a:extLst>
                <a:ext uri="{FF2B5EF4-FFF2-40B4-BE49-F238E27FC236}">
                  <a16:creationId xmlns:a16="http://schemas.microsoft.com/office/drawing/2014/main" id="{D3B28362-97E3-A0D2-C84E-96FFE66452C7}"/>
                </a:ext>
              </a:extLst>
            </p:cNvPr>
            <p:cNvSpPr txBox="1"/>
            <p:nvPr/>
          </p:nvSpPr>
          <p:spPr>
            <a:xfrm>
              <a:off x="9883039" y="3595624"/>
              <a:ext cx="338459" cy="210117"/>
            </a:xfrm>
            <a:prstGeom prst="rect">
              <a:avLst/>
            </a:prstGeom>
          </p:spPr>
          <p:txBody>
            <a:bodyPr wrap="none" lIns="0" tIns="0" rIns="0" bIns="0" rtlCol="0">
              <a:noAutofit/>
            </a:bodyPr>
            <a:lstStyle/>
            <a:p>
              <a:pPr algn="l">
                <a:buClr>
                  <a:schemeClr val="tx2"/>
                </a:buClr>
                <a:buSzPct val="120000"/>
              </a:pPr>
              <a:r>
                <a:rPr lang="de-DE" sz="1200"/>
                <a:t>X80</a:t>
              </a:r>
              <a:endParaRPr lang="en-US" sz="1200"/>
            </a:p>
          </p:txBody>
        </p:sp>
        <p:cxnSp>
          <p:nvCxnSpPr>
            <p:cNvPr id="92" name="Gerader Verbinder 91">
              <a:extLst>
                <a:ext uri="{FF2B5EF4-FFF2-40B4-BE49-F238E27FC236}">
                  <a16:creationId xmlns:a16="http://schemas.microsoft.com/office/drawing/2014/main" id="{67A634F1-3628-988C-440A-1A669970C4C0}"/>
                </a:ext>
              </a:extLst>
            </p:cNvPr>
            <p:cNvCxnSpPr>
              <a:cxnSpLocks/>
            </p:cNvCxnSpPr>
            <p:nvPr/>
          </p:nvCxnSpPr>
          <p:spPr>
            <a:xfrm flipV="1">
              <a:off x="9848161" y="2701912"/>
              <a:ext cx="0" cy="32657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157" name="Gerade Verbindung mit Pfeil 156">
              <a:extLst>
                <a:ext uri="{FF2B5EF4-FFF2-40B4-BE49-F238E27FC236}">
                  <a16:creationId xmlns:a16="http://schemas.microsoft.com/office/drawing/2014/main" id="{9B47798F-E8F9-D7A9-619B-0F6150C48C0D}"/>
                </a:ext>
              </a:extLst>
            </p:cNvPr>
            <p:cNvCxnSpPr>
              <a:cxnSpLocks/>
            </p:cNvCxnSpPr>
            <p:nvPr/>
          </p:nvCxnSpPr>
          <p:spPr>
            <a:xfrm flipV="1">
              <a:off x="9848161" y="2827741"/>
              <a:ext cx="0" cy="119814"/>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Gerader Verbinder 78">
              <a:extLst>
                <a:ext uri="{FF2B5EF4-FFF2-40B4-BE49-F238E27FC236}">
                  <a16:creationId xmlns:a16="http://schemas.microsoft.com/office/drawing/2014/main" id="{423577FF-298C-8CD5-DF60-E9F094AD533C}"/>
                </a:ext>
              </a:extLst>
            </p:cNvPr>
            <p:cNvCxnSpPr>
              <a:cxnSpLocks/>
            </p:cNvCxnSpPr>
            <p:nvPr/>
          </p:nvCxnSpPr>
          <p:spPr>
            <a:xfrm flipV="1">
              <a:off x="10216721" y="2403817"/>
              <a:ext cx="1357" cy="625461"/>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80" name="Gerade Verbindung mit Pfeil 179">
              <a:extLst>
                <a:ext uri="{FF2B5EF4-FFF2-40B4-BE49-F238E27FC236}">
                  <a16:creationId xmlns:a16="http://schemas.microsoft.com/office/drawing/2014/main" id="{9C04B121-0F92-689F-20BB-8117161F7885}"/>
                </a:ext>
              </a:extLst>
            </p:cNvPr>
            <p:cNvCxnSpPr>
              <a:cxnSpLocks/>
            </p:cNvCxnSpPr>
            <p:nvPr/>
          </p:nvCxnSpPr>
          <p:spPr>
            <a:xfrm>
              <a:off x="10215344" y="2831749"/>
              <a:ext cx="0" cy="67631"/>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Gerader Verbinder 103">
              <a:extLst>
                <a:ext uri="{FF2B5EF4-FFF2-40B4-BE49-F238E27FC236}">
                  <a16:creationId xmlns:a16="http://schemas.microsoft.com/office/drawing/2014/main" id="{04E9C34F-9060-CE90-64D7-DEED98A18A40}"/>
                </a:ext>
              </a:extLst>
            </p:cNvPr>
            <p:cNvCxnSpPr>
              <a:cxnSpLocks/>
            </p:cNvCxnSpPr>
            <p:nvPr/>
          </p:nvCxnSpPr>
          <p:spPr>
            <a:xfrm flipV="1">
              <a:off x="10238297" y="4001284"/>
              <a:ext cx="0" cy="458547"/>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23" name="Gerade Verbindung mit Pfeil 222">
              <a:extLst>
                <a:ext uri="{FF2B5EF4-FFF2-40B4-BE49-F238E27FC236}">
                  <a16:creationId xmlns:a16="http://schemas.microsoft.com/office/drawing/2014/main" id="{9A897CE1-C865-B093-AC32-4181C7418F04}"/>
                </a:ext>
              </a:extLst>
            </p:cNvPr>
            <p:cNvCxnSpPr>
              <a:cxnSpLocks/>
            </p:cNvCxnSpPr>
            <p:nvPr/>
          </p:nvCxnSpPr>
          <p:spPr>
            <a:xfrm flipV="1">
              <a:off x="10238150" y="4061652"/>
              <a:ext cx="0" cy="42235"/>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Gerader Verbinder 143">
              <a:extLst>
                <a:ext uri="{FF2B5EF4-FFF2-40B4-BE49-F238E27FC236}">
                  <a16:creationId xmlns:a16="http://schemas.microsoft.com/office/drawing/2014/main" id="{B57F2C95-BACA-D41B-F180-F000A614E8E3}"/>
                </a:ext>
              </a:extLst>
            </p:cNvPr>
            <p:cNvCxnSpPr>
              <a:cxnSpLocks/>
            </p:cNvCxnSpPr>
            <p:nvPr/>
          </p:nvCxnSpPr>
          <p:spPr>
            <a:xfrm flipH="1">
              <a:off x="10399849" y="3250476"/>
              <a:ext cx="235883" cy="0"/>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45" name="Gerader Verbinder 144">
              <a:extLst>
                <a:ext uri="{FF2B5EF4-FFF2-40B4-BE49-F238E27FC236}">
                  <a16:creationId xmlns:a16="http://schemas.microsoft.com/office/drawing/2014/main" id="{1F905A67-FAD1-FCFB-19C3-8EB2D60CBF4E}"/>
                </a:ext>
              </a:extLst>
            </p:cNvPr>
            <p:cNvCxnSpPr>
              <a:cxnSpLocks/>
            </p:cNvCxnSpPr>
            <p:nvPr/>
          </p:nvCxnSpPr>
          <p:spPr>
            <a:xfrm flipH="1" flipV="1">
              <a:off x="10632557" y="3245534"/>
              <a:ext cx="3175" cy="945512"/>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34" name="Gerade Verbindung mit Pfeil 233">
              <a:extLst>
                <a:ext uri="{FF2B5EF4-FFF2-40B4-BE49-F238E27FC236}">
                  <a16:creationId xmlns:a16="http://schemas.microsoft.com/office/drawing/2014/main" id="{E7CA7AA6-7476-32DC-2F11-8C9D10E5EC08}"/>
                </a:ext>
              </a:extLst>
            </p:cNvPr>
            <p:cNvCxnSpPr>
              <a:cxnSpLocks/>
            </p:cNvCxnSpPr>
            <p:nvPr/>
          </p:nvCxnSpPr>
          <p:spPr>
            <a:xfrm flipV="1">
              <a:off x="10632557" y="3631088"/>
              <a:ext cx="0" cy="72116"/>
            </a:xfrm>
            <a:prstGeom prst="straightConnector1">
              <a:avLst/>
            </a:prstGeom>
            <a:ln w="12700">
              <a:solidFill>
                <a:srgbClr val="832C87"/>
              </a:solidFill>
              <a:tailEnd type="triangle"/>
            </a:ln>
          </p:spPr>
          <p:style>
            <a:lnRef idx="1">
              <a:schemeClr val="accent1"/>
            </a:lnRef>
            <a:fillRef idx="0">
              <a:schemeClr val="accent1"/>
            </a:fillRef>
            <a:effectRef idx="0">
              <a:schemeClr val="accent1"/>
            </a:effectRef>
            <a:fontRef idx="minor">
              <a:schemeClr val="tx1"/>
            </a:fontRef>
          </p:style>
        </p:cxnSp>
        <p:cxnSp>
          <p:nvCxnSpPr>
            <p:cNvPr id="82" name="Gerader Verbinder 81">
              <a:extLst>
                <a:ext uri="{FF2B5EF4-FFF2-40B4-BE49-F238E27FC236}">
                  <a16:creationId xmlns:a16="http://schemas.microsoft.com/office/drawing/2014/main" id="{86AA4865-BD86-9673-B080-140222F9C9E6}"/>
                </a:ext>
              </a:extLst>
            </p:cNvPr>
            <p:cNvCxnSpPr>
              <a:cxnSpLocks/>
            </p:cNvCxnSpPr>
            <p:nvPr/>
          </p:nvCxnSpPr>
          <p:spPr>
            <a:xfrm flipH="1" flipV="1">
              <a:off x="9863989" y="3993568"/>
              <a:ext cx="731" cy="773292"/>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40" name="Gerade Verbindung mit Pfeil 239">
              <a:extLst>
                <a:ext uri="{FF2B5EF4-FFF2-40B4-BE49-F238E27FC236}">
                  <a16:creationId xmlns:a16="http://schemas.microsoft.com/office/drawing/2014/main" id="{928D0F0A-0CFC-224E-2A09-FF707D26C1D7}"/>
                </a:ext>
              </a:extLst>
            </p:cNvPr>
            <p:cNvCxnSpPr>
              <a:cxnSpLocks/>
            </p:cNvCxnSpPr>
            <p:nvPr/>
          </p:nvCxnSpPr>
          <p:spPr>
            <a:xfrm>
              <a:off x="9863989" y="4617590"/>
              <a:ext cx="0" cy="69334"/>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pic>
          <p:nvPicPr>
            <p:cNvPr id="249" name="Grafik 248">
              <a:extLst>
                <a:ext uri="{FF2B5EF4-FFF2-40B4-BE49-F238E27FC236}">
                  <a16:creationId xmlns:a16="http://schemas.microsoft.com/office/drawing/2014/main" id="{D2859ACB-C8A0-30C7-7E10-E21E6FC3C649}"/>
                </a:ext>
              </a:extLst>
            </p:cNvPr>
            <p:cNvPicPr>
              <a:picLocks noChangeAspect="1"/>
            </p:cNvPicPr>
            <p:nvPr/>
          </p:nvPicPr>
          <p:blipFill>
            <a:blip r:embed="rId5">
              <a:duotone>
                <a:schemeClr val="accent2">
                  <a:shade val="45000"/>
                  <a:satMod val="135000"/>
                </a:schemeClr>
                <a:prstClr val="white"/>
              </a:duotone>
            </a:blip>
            <a:stretch>
              <a:fillRect/>
            </a:stretch>
          </p:blipFill>
          <p:spPr>
            <a:xfrm>
              <a:off x="10403659" y="3681072"/>
              <a:ext cx="146387" cy="323920"/>
            </a:xfrm>
            <a:prstGeom prst="rect">
              <a:avLst/>
            </a:prstGeom>
          </p:spPr>
        </p:pic>
        <p:cxnSp>
          <p:nvCxnSpPr>
            <p:cNvPr id="265" name="Gerader Verbinder 264">
              <a:extLst>
                <a:ext uri="{FF2B5EF4-FFF2-40B4-BE49-F238E27FC236}">
                  <a16:creationId xmlns:a16="http://schemas.microsoft.com/office/drawing/2014/main" id="{F74B17EB-041F-8BA0-C688-BEF543B2E0D5}"/>
                </a:ext>
              </a:extLst>
            </p:cNvPr>
            <p:cNvCxnSpPr>
              <a:cxnSpLocks/>
            </p:cNvCxnSpPr>
            <p:nvPr/>
          </p:nvCxnSpPr>
          <p:spPr>
            <a:xfrm flipH="1">
              <a:off x="9610431" y="3778577"/>
              <a:ext cx="62052" cy="0"/>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266" name="Gerader Verbinder 265">
              <a:extLst>
                <a:ext uri="{FF2B5EF4-FFF2-40B4-BE49-F238E27FC236}">
                  <a16:creationId xmlns:a16="http://schemas.microsoft.com/office/drawing/2014/main" id="{6AA75BEE-6D8B-4070-FC05-23432620D23B}"/>
                </a:ext>
              </a:extLst>
            </p:cNvPr>
            <p:cNvCxnSpPr>
              <a:cxnSpLocks/>
            </p:cNvCxnSpPr>
            <p:nvPr/>
          </p:nvCxnSpPr>
          <p:spPr>
            <a:xfrm>
              <a:off x="9610431" y="3778577"/>
              <a:ext cx="0" cy="83039"/>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267" name="Rechteck 266">
              <a:extLst>
                <a:ext uri="{FF2B5EF4-FFF2-40B4-BE49-F238E27FC236}">
                  <a16:creationId xmlns:a16="http://schemas.microsoft.com/office/drawing/2014/main" id="{C809A813-EA3C-7216-2F67-7A1C018236B7}"/>
                </a:ext>
              </a:extLst>
            </p:cNvPr>
            <p:cNvSpPr/>
            <p:nvPr/>
          </p:nvSpPr>
          <p:spPr>
            <a:xfrm>
              <a:off x="9576141" y="3855502"/>
              <a:ext cx="58982" cy="457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Textfeld 267">
              <a:extLst>
                <a:ext uri="{FF2B5EF4-FFF2-40B4-BE49-F238E27FC236}">
                  <a16:creationId xmlns:a16="http://schemas.microsoft.com/office/drawing/2014/main" id="{AB787459-FA8D-41B2-5202-8BB03DA232C0}"/>
                </a:ext>
              </a:extLst>
            </p:cNvPr>
            <p:cNvSpPr txBox="1"/>
            <p:nvPr/>
          </p:nvSpPr>
          <p:spPr>
            <a:xfrm>
              <a:off x="9493697" y="3930854"/>
              <a:ext cx="182200" cy="134768"/>
            </a:xfrm>
            <a:prstGeom prst="rect">
              <a:avLst/>
            </a:prstGeom>
          </p:spPr>
          <p:txBody>
            <a:bodyPr wrap="none" lIns="0" tIns="0" rIns="0" bIns="0" rtlCol="0">
              <a:noAutofit/>
            </a:bodyPr>
            <a:lstStyle/>
            <a:p>
              <a:pPr algn="l">
                <a:buClr>
                  <a:schemeClr val="tx2"/>
                </a:buClr>
                <a:buSzPct val="120000"/>
              </a:pPr>
              <a:r>
                <a:rPr lang="de-DE" sz="500"/>
                <a:t>230V </a:t>
              </a:r>
            </a:p>
            <a:p>
              <a:pPr algn="l">
                <a:buClr>
                  <a:schemeClr val="tx2"/>
                </a:buClr>
                <a:buSzPct val="120000"/>
              </a:pPr>
              <a:r>
                <a:rPr lang="de-DE" sz="500"/>
                <a:t>50Hz</a:t>
              </a:r>
              <a:endParaRPr lang="en-US" sz="500"/>
            </a:p>
          </p:txBody>
        </p:sp>
        <p:sp>
          <p:nvSpPr>
            <p:cNvPr id="305" name="Rechteck 304">
              <a:extLst>
                <a:ext uri="{FF2B5EF4-FFF2-40B4-BE49-F238E27FC236}">
                  <a16:creationId xmlns:a16="http://schemas.microsoft.com/office/drawing/2014/main" id="{67749D40-5966-4722-AFCD-D371436A199A}"/>
                </a:ext>
              </a:extLst>
            </p:cNvPr>
            <p:cNvSpPr/>
            <p:nvPr/>
          </p:nvSpPr>
          <p:spPr>
            <a:xfrm>
              <a:off x="5994731" y="1889065"/>
              <a:ext cx="101269" cy="90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6" name="Gerader Verbinder 305">
              <a:extLst>
                <a:ext uri="{FF2B5EF4-FFF2-40B4-BE49-F238E27FC236}">
                  <a16:creationId xmlns:a16="http://schemas.microsoft.com/office/drawing/2014/main" id="{7B3CA105-0925-89C2-5EF3-7F929F57B16F}"/>
                </a:ext>
              </a:extLst>
            </p:cNvPr>
            <p:cNvCxnSpPr>
              <a:cxnSpLocks/>
            </p:cNvCxnSpPr>
            <p:nvPr/>
          </p:nvCxnSpPr>
          <p:spPr>
            <a:xfrm>
              <a:off x="6045366" y="1986513"/>
              <a:ext cx="0" cy="29709"/>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309" name="Gleichschenkliges Dreieck 308">
              <a:extLst>
                <a:ext uri="{FF2B5EF4-FFF2-40B4-BE49-F238E27FC236}">
                  <a16:creationId xmlns:a16="http://schemas.microsoft.com/office/drawing/2014/main" id="{8D35DE26-7A39-8846-349F-8B7783A98BF2}"/>
                </a:ext>
              </a:extLst>
            </p:cNvPr>
            <p:cNvSpPr/>
            <p:nvPr/>
          </p:nvSpPr>
          <p:spPr>
            <a:xfrm>
              <a:off x="6006634" y="1900980"/>
              <a:ext cx="78892" cy="79033"/>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Ellipse 311">
              <a:extLst>
                <a:ext uri="{FF2B5EF4-FFF2-40B4-BE49-F238E27FC236}">
                  <a16:creationId xmlns:a16="http://schemas.microsoft.com/office/drawing/2014/main" id="{2CCCB387-2CB0-9FAE-10D2-0230B2D5D419}"/>
                </a:ext>
              </a:extLst>
            </p:cNvPr>
            <p:cNvSpPr/>
            <p:nvPr/>
          </p:nvSpPr>
          <p:spPr>
            <a:xfrm rot="10562827">
              <a:off x="1263402" y="3736778"/>
              <a:ext cx="162626" cy="15598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3" name="Gleichschenkliges Dreieck 312">
              <a:extLst>
                <a:ext uri="{FF2B5EF4-FFF2-40B4-BE49-F238E27FC236}">
                  <a16:creationId xmlns:a16="http://schemas.microsoft.com/office/drawing/2014/main" id="{FD805AF9-C49B-EE2F-6D65-090EE63CEEB6}"/>
                </a:ext>
              </a:extLst>
            </p:cNvPr>
            <p:cNvSpPr/>
            <p:nvPr/>
          </p:nvSpPr>
          <p:spPr>
            <a:xfrm rot="5400000">
              <a:off x="1304829" y="3768580"/>
              <a:ext cx="122027" cy="9356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4" name="Gleichschenkliges Dreieck 313">
              <a:extLst>
                <a:ext uri="{FF2B5EF4-FFF2-40B4-BE49-F238E27FC236}">
                  <a16:creationId xmlns:a16="http://schemas.microsoft.com/office/drawing/2014/main" id="{BE154941-156F-87DD-7FCD-AC285A7702C7}"/>
                </a:ext>
              </a:extLst>
            </p:cNvPr>
            <p:cNvSpPr/>
            <p:nvPr/>
          </p:nvSpPr>
          <p:spPr>
            <a:xfrm rot="16200000">
              <a:off x="11324870" y="5387657"/>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6" name="Gerader Verbinder 315">
              <a:extLst>
                <a:ext uri="{FF2B5EF4-FFF2-40B4-BE49-F238E27FC236}">
                  <a16:creationId xmlns:a16="http://schemas.microsoft.com/office/drawing/2014/main" id="{40A6FF86-4838-2624-E58F-F30A8E7D6741}"/>
                </a:ext>
              </a:extLst>
            </p:cNvPr>
            <p:cNvCxnSpPr/>
            <p:nvPr/>
          </p:nvCxnSpPr>
          <p:spPr>
            <a:xfrm>
              <a:off x="11333594" y="5370262"/>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19" name="Gerader Verbinder 318">
              <a:extLst>
                <a:ext uri="{FF2B5EF4-FFF2-40B4-BE49-F238E27FC236}">
                  <a16:creationId xmlns:a16="http://schemas.microsoft.com/office/drawing/2014/main" id="{BBCC7A9C-C64D-9917-90C8-E7751773B760}"/>
                </a:ext>
              </a:extLst>
            </p:cNvPr>
            <p:cNvCxnSpPr/>
            <p:nvPr/>
          </p:nvCxnSpPr>
          <p:spPr>
            <a:xfrm>
              <a:off x="11529757" y="5422216"/>
              <a:ext cx="195036" cy="0"/>
            </a:xfrm>
            <a:prstGeom prst="line">
              <a:avLst/>
            </a:prstGeom>
            <a:ln w="15875">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20" name="Gerader Verbinder 319">
              <a:extLst>
                <a:ext uri="{FF2B5EF4-FFF2-40B4-BE49-F238E27FC236}">
                  <a16:creationId xmlns:a16="http://schemas.microsoft.com/office/drawing/2014/main" id="{FED70F9C-3854-EE5B-7532-6A9A6838AC4A}"/>
                </a:ext>
              </a:extLst>
            </p:cNvPr>
            <p:cNvCxnSpPr>
              <a:cxnSpLocks/>
            </p:cNvCxnSpPr>
            <p:nvPr/>
          </p:nvCxnSpPr>
          <p:spPr>
            <a:xfrm flipH="1">
              <a:off x="11529756" y="5368218"/>
              <a:ext cx="1" cy="104632"/>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21" name="Gerader Verbinder 320">
              <a:extLst>
                <a:ext uri="{FF2B5EF4-FFF2-40B4-BE49-F238E27FC236}">
                  <a16:creationId xmlns:a16="http://schemas.microsoft.com/office/drawing/2014/main" id="{4240B8C9-2E48-3283-0D60-BA516AD9B6AB}"/>
                </a:ext>
              </a:extLst>
            </p:cNvPr>
            <p:cNvCxnSpPr>
              <a:cxnSpLocks/>
            </p:cNvCxnSpPr>
            <p:nvPr/>
          </p:nvCxnSpPr>
          <p:spPr>
            <a:xfrm flipH="1" flipV="1">
              <a:off x="11593357" y="5356883"/>
              <a:ext cx="72077" cy="65333"/>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22" name="Gerader Verbinder 321">
              <a:extLst>
                <a:ext uri="{FF2B5EF4-FFF2-40B4-BE49-F238E27FC236}">
                  <a16:creationId xmlns:a16="http://schemas.microsoft.com/office/drawing/2014/main" id="{BB66D1F4-94D1-5A55-DF1A-0DA9B67C8994}"/>
                </a:ext>
              </a:extLst>
            </p:cNvPr>
            <p:cNvCxnSpPr>
              <a:cxnSpLocks/>
            </p:cNvCxnSpPr>
            <p:nvPr/>
          </p:nvCxnSpPr>
          <p:spPr>
            <a:xfrm flipH="1">
              <a:off x="11569144" y="5333852"/>
              <a:ext cx="46639" cy="46290"/>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23" name="Gerader Verbinder 322">
              <a:extLst>
                <a:ext uri="{FF2B5EF4-FFF2-40B4-BE49-F238E27FC236}">
                  <a16:creationId xmlns:a16="http://schemas.microsoft.com/office/drawing/2014/main" id="{0D28AA98-4865-5691-3984-6EEC86881F30}"/>
                </a:ext>
              </a:extLst>
            </p:cNvPr>
            <p:cNvCxnSpPr>
              <a:cxnSpLocks/>
            </p:cNvCxnSpPr>
            <p:nvPr/>
          </p:nvCxnSpPr>
          <p:spPr>
            <a:xfrm flipH="1">
              <a:off x="11724792" y="5368218"/>
              <a:ext cx="1" cy="104632"/>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329" name="Gerader Verbinder 328">
              <a:extLst>
                <a:ext uri="{FF2B5EF4-FFF2-40B4-BE49-F238E27FC236}">
                  <a16:creationId xmlns:a16="http://schemas.microsoft.com/office/drawing/2014/main" id="{D7EBAB83-7478-8097-2E44-AA9CE73E7F04}"/>
                </a:ext>
              </a:extLst>
            </p:cNvPr>
            <p:cNvCxnSpPr/>
            <p:nvPr/>
          </p:nvCxnSpPr>
          <p:spPr>
            <a:xfrm flipV="1">
              <a:off x="5973650" y="2637906"/>
              <a:ext cx="0" cy="60766"/>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332" name="Rechteck 331">
              <a:extLst>
                <a:ext uri="{FF2B5EF4-FFF2-40B4-BE49-F238E27FC236}">
                  <a16:creationId xmlns:a16="http://schemas.microsoft.com/office/drawing/2014/main" id="{236BF6EE-B31C-E185-9FDD-9E45283EE4DC}"/>
                </a:ext>
              </a:extLst>
            </p:cNvPr>
            <p:cNvSpPr/>
            <p:nvPr/>
          </p:nvSpPr>
          <p:spPr>
            <a:xfrm>
              <a:off x="2659374" y="2990250"/>
              <a:ext cx="101269" cy="90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3" name="Gerader Verbinder 332">
              <a:extLst>
                <a:ext uri="{FF2B5EF4-FFF2-40B4-BE49-F238E27FC236}">
                  <a16:creationId xmlns:a16="http://schemas.microsoft.com/office/drawing/2014/main" id="{ABC79846-B5BE-8130-B20E-D05565CFA6AB}"/>
                </a:ext>
              </a:extLst>
            </p:cNvPr>
            <p:cNvCxnSpPr>
              <a:cxnSpLocks/>
            </p:cNvCxnSpPr>
            <p:nvPr/>
          </p:nvCxnSpPr>
          <p:spPr>
            <a:xfrm>
              <a:off x="2710009" y="3087698"/>
              <a:ext cx="0" cy="29709"/>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334" name="Gleichschenkliges Dreieck 333">
              <a:extLst>
                <a:ext uri="{FF2B5EF4-FFF2-40B4-BE49-F238E27FC236}">
                  <a16:creationId xmlns:a16="http://schemas.microsoft.com/office/drawing/2014/main" id="{30C64349-F2E6-3B09-ECD4-E4E2F891D0FE}"/>
                </a:ext>
              </a:extLst>
            </p:cNvPr>
            <p:cNvSpPr/>
            <p:nvPr/>
          </p:nvSpPr>
          <p:spPr>
            <a:xfrm>
              <a:off x="2671277" y="3002165"/>
              <a:ext cx="78892" cy="79033"/>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feld 334">
              <a:extLst>
                <a:ext uri="{FF2B5EF4-FFF2-40B4-BE49-F238E27FC236}">
                  <a16:creationId xmlns:a16="http://schemas.microsoft.com/office/drawing/2014/main" id="{E1F207B1-F947-3C38-8A16-33AA653AD076}"/>
                </a:ext>
              </a:extLst>
            </p:cNvPr>
            <p:cNvSpPr txBox="1"/>
            <p:nvPr/>
          </p:nvSpPr>
          <p:spPr>
            <a:xfrm>
              <a:off x="1207797" y="4362897"/>
              <a:ext cx="332742" cy="206192"/>
            </a:xfrm>
            <a:prstGeom prst="rect">
              <a:avLst/>
            </a:prstGeom>
          </p:spPr>
          <p:txBody>
            <a:bodyPr wrap="none" lIns="0" tIns="0" rIns="0" bIns="0" rtlCol="0">
              <a:noAutofit/>
            </a:bodyPr>
            <a:lstStyle/>
            <a:p>
              <a:pPr algn="l">
                <a:buClr>
                  <a:schemeClr val="tx2"/>
                </a:buClr>
                <a:buSzPct val="120000"/>
              </a:pPr>
              <a:r>
                <a:rPr lang="de-DE" sz="900"/>
                <a:t>PICV</a:t>
              </a:r>
              <a:endParaRPr lang="en-US" sz="900"/>
            </a:p>
          </p:txBody>
        </p:sp>
        <p:sp>
          <p:nvSpPr>
            <p:cNvPr id="337" name="Textfeld 336">
              <a:extLst>
                <a:ext uri="{FF2B5EF4-FFF2-40B4-BE49-F238E27FC236}">
                  <a16:creationId xmlns:a16="http://schemas.microsoft.com/office/drawing/2014/main" id="{B5451841-14EB-3E59-D7A4-8121B35C5869}"/>
                </a:ext>
              </a:extLst>
            </p:cNvPr>
            <p:cNvSpPr txBox="1"/>
            <p:nvPr/>
          </p:nvSpPr>
          <p:spPr>
            <a:xfrm>
              <a:off x="11626027" y="5173868"/>
              <a:ext cx="469942" cy="207597"/>
            </a:xfrm>
            <a:prstGeom prst="rect">
              <a:avLst/>
            </a:prstGeom>
          </p:spPr>
          <p:txBody>
            <a:bodyPr wrap="square" lIns="0" tIns="0" rIns="0" bIns="0" rtlCol="0">
              <a:noAutofit/>
            </a:bodyPr>
            <a:lstStyle/>
            <a:p>
              <a:pPr algn="l">
                <a:buClr>
                  <a:schemeClr val="tx2"/>
                </a:buClr>
                <a:buSzPct val="120000"/>
              </a:pPr>
              <a:r>
                <a:rPr lang="de-DE" sz="900" dirty="0"/>
                <a:t>Strainer</a:t>
              </a:r>
              <a:endParaRPr lang="en-US" sz="900" dirty="0"/>
            </a:p>
          </p:txBody>
        </p:sp>
        <p:sp>
          <p:nvSpPr>
            <p:cNvPr id="338" name="Textfeld 337">
              <a:extLst>
                <a:ext uri="{FF2B5EF4-FFF2-40B4-BE49-F238E27FC236}">
                  <a16:creationId xmlns:a16="http://schemas.microsoft.com/office/drawing/2014/main" id="{63BF8E8D-A3E8-9F91-56BE-4720247DCEC7}"/>
                </a:ext>
              </a:extLst>
            </p:cNvPr>
            <p:cNvSpPr txBox="1"/>
            <p:nvPr/>
          </p:nvSpPr>
          <p:spPr>
            <a:xfrm>
              <a:off x="11160332" y="5065812"/>
              <a:ext cx="365193" cy="329209"/>
            </a:xfrm>
            <a:prstGeom prst="rect">
              <a:avLst/>
            </a:prstGeom>
          </p:spPr>
          <p:txBody>
            <a:bodyPr wrap="none" lIns="0" tIns="0" rIns="0" bIns="0" rtlCol="0">
              <a:noAutofit/>
            </a:bodyPr>
            <a:lstStyle/>
            <a:p>
              <a:pPr algn="ctr">
                <a:buClr>
                  <a:schemeClr val="tx2"/>
                </a:buClr>
                <a:buSzPct val="120000"/>
              </a:pPr>
              <a:r>
                <a:rPr lang="de-DE" sz="900" dirty="0"/>
                <a:t>Check</a:t>
              </a:r>
            </a:p>
            <a:p>
              <a:pPr algn="ctr">
                <a:buClr>
                  <a:schemeClr val="tx2"/>
                </a:buClr>
                <a:buSzPct val="120000"/>
              </a:pPr>
              <a:r>
                <a:rPr lang="de-DE" sz="900" dirty="0"/>
                <a:t>Valve</a:t>
              </a:r>
              <a:endParaRPr lang="en-US" sz="900" dirty="0"/>
            </a:p>
          </p:txBody>
        </p:sp>
        <p:sp>
          <p:nvSpPr>
            <p:cNvPr id="7" name="Zylinder 9">
              <a:extLst>
                <a:ext uri="{FF2B5EF4-FFF2-40B4-BE49-F238E27FC236}">
                  <a16:creationId xmlns:a16="http://schemas.microsoft.com/office/drawing/2014/main" id="{F2BCC67B-A19C-C8B0-179E-FF963070C949}"/>
                </a:ext>
              </a:extLst>
            </p:cNvPr>
            <p:cNvSpPr/>
            <p:nvPr/>
          </p:nvSpPr>
          <p:spPr>
            <a:xfrm>
              <a:off x="3278379" y="2936204"/>
              <a:ext cx="870857" cy="1420779"/>
            </a:xfrm>
            <a:prstGeom prst="can">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dirty="0">
                <a:solidFill>
                  <a:schemeClr val="accent6">
                    <a:lumMod val="10000"/>
                  </a:schemeClr>
                </a:solidFill>
              </a:endParaRPr>
            </a:p>
            <a:p>
              <a:pPr algn="ctr"/>
              <a:r>
                <a:rPr lang="de-DE" sz="1400" dirty="0">
                  <a:solidFill>
                    <a:schemeClr val="accent6">
                      <a:lumMod val="10000"/>
                    </a:schemeClr>
                  </a:solidFill>
                </a:rPr>
                <a:t>Buffer Vessel</a:t>
              </a:r>
            </a:p>
            <a:p>
              <a:pPr algn="ctr"/>
              <a:r>
                <a:rPr lang="de-DE" sz="1400" dirty="0">
                  <a:solidFill>
                    <a:schemeClr val="accent6">
                      <a:lumMod val="10000"/>
                    </a:schemeClr>
                  </a:solidFill>
                </a:rPr>
                <a:t>1,500 L</a:t>
              </a:r>
              <a:endParaRPr lang="en-US" sz="1400" dirty="0">
                <a:solidFill>
                  <a:schemeClr val="accent6">
                    <a:lumMod val="10000"/>
                  </a:schemeClr>
                </a:solidFill>
              </a:endParaRPr>
            </a:p>
          </p:txBody>
        </p:sp>
        <p:cxnSp>
          <p:nvCxnSpPr>
            <p:cNvPr id="14" name="Gerader Verbinder 46">
              <a:extLst>
                <a:ext uri="{FF2B5EF4-FFF2-40B4-BE49-F238E27FC236}">
                  <a16:creationId xmlns:a16="http://schemas.microsoft.com/office/drawing/2014/main" id="{2DEC09A3-EA67-E066-E107-76170082EF40}"/>
                </a:ext>
              </a:extLst>
            </p:cNvPr>
            <p:cNvCxnSpPr>
              <a:cxnSpLocks/>
            </p:cNvCxnSpPr>
            <p:nvPr/>
          </p:nvCxnSpPr>
          <p:spPr>
            <a:xfrm>
              <a:off x="3090864" y="3253241"/>
              <a:ext cx="196872"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5" name="Gerader Verbinder 55">
              <a:extLst>
                <a:ext uri="{FF2B5EF4-FFF2-40B4-BE49-F238E27FC236}">
                  <a16:creationId xmlns:a16="http://schemas.microsoft.com/office/drawing/2014/main" id="{F627AF39-ED2A-0112-B00E-CFC94631ACE9}"/>
                </a:ext>
              </a:extLst>
            </p:cNvPr>
            <p:cNvCxnSpPr>
              <a:cxnSpLocks/>
            </p:cNvCxnSpPr>
            <p:nvPr/>
          </p:nvCxnSpPr>
          <p:spPr>
            <a:xfrm>
              <a:off x="3090864" y="3528887"/>
              <a:ext cx="196872"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6" name="Gerader Verbinder 56">
              <a:extLst>
                <a:ext uri="{FF2B5EF4-FFF2-40B4-BE49-F238E27FC236}">
                  <a16:creationId xmlns:a16="http://schemas.microsoft.com/office/drawing/2014/main" id="{F9D8ED2A-FD3F-348D-9EAE-AE4072C88609}"/>
                </a:ext>
              </a:extLst>
            </p:cNvPr>
            <p:cNvCxnSpPr>
              <a:cxnSpLocks/>
            </p:cNvCxnSpPr>
            <p:nvPr/>
          </p:nvCxnSpPr>
          <p:spPr>
            <a:xfrm>
              <a:off x="3090864" y="3838986"/>
              <a:ext cx="196872"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7" name="Gerader Verbinder 57">
              <a:extLst>
                <a:ext uri="{FF2B5EF4-FFF2-40B4-BE49-F238E27FC236}">
                  <a16:creationId xmlns:a16="http://schemas.microsoft.com/office/drawing/2014/main" id="{9781E3FB-FBBA-AA09-E607-E77BA67959E1}"/>
                </a:ext>
              </a:extLst>
            </p:cNvPr>
            <p:cNvCxnSpPr>
              <a:cxnSpLocks/>
            </p:cNvCxnSpPr>
            <p:nvPr/>
          </p:nvCxnSpPr>
          <p:spPr>
            <a:xfrm>
              <a:off x="3090864" y="4123475"/>
              <a:ext cx="196872"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pic>
          <p:nvPicPr>
            <p:cNvPr id="129" name="Grafik 11">
              <a:extLst>
                <a:ext uri="{FF2B5EF4-FFF2-40B4-BE49-F238E27FC236}">
                  <a16:creationId xmlns:a16="http://schemas.microsoft.com/office/drawing/2014/main" id="{92DE8773-6CDE-CCA7-32FD-88569039BED2}"/>
                </a:ext>
              </a:extLst>
            </p:cNvPr>
            <p:cNvPicPr>
              <a:picLocks noChangeAspect="1"/>
            </p:cNvPicPr>
            <p:nvPr/>
          </p:nvPicPr>
          <p:blipFill>
            <a:blip r:embed="rId4"/>
            <a:stretch>
              <a:fillRect/>
            </a:stretch>
          </p:blipFill>
          <p:spPr>
            <a:xfrm>
              <a:off x="7259687" y="3039024"/>
              <a:ext cx="812061" cy="969800"/>
            </a:xfrm>
            <a:prstGeom prst="rect">
              <a:avLst/>
            </a:prstGeom>
          </p:spPr>
        </p:pic>
        <p:sp>
          <p:nvSpPr>
            <p:cNvPr id="130" name="Textfeld 18">
              <a:extLst>
                <a:ext uri="{FF2B5EF4-FFF2-40B4-BE49-F238E27FC236}">
                  <a16:creationId xmlns:a16="http://schemas.microsoft.com/office/drawing/2014/main" id="{B19DE88F-A2F2-0868-616E-83220AB072CB}"/>
                </a:ext>
              </a:extLst>
            </p:cNvPr>
            <p:cNvSpPr txBox="1"/>
            <p:nvPr/>
          </p:nvSpPr>
          <p:spPr>
            <a:xfrm>
              <a:off x="7467346" y="3606166"/>
              <a:ext cx="338459" cy="210117"/>
            </a:xfrm>
            <a:prstGeom prst="rect">
              <a:avLst/>
            </a:prstGeom>
          </p:spPr>
          <p:txBody>
            <a:bodyPr wrap="none" lIns="0" tIns="0" rIns="0" bIns="0" rtlCol="0">
              <a:noAutofit/>
            </a:bodyPr>
            <a:lstStyle/>
            <a:p>
              <a:pPr algn="l">
                <a:buClr>
                  <a:schemeClr val="tx2"/>
                </a:buClr>
                <a:buSzPct val="120000"/>
              </a:pPr>
              <a:r>
                <a:rPr lang="de-DE" sz="1200"/>
                <a:t>X80</a:t>
              </a:r>
              <a:endParaRPr lang="en-US" sz="1200"/>
            </a:p>
          </p:txBody>
        </p:sp>
        <p:cxnSp>
          <p:nvCxnSpPr>
            <p:cNvPr id="127" name="Gerader Verbinder 90">
              <a:extLst>
                <a:ext uri="{FF2B5EF4-FFF2-40B4-BE49-F238E27FC236}">
                  <a16:creationId xmlns:a16="http://schemas.microsoft.com/office/drawing/2014/main" id="{C836DAE6-5CC3-34EC-91AC-ECF24ADDBE4B}"/>
                </a:ext>
              </a:extLst>
            </p:cNvPr>
            <p:cNvCxnSpPr>
              <a:cxnSpLocks/>
            </p:cNvCxnSpPr>
            <p:nvPr/>
          </p:nvCxnSpPr>
          <p:spPr>
            <a:xfrm flipV="1">
              <a:off x="7425249" y="2712454"/>
              <a:ext cx="0" cy="326570"/>
            </a:xfrm>
            <a:prstGeom prst="line">
              <a:avLst/>
            </a:prstGeom>
            <a:ln w="12700">
              <a:solidFill>
                <a:schemeClr val="accent1"/>
              </a:solidFill>
              <a:tailEnd type="none" w="lg" len="sm"/>
            </a:ln>
          </p:spPr>
          <p:style>
            <a:lnRef idx="1">
              <a:schemeClr val="accent1"/>
            </a:lnRef>
            <a:fillRef idx="0">
              <a:schemeClr val="accent1"/>
            </a:fillRef>
            <a:effectRef idx="0">
              <a:schemeClr val="accent1"/>
            </a:effectRef>
            <a:fontRef idx="minor">
              <a:schemeClr val="tx1"/>
            </a:fontRef>
          </p:style>
        </p:cxnSp>
        <p:cxnSp>
          <p:nvCxnSpPr>
            <p:cNvPr id="128" name="Gerade Verbindung mit Pfeil 160">
              <a:extLst>
                <a:ext uri="{FF2B5EF4-FFF2-40B4-BE49-F238E27FC236}">
                  <a16:creationId xmlns:a16="http://schemas.microsoft.com/office/drawing/2014/main" id="{A708BA8C-6C6C-33ED-E93C-B7D67BFF2260}"/>
                </a:ext>
              </a:extLst>
            </p:cNvPr>
            <p:cNvCxnSpPr>
              <a:cxnSpLocks/>
            </p:cNvCxnSpPr>
            <p:nvPr/>
          </p:nvCxnSpPr>
          <p:spPr>
            <a:xfrm flipV="1">
              <a:off x="7425249" y="2838400"/>
              <a:ext cx="0" cy="119814"/>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Gerader Verbinder 77">
              <a:extLst>
                <a:ext uri="{FF2B5EF4-FFF2-40B4-BE49-F238E27FC236}">
                  <a16:creationId xmlns:a16="http://schemas.microsoft.com/office/drawing/2014/main" id="{DF345FFF-FE4F-54D5-A778-D6D7A2C76DE7}"/>
                </a:ext>
              </a:extLst>
            </p:cNvPr>
            <p:cNvCxnSpPr>
              <a:cxnSpLocks/>
            </p:cNvCxnSpPr>
            <p:nvPr/>
          </p:nvCxnSpPr>
          <p:spPr>
            <a:xfrm flipV="1">
              <a:off x="7809540" y="2417532"/>
              <a:ext cx="1357" cy="625461"/>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126" name="Gerade Verbindung mit Pfeil 178">
              <a:extLst>
                <a:ext uri="{FF2B5EF4-FFF2-40B4-BE49-F238E27FC236}">
                  <a16:creationId xmlns:a16="http://schemas.microsoft.com/office/drawing/2014/main" id="{526820ED-1319-F234-4057-A1940F619957}"/>
                </a:ext>
              </a:extLst>
            </p:cNvPr>
            <p:cNvCxnSpPr>
              <a:cxnSpLocks/>
            </p:cNvCxnSpPr>
            <p:nvPr/>
          </p:nvCxnSpPr>
          <p:spPr>
            <a:xfrm>
              <a:off x="7808186" y="2851815"/>
              <a:ext cx="0" cy="67631"/>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Gerader Verbinder 102">
              <a:extLst>
                <a:ext uri="{FF2B5EF4-FFF2-40B4-BE49-F238E27FC236}">
                  <a16:creationId xmlns:a16="http://schemas.microsoft.com/office/drawing/2014/main" id="{69E99058-5A7C-6BC5-1A75-632A34005DD9}"/>
                </a:ext>
              </a:extLst>
            </p:cNvPr>
            <p:cNvCxnSpPr>
              <a:cxnSpLocks/>
            </p:cNvCxnSpPr>
            <p:nvPr/>
          </p:nvCxnSpPr>
          <p:spPr>
            <a:xfrm flipV="1">
              <a:off x="7813067" y="4011826"/>
              <a:ext cx="0" cy="458547"/>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24" name="Gerade Verbindung mit Pfeil 225">
              <a:extLst>
                <a:ext uri="{FF2B5EF4-FFF2-40B4-BE49-F238E27FC236}">
                  <a16:creationId xmlns:a16="http://schemas.microsoft.com/office/drawing/2014/main" id="{EB55736F-04EE-704C-26E7-AF12A7C126AC}"/>
                </a:ext>
              </a:extLst>
            </p:cNvPr>
            <p:cNvCxnSpPr>
              <a:cxnSpLocks/>
            </p:cNvCxnSpPr>
            <p:nvPr/>
          </p:nvCxnSpPr>
          <p:spPr>
            <a:xfrm flipV="1">
              <a:off x="7813067" y="4068219"/>
              <a:ext cx="0" cy="52985"/>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Gerader Verbinder 141">
              <a:extLst>
                <a:ext uri="{FF2B5EF4-FFF2-40B4-BE49-F238E27FC236}">
                  <a16:creationId xmlns:a16="http://schemas.microsoft.com/office/drawing/2014/main" id="{D73722F0-D694-082E-F94F-9784AD690CCF}"/>
                </a:ext>
              </a:extLst>
            </p:cNvPr>
            <p:cNvCxnSpPr>
              <a:cxnSpLocks/>
            </p:cNvCxnSpPr>
            <p:nvPr/>
          </p:nvCxnSpPr>
          <p:spPr>
            <a:xfrm flipH="1">
              <a:off x="7992654" y="3253479"/>
              <a:ext cx="235883" cy="0"/>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21" name="Gerader Verbinder 142">
              <a:extLst>
                <a:ext uri="{FF2B5EF4-FFF2-40B4-BE49-F238E27FC236}">
                  <a16:creationId xmlns:a16="http://schemas.microsoft.com/office/drawing/2014/main" id="{CC9CF940-6670-ABA8-1675-4D31216B345D}"/>
                </a:ext>
              </a:extLst>
            </p:cNvPr>
            <p:cNvCxnSpPr>
              <a:cxnSpLocks/>
            </p:cNvCxnSpPr>
            <p:nvPr/>
          </p:nvCxnSpPr>
          <p:spPr>
            <a:xfrm flipH="1" flipV="1">
              <a:off x="8225362" y="3246156"/>
              <a:ext cx="3175" cy="945512"/>
            </a:xfrm>
            <a:prstGeom prst="line">
              <a:avLst/>
            </a:prstGeom>
            <a:ln w="12700">
              <a:solidFill>
                <a:srgbClr val="832C87"/>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22" name="Gerade Verbindung mit Pfeil 230">
              <a:extLst>
                <a:ext uri="{FF2B5EF4-FFF2-40B4-BE49-F238E27FC236}">
                  <a16:creationId xmlns:a16="http://schemas.microsoft.com/office/drawing/2014/main" id="{9DB59BF2-D468-DDCC-EFC4-DBC34C06824A}"/>
                </a:ext>
              </a:extLst>
            </p:cNvPr>
            <p:cNvCxnSpPr>
              <a:cxnSpLocks/>
            </p:cNvCxnSpPr>
            <p:nvPr/>
          </p:nvCxnSpPr>
          <p:spPr>
            <a:xfrm flipV="1">
              <a:off x="8225362" y="3635717"/>
              <a:ext cx="0" cy="72116"/>
            </a:xfrm>
            <a:prstGeom prst="straightConnector1">
              <a:avLst/>
            </a:prstGeom>
            <a:ln w="12700">
              <a:solidFill>
                <a:srgbClr val="832C87"/>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Gerader Verbinder 80">
              <a:extLst>
                <a:ext uri="{FF2B5EF4-FFF2-40B4-BE49-F238E27FC236}">
                  <a16:creationId xmlns:a16="http://schemas.microsoft.com/office/drawing/2014/main" id="{21764F9D-0454-D018-F575-5BA97EDEE84D}"/>
                </a:ext>
              </a:extLst>
            </p:cNvPr>
            <p:cNvCxnSpPr>
              <a:cxnSpLocks/>
            </p:cNvCxnSpPr>
            <p:nvPr/>
          </p:nvCxnSpPr>
          <p:spPr>
            <a:xfrm flipV="1">
              <a:off x="7427956" y="4011826"/>
              <a:ext cx="0" cy="759226"/>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118" name="Gerade Verbindung mit Pfeil 241">
              <a:extLst>
                <a:ext uri="{FF2B5EF4-FFF2-40B4-BE49-F238E27FC236}">
                  <a16:creationId xmlns:a16="http://schemas.microsoft.com/office/drawing/2014/main" id="{1395F0BA-FE2D-6E64-ECE6-2F73A535F986}"/>
                </a:ext>
              </a:extLst>
            </p:cNvPr>
            <p:cNvCxnSpPr>
              <a:cxnSpLocks/>
            </p:cNvCxnSpPr>
            <p:nvPr/>
          </p:nvCxnSpPr>
          <p:spPr>
            <a:xfrm>
              <a:off x="7425554" y="4612787"/>
              <a:ext cx="0" cy="69334"/>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pic>
          <p:nvPicPr>
            <p:cNvPr id="106" name="Grafik 247">
              <a:extLst>
                <a:ext uri="{FF2B5EF4-FFF2-40B4-BE49-F238E27FC236}">
                  <a16:creationId xmlns:a16="http://schemas.microsoft.com/office/drawing/2014/main" id="{28B9090C-E2A8-3345-E3B2-86994BA4B47E}"/>
                </a:ext>
              </a:extLst>
            </p:cNvPr>
            <p:cNvPicPr>
              <a:picLocks noChangeAspect="1"/>
            </p:cNvPicPr>
            <p:nvPr/>
          </p:nvPicPr>
          <p:blipFill>
            <a:blip r:embed="rId5">
              <a:duotone>
                <a:schemeClr val="accent2">
                  <a:shade val="45000"/>
                  <a:satMod val="135000"/>
                </a:schemeClr>
                <a:prstClr val="white"/>
              </a:duotone>
            </a:blip>
            <a:stretch>
              <a:fillRect/>
            </a:stretch>
          </p:blipFill>
          <p:spPr>
            <a:xfrm>
              <a:off x="7996787" y="3697130"/>
              <a:ext cx="135649" cy="300159"/>
            </a:xfrm>
            <a:prstGeom prst="rect">
              <a:avLst/>
            </a:prstGeom>
          </p:spPr>
        </p:pic>
        <p:cxnSp>
          <p:nvCxnSpPr>
            <p:cNvPr id="108" name="Gerader Verbinder 259">
              <a:extLst>
                <a:ext uri="{FF2B5EF4-FFF2-40B4-BE49-F238E27FC236}">
                  <a16:creationId xmlns:a16="http://schemas.microsoft.com/office/drawing/2014/main" id="{68ADD734-E77B-63B3-2F5F-99F23B5AB40E}"/>
                </a:ext>
              </a:extLst>
            </p:cNvPr>
            <p:cNvCxnSpPr>
              <a:cxnSpLocks/>
            </p:cNvCxnSpPr>
            <p:nvPr/>
          </p:nvCxnSpPr>
          <p:spPr>
            <a:xfrm flipH="1">
              <a:off x="7200923" y="3798237"/>
              <a:ext cx="62052" cy="0"/>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109" name="Gerader Verbinder 260">
              <a:extLst>
                <a:ext uri="{FF2B5EF4-FFF2-40B4-BE49-F238E27FC236}">
                  <a16:creationId xmlns:a16="http://schemas.microsoft.com/office/drawing/2014/main" id="{7450B2A6-04B4-D639-41F4-41B6DACFC091}"/>
                </a:ext>
              </a:extLst>
            </p:cNvPr>
            <p:cNvCxnSpPr>
              <a:cxnSpLocks/>
            </p:cNvCxnSpPr>
            <p:nvPr/>
          </p:nvCxnSpPr>
          <p:spPr>
            <a:xfrm>
              <a:off x="7200923" y="3798237"/>
              <a:ext cx="0" cy="83039"/>
            </a:xfrm>
            <a:prstGeom prst="line">
              <a:avLst/>
            </a:prstGeom>
            <a:ln w="635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12" name="Rechteck 261">
              <a:extLst>
                <a:ext uri="{FF2B5EF4-FFF2-40B4-BE49-F238E27FC236}">
                  <a16:creationId xmlns:a16="http://schemas.microsoft.com/office/drawing/2014/main" id="{67711260-E986-4F97-95ED-48B40E90BB91}"/>
                </a:ext>
              </a:extLst>
            </p:cNvPr>
            <p:cNvSpPr/>
            <p:nvPr/>
          </p:nvSpPr>
          <p:spPr>
            <a:xfrm>
              <a:off x="7166633" y="3875162"/>
              <a:ext cx="58982" cy="457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feld 262">
              <a:extLst>
                <a:ext uri="{FF2B5EF4-FFF2-40B4-BE49-F238E27FC236}">
                  <a16:creationId xmlns:a16="http://schemas.microsoft.com/office/drawing/2014/main" id="{9A1AE157-460E-F084-6592-946FEC0B486A}"/>
                </a:ext>
              </a:extLst>
            </p:cNvPr>
            <p:cNvSpPr txBox="1"/>
            <p:nvPr/>
          </p:nvSpPr>
          <p:spPr>
            <a:xfrm>
              <a:off x="7084189" y="3950514"/>
              <a:ext cx="182200" cy="134768"/>
            </a:xfrm>
            <a:prstGeom prst="rect">
              <a:avLst/>
            </a:prstGeom>
          </p:spPr>
          <p:txBody>
            <a:bodyPr wrap="none" lIns="0" tIns="0" rIns="0" bIns="0" rtlCol="0">
              <a:noAutofit/>
            </a:bodyPr>
            <a:lstStyle/>
            <a:p>
              <a:pPr algn="l">
                <a:buClr>
                  <a:schemeClr val="tx2"/>
                </a:buClr>
                <a:buSzPct val="120000"/>
              </a:pPr>
              <a:r>
                <a:rPr lang="de-DE" sz="500"/>
                <a:t>230V </a:t>
              </a:r>
            </a:p>
            <a:p>
              <a:pPr algn="l">
                <a:buClr>
                  <a:schemeClr val="tx2"/>
                </a:buClr>
                <a:buSzPct val="120000"/>
              </a:pPr>
              <a:r>
                <a:rPr lang="de-DE" sz="500"/>
                <a:t>50Hz</a:t>
              </a:r>
              <a:endParaRPr lang="en-US" sz="500"/>
            </a:p>
          </p:txBody>
        </p:sp>
        <p:cxnSp>
          <p:nvCxnSpPr>
            <p:cNvPr id="236" name="Gerader Verbinder 198">
              <a:extLst>
                <a:ext uri="{FF2B5EF4-FFF2-40B4-BE49-F238E27FC236}">
                  <a16:creationId xmlns:a16="http://schemas.microsoft.com/office/drawing/2014/main" id="{667DDAD2-A4F6-6B6C-1FAC-33389C6F4B2C}"/>
                </a:ext>
              </a:extLst>
            </p:cNvPr>
            <p:cNvCxnSpPr>
              <a:cxnSpLocks/>
            </p:cNvCxnSpPr>
            <p:nvPr/>
          </p:nvCxnSpPr>
          <p:spPr>
            <a:xfrm>
              <a:off x="10890370" y="3141607"/>
              <a:ext cx="196224" cy="0"/>
            </a:xfrm>
            <a:prstGeom prst="line">
              <a:avLst/>
            </a:prstGeom>
            <a:ln w="12700">
              <a:solidFill>
                <a:srgbClr val="DB0720"/>
              </a:solidFill>
              <a:prstDash val="sysDash"/>
              <a:tailEnd type="none" w="lg" len="sm"/>
            </a:ln>
          </p:spPr>
          <p:style>
            <a:lnRef idx="1">
              <a:schemeClr val="accent1"/>
            </a:lnRef>
            <a:fillRef idx="0">
              <a:schemeClr val="accent1"/>
            </a:fillRef>
            <a:effectRef idx="0">
              <a:schemeClr val="accent1"/>
            </a:effectRef>
            <a:fontRef idx="minor">
              <a:schemeClr val="tx1"/>
            </a:fontRef>
          </p:style>
        </p:cxnSp>
        <p:cxnSp>
          <p:nvCxnSpPr>
            <p:cNvPr id="237" name="Gerade Verbindung mit Pfeil 243">
              <a:extLst>
                <a:ext uri="{FF2B5EF4-FFF2-40B4-BE49-F238E27FC236}">
                  <a16:creationId xmlns:a16="http://schemas.microsoft.com/office/drawing/2014/main" id="{35DA5D2C-F36D-4B6D-8905-DC649F259803}"/>
                </a:ext>
              </a:extLst>
            </p:cNvPr>
            <p:cNvCxnSpPr>
              <a:cxnSpLocks/>
            </p:cNvCxnSpPr>
            <p:nvPr/>
          </p:nvCxnSpPr>
          <p:spPr>
            <a:xfrm flipV="1">
              <a:off x="10890370" y="3965773"/>
              <a:ext cx="0" cy="53909"/>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Gerade Verbindung mit Pfeil 225">
              <a:extLst>
                <a:ext uri="{FF2B5EF4-FFF2-40B4-BE49-F238E27FC236}">
                  <a16:creationId xmlns:a16="http://schemas.microsoft.com/office/drawing/2014/main" id="{408347B8-27E8-56E6-A01B-F809DCA51994}"/>
                </a:ext>
              </a:extLst>
            </p:cNvPr>
            <p:cNvCxnSpPr>
              <a:cxnSpLocks/>
            </p:cNvCxnSpPr>
            <p:nvPr/>
          </p:nvCxnSpPr>
          <p:spPr>
            <a:xfrm flipV="1">
              <a:off x="11086594" y="3955839"/>
              <a:ext cx="0" cy="52985"/>
            </a:xfrm>
            <a:prstGeom prst="straightConnector1">
              <a:avLst/>
            </a:prstGeom>
            <a:ln w="12700">
              <a:solidFill>
                <a:srgbClr val="00A984"/>
              </a:solidFill>
              <a:tailEnd type="triangle"/>
            </a:ln>
          </p:spPr>
          <p:style>
            <a:lnRef idx="1">
              <a:schemeClr val="accent1"/>
            </a:lnRef>
            <a:fillRef idx="0">
              <a:schemeClr val="accent1"/>
            </a:fillRef>
            <a:effectRef idx="0">
              <a:schemeClr val="accent1"/>
            </a:effectRef>
            <a:fontRef idx="minor">
              <a:schemeClr val="tx1"/>
            </a:fontRef>
          </p:style>
        </p:cxnSp>
        <p:cxnSp>
          <p:nvCxnSpPr>
            <p:cNvPr id="302" name="Gerader Verbinder 67">
              <a:extLst>
                <a:ext uri="{FF2B5EF4-FFF2-40B4-BE49-F238E27FC236}">
                  <a16:creationId xmlns:a16="http://schemas.microsoft.com/office/drawing/2014/main" id="{BEAFEE02-3BA0-5B1E-62A9-E2636508453F}"/>
                </a:ext>
              </a:extLst>
            </p:cNvPr>
            <p:cNvCxnSpPr>
              <a:cxnSpLocks/>
            </p:cNvCxnSpPr>
            <p:nvPr/>
          </p:nvCxnSpPr>
          <p:spPr>
            <a:xfrm>
              <a:off x="6163201" y="2104164"/>
              <a:ext cx="4386845"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sp>
          <p:nvSpPr>
            <p:cNvPr id="37" name="Flussdiagramm: Zusammenstellen 194">
              <a:extLst>
                <a:ext uri="{FF2B5EF4-FFF2-40B4-BE49-F238E27FC236}">
                  <a16:creationId xmlns:a16="http://schemas.microsoft.com/office/drawing/2014/main" id="{A0C8F899-D5B8-33A0-0E8F-088AEE375D1E}"/>
                </a:ext>
              </a:extLst>
            </p:cNvPr>
            <p:cNvSpPr/>
            <p:nvPr/>
          </p:nvSpPr>
          <p:spPr>
            <a:xfrm rot="5400000" flipH="1" flipV="1">
              <a:off x="1624747" y="4099325"/>
              <a:ext cx="144442" cy="221474"/>
            </a:xfrm>
            <a:prstGeom prst="flowChartCollat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9" name="Gleichschenkliges Dreieck 195">
              <a:extLst>
                <a:ext uri="{FF2B5EF4-FFF2-40B4-BE49-F238E27FC236}">
                  <a16:creationId xmlns:a16="http://schemas.microsoft.com/office/drawing/2014/main" id="{0F3B67A4-112E-71B0-0ED3-DF66F1D7DCE3}"/>
                </a:ext>
              </a:extLst>
            </p:cNvPr>
            <p:cNvSpPr/>
            <p:nvPr/>
          </p:nvSpPr>
          <p:spPr>
            <a:xfrm rot="10800000">
              <a:off x="1625920" y="4096695"/>
              <a:ext cx="138421" cy="115554"/>
            </a:xfrm>
            <a:prstGeom prst="triangl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3" name="Gerader Verbinder 192">
              <a:extLst>
                <a:ext uri="{FF2B5EF4-FFF2-40B4-BE49-F238E27FC236}">
                  <a16:creationId xmlns:a16="http://schemas.microsoft.com/office/drawing/2014/main" id="{1D834E6C-0E9D-94B4-F8C2-CC1C29693601}"/>
                </a:ext>
              </a:extLst>
            </p:cNvPr>
            <p:cNvCxnSpPr>
              <a:endCxn id="35" idx="2"/>
            </p:cNvCxnSpPr>
            <p:nvPr/>
          </p:nvCxnSpPr>
          <p:spPr>
            <a:xfrm rot="5400000" flipV="1">
              <a:off x="1656996" y="4254012"/>
              <a:ext cx="75702" cy="1086"/>
            </a:xfrm>
            <a:prstGeom prst="lin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5" name="Abgerundetes Rechteck 105">
              <a:extLst>
                <a:ext uri="{FF2B5EF4-FFF2-40B4-BE49-F238E27FC236}">
                  <a16:creationId xmlns:a16="http://schemas.microsoft.com/office/drawing/2014/main" id="{A743D185-8912-A703-90DE-FD7FE466D69A}"/>
                </a:ext>
              </a:extLst>
            </p:cNvPr>
            <p:cNvSpPr/>
            <p:nvPr/>
          </p:nvSpPr>
          <p:spPr>
            <a:xfrm rot="10800000">
              <a:off x="1643819" y="4292407"/>
              <a:ext cx="103145" cy="12430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a:solidFill>
                    <a:schemeClr val="tx1"/>
                  </a:solidFill>
                </a:rPr>
                <a:t>M</a:t>
              </a:r>
            </a:p>
          </p:txBody>
        </p:sp>
        <p:sp>
          <p:nvSpPr>
            <p:cNvPr id="42" name="Flussdiagramm: Zusammenstellen 94">
              <a:extLst>
                <a:ext uri="{FF2B5EF4-FFF2-40B4-BE49-F238E27FC236}">
                  <a16:creationId xmlns:a16="http://schemas.microsoft.com/office/drawing/2014/main" id="{C9BB35FD-7BBF-2DEC-FBAC-19150D525AA3}"/>
                </a:ext>
              </a:extLst>
            </p:cNvPr>
            <p:cNvSpPr/>
            <p:nvPr/>
          </p:nvSpPr>
          <p:spPr>
            <a:xfrm rot="5400000" flipH="1" flipV="1">
              <a:off x="1275662" y="4103572"/>
              <a:ext cx="131964" cy="211142"/>
            </a:xfrm>
            <a:prstGeom prst="flowChartCollat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4" name="Ellipse 95">
              <a:extLst>
                <a:ext uri="{FF2B5EF4-FFF2-40B4-BE49-F238E27FC236}">
                  <a16:creationId xmlns:a16="http://schemas.microsoft.com/office/drawing/2014/main" id="{772A759A-F44B-0698-5E0B-25BE1342A7F2}"/>
                </a:ext>
              </a:extLst>
            </p:cNvPr>
            <p:cNvSpPr/>
            <p:nvPr/>
          </p:nvSpPr>
          <p:spPr>
            <a:xfrm rot="10800000" flipV="1">
              <a:off x="1271628" y="4276416"/>
              <a:ext cx="142211" cy="5863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5" name="Gerader Verbinder 96">
              <a:extLst>
                <a:ext uri="{FF2B5EF4-FFF2-40B4-BE49-F238E27FC236}">
                  <a16:creationId xmlns:a16="http://schemas.microsoft.com/office/drawing/2014/main" id="{27A1440E-914D-DACA-B6F8-9B1C88E8BB01}"/>
                </a:ext>
              </a:extLst>
            </p:cNvPr>
            <p:cNvCxnSpPr/>
            <p:nvPr/>
          </p:nvCxnSpPr>
          <p:spPr>
            <a:xfrm rot="5400000">
              <a:off x="1342732" y="4232793"/>
              <a:ext cx="1" cy="142211"/>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46" name="Gerader Verbinder 97">
              <a:extLst>
                <a:ext uri="{FF2B5EF4-FFF2-40B4-BE49-F238E27FC236}">
                  <a16:creationId xmlns:a16="http://schemas.microsoft.com/office/drawing/2014/main" id="{E4435888-46AA-6D38-718B-4E5B942AB9A9}"/>
                </a:ext>
              </a:extLst>
            </p:cNvPr>
            <p:cNvCxnSpPr>
              <a:endCxn id="44" idx="0"/>
            </p:cNvCxnSpPr>
            <p:nvPr/>
          </p:nvCxnSpPr>
          <p:spPr>
            <a:xfrm rot="16200000" flipH="1">
              <a:off x="1259182" y="4192864"/>
              <a:ext cx="166000" cy="1104"/>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cxnSp>
          <p:nvCxnSpPr>
            <p:cNvPr id="47" name="Gerader Verbinder 46">
              <a:extLst>
                <a:ext uri="{FF2B5EF4-FFF2-40B4-BE49-F238E27FC236}">
                  <a16:creationId xmlns:a16="http://schemas.microsoft.com/office/drawing/2014/main" id="{DF328D3A-BF7F-D4B7-7F7A-9A812A77C7D9}"/>
                </a:ext>
              </a:extLst>
            </p:cNvPr>
            <p:cNvCxnSpPr>
              <a:cxnSpLocks/>
            </p:cNvCxnSpPr>
            <p:nvPr/>
          </p:nvCxnSpPr>
          <p:spPr>
            <a:xfrm>
              <a:off x="4114801" y="3226268"/>
              <a:ext cx="182304"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56" name="Gerader Verbinder 55">
              <a:extLst>
                <a:ext uri="{FF2B5EF4-FFF2-40B4-BE49-F238E27FC236}">
                  <a16:creationId xmlns:a16="http://schemas.microsoft.com/office/drawing/2014/main" id="{06820039-C6ED-6AEA-4A07-A740B97FC80F}"/>
                </a:ext>
              </a:extLst>
            </p:cNvPr>
            <p:cNvCxnSpPr>
              <a:cxnSpLocks/>
            </p:cNvCxnSpPr>
            <p:nvPr/>
          </p:nvCxnSpPr>
          <p:spPr>
            <a:xfrm>
              <a:off x="4114801" y="3501914"/>
              <a:ext cx="182304"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1B676951-80F7-BD7F-C046-22A406099073}"/>
                </a:ext>
              </a:extLst>
            </p:cNvPr>
            <p:cNvCxnSpPr>
              <a:cxnSpLocks/>
            </p:cNvCxnSpPr>
            <p:nvPr/>
          </p:nvCxnSpPr>
          <p:spPr>
            <a:xfrm>
              <a:off x="4114801" y="3806537"/>
              <a:ext cx="182571" cy="3898"/>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58" name="Gerader Verbinder 57">
              <a:extLst>
                <a:ext uri="{FF2B5EF4-FFF2-40B4-BE49-F238E27FC236}">
                  <a16:creationId xmlns:a16="http://schemas.microsoft.com/office/drawing/2014/main" id="{164F696C-15B4-0E34-F789-33AA01D13A39}"/>
                </a:ext>
              </a:extLst>
            </p:cNvPr>
            <p:cNvCxnSpPr>
              <a:cxnSpLocks/>
            </p:cNvCxnSpPr>
            <p:nvPr/>
          </p:nvCxnSpPr>
          <p:spPr>
            <a:xfrm>
              <a:off x="4114801" y="4096502"/>
              <a:ext cx="182304"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sp>
          <p:nvSpPr>
            <p:cNvPr id="6" name="Rechteck 331">
              <a:extLst>
                <a:ext uri="{FF2B5EF4-FFF2-40B4-BE49-F238E27FC236}">
                  <a16:creationId xmlns:a16="http://schemas.microsoft.com/office/drawing/2014/main" id="{F143C5FD-1748-24D0-A713-CEC0A7C091A7}"/>
                </a:ext>
              </a:extLst>
            </p:cNvPr>
            <p:cNvSpPr/>
            <p:nvPr/>
          </p:nvSpPr>
          <p:spPr>
            <a:xfrm>
              <a:off x="3644732" y="2984118"/>
              <a:ext cx="101269" cy="90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Gerader Verbinder 332">
              <a:extLst>
                <a:ext uri="{FF2B5EF4-FFF2-40B4-BE49-F238E27FC236}">
                  <a16:creationId xmlns:a16="http://schemas.microsoft.com/office/drawing/2014/main" id="{38820451-1C5D-0183-1799-6D608CEB1BDE}"/>
                </a:ext>
              </a:extLst>
            </p:cNvPr>
            <p:cNvCxnSpPr>
              <a:cxnSpLocks/>
            </p:cNvCxnSpPr>
            <p:nvPr/>
          </p:nvCxnSpPr>
          <p:spPr>
            <a:xfrm>
              <a:off x="3695367" y="3081566"/>
              <a:ext cx="0" cy="29709"/>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25" name="Gleichschenkliges Dreieck 333">
              <a:extLst>
                <a:ext uri="{FF2B5EF4-FFF2-40B4-BE49-F238E27FC236}">
                  <a16:creationId xmlns:a16="http://schemas.microsoft.com/office/drawing/2014/main" id="{0E986BDB-41EB-E3D4-F356-A84EA54D591A}"/>
                </a:ext>
              </a:extLst>
            </p:cNvPr>
            <p:cNvSpPr/>
            <p:nvPr/>
          </p:nvSpPr>
          <p:spPr>
            <a:xfrm>
              <a:off x="3656635" y="2996033"/>
              <a:ext cx="78892" cy="79033"/>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hteck 331">
              <a:extLst>
                <a:ext uri="{FF2B5EF4-FFF2-40B4-BE49-F238E27FC236}">
                  <a16:creationId xmlns:a16="http://schemas.microsoft.com/office/drawing/2014/main" id="{AEC8067A-32CF-FD03-2352-BDA308E6C733}"/>
                </a:ext>
              </a:extLst>
            </p:cNvPr>
            <p:cNvSpPr/>
            <p:nvPr/>
          </p:nvSpPr>
          <p:spPr>
            <a:xfrm>
              <a:off x="4690360" y="2956023"/>
              <a:ext cx="101269" cy="909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Gerader Verbinder 332">
              <a:extLst>
                <a:ext uri="{FF2B5EF4-FFF2-40B4-BE49-F238E27FC236}">
                  <a16:creationId xmlns:a16="http://schemas.microsoft.com/office/drawing/2014/main" id="{6D126ABF-CE6B-A8A7-7708-DBFEE6627FE1}"/>
                </a:ext>
              </a:extLst>
            </p:cNvPr>
            <p:cNvCxnSpPr>
              <a:cxnSpLocks/>
            </p:cNvCxnSpPr>
            <p:nvPr/>
          </p:nvCxnSpPr>
          <p:spPr>
            <a:xfrm>
              <a:off x="4740995" y="3053471"/>
              <a:ext cx="0" cy="29709"/>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32" name="Gleichschenkliges Dreieck 333">
              <a:extLst>
                <a:ext uri="{FF2B5EF4-FFF2-40B4-BE49-F238E27FC236}">
                  <a16:creationId xmlns:a16="http://schemas.microsoft.com/office/drawing/2014/main" id="{9F1F8ECE-E7F7-2D72-563E-E809DD744971}"/>
                </a:ext>
              </a:extLst>
            </p:cNvPr>
            <p:cNvSpPr/>
            <p:nvPr/>
          </p:nvSpPr>
          <p:spPr>
            <a:xfrm>
              <a:off x="4702263" y="2967938"/>
              <a:ext cx="78892" cy="79033"/>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Gerade Verbindung mit Pfeil 173">
              <a:extLst>
                <a:ext uri="{FF2B5EF4-FFF2-40B4-BE49-F238E27FC236}">
                  <a16:creationId xmlns:a16="http://schemas.microsoft.com/office/drawing/2014/main" id="{B4385711-13B3-01D3-128C-469A15F753BE}"/>
                </a:ext>
              </a:extLst>
            </p:cNvPr>
            <p:cNvCxnSpPr>
              <a:cxnSpLocks/>
            </p:cNvCxnSpPr>
            <p:nvPr/>
          </p:nvCxnSpPr>
          <p:spPr>
            <a:xfrm>
              <a:off x="1983456" y="3389784"/>
              <a:ext cx="119038"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Gerader Verbinder 39">
              <a:extLst>
                <a:ext uri="{FF2B5EF4-FFF2-40B4-BE49-F238E27FC236}">
                  <a16:creationId xmlns:a16="http://schemas.microsoft.com/office/drawing/2014/main" id="{4B271A86-7AF4-F58F-802D-7A5DB57518F4}"/>
                </a:ext>
              </a:extLst>
            </p:cNvPr>
            <p:cNvCxnSpPr>
              <a:cxnSpLocks/>
            </p:cNvCxnSpPr>
            <p:nvPr/>
          </p:nvCxnSpPr>
          <p:spPr>
            <a:xfrm>
              <a:off x="1884272" y="2119184"/>
              <a:ext cx="0" cy="1037443"/>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60" name="Gerader Verbinder 42">
              <a:extLst>
                <a:ext uri="{FF2B5EF4-FFF2-40B4-BE49-F238E27FC236}">
                  <a16:creationId xmlns:a16="http://schemas.microsoft.com/office/drawing/2014/main" id="{9646BDCA-614E-48CF-8D13-58C433D7DEBC}"/>
                </a:ext>
              </a:extLst>
            </p:cNvPr>
            <p:cNvCxnSpPr>
              <a:cxnSpLocks/>
            </p:cNvCxnSpPr>
            <p:nvPr/>
          </p:nvCxnSpPr>
          <p:spPr>
            <a:xfrm>
              <a:off x="1880494" y="3156627"/>
              <a:ext cx="408240"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61" name="Gerade Verbindung mit Pfeil 173">
              <a:extLst>
                <a:ext uri="{FF2B5EF4-FFF2-40B4-BE49-F238E27FC236}">
                  <a16:creationId xmlns:a16="http://schemas.microsoft.com/office/drawing/2014/main" id="{D4D7523B-FB32-3FDD-7DB0-EB73DC199204}"/>
                </a:ext>
              </a:extLst>
            </p:cNvPr>
            <p:cNvCxnSpPr>
              <a:cxnSpLocks/>
            </p:cNvCxnSpPr>
            <p:nvPr/>
          </p:nvCxnSpPr>
          <p:spPr>
            <a:xfrm flipH="1">
              <a:off x="2026814" y="3157158"/>
              <a:ext cx="92881"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Gerader Verbinder 67">
              <a:extLst>
                <a:ext uri="{FF2B5EF4-FFF2-40B4-BE49-F238E27FC236}">
                  <a16:creationId xmlns:a16="http://schemas.microsoft.com/office/drawing/2014/main" id="{F696DC4A-40D9-D6FC-EC09-B4B0B9750B60}"/>
                </a:ext>
              </a:extLst>
            </p:cNvPr>
            <p:cNvCxnSpPr>
              <a:cxnSpLocks/>
            </p:cNvCxnSpPr>
            <p:nvPr/>
          </p:nvCxnSpPr>
          <p:spPr>
            <a:xfrm>
              <a:off x="1880494" y="2606327"/>
              <a:ext cx="3534489" cy="25"/>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67" name="Gerader Verbinder 39">
              <a:extLst>
                <a:ext uri="{FF2B5EF4-FFF2-40B4-BE49-F238E27FC236}">
                  <a16:creationId xmlns:a16="http://schemas.microsoft.com/office/drawing/2014/main" id="{AC69EE40-0EC9-EEA2-1B45-63FC6DCE9258}"/>
                </a:ext>
              </a:extLst>
            </p:cNvPr>
            <p:cNvCxnSpPr>
              <a:cxnSpLocks/>
            </p:cNvCxnSpPr>
            <p:nvPr/>
          </p:nvCxnSpPr>
          <p:spPr>
            <a:xfrm>
              <a:off x="5414983" y="2602400"/>
              <a:ext cx="0" cy="572088"/>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73" name="Gerader Verbinder 42">
              <a:extLst>
                <a:ext uri="{FF2B5EF4-FFF2-40B4-BE49-F238E27FC236}">
                  <a16:creationId xmlns:a16="http://schemas.microsoft.com/office/drawing/2014/main" id="{DCAD38DD-9983-E11B-1823-465F1EB11A9F}"/>
                </a:ext>
              </a:extLst>
            </p:cNvPr>
            <p:cNvCxnSpPr>
              <a:cxnSpLocks/>
            </p:cNvCxnSpPr>
            <p:nvPr/>
          </p:nvCxnSpPr>
          <p:spPr>
            <a:xfrm>
              <a:off x="5167962" y="3174488"/>
              <a:ext cx="247021" cy="0"/>
            </a:xfrm>
            <a:prstGeom prst="line">
              <a:avLst/>
            </a:prstGeom>
            <a:ln w="12700">
              <a:solidFill>
                <a:srgbClr val="DB0720"/>
              </a:solidFill>
              <a:tailEnd type="none" w="lg" len="sm"/>
            </a:ln>
          </p:spPr>
          <p:style>
            <a:lnRef idx="1">
              <a:schemeClr val="accent1"/>
            </a:lnRef>
            <a:fillRef idx="0">
              <a:schemeClr val="accent1"/>
            </a:fillRef>
            <a:effectRef idx="0">
              <a:schemeClr val="accent1"/>
            </a:effectRef>
            <a:fontRef idx="minor">
              <a:schemeClr val="tx1"/>
            </a:fontRef>
          </p:style>
        </p:cxnSp>
        <p:cxnSp>
          <p:nvCxnSpPr>
            <p:cNvPr id="87" name="Gerade Verbindung mit Pfeil 173">
              <a:extLst>
                <a:ext uri="{FF2B5EF4-FFF2-40B4-BE49-F238E27FC236}">
                  <a16:creationId xmlns:a16="http://schemas.microsoft.com/office/drawing/2014/main" id="{0A5C28AB-05F1-E06F-D214-D8BDD1D01444}"/>
                </a:ext>
              </a:extLst>
            </p:cNvPr>
            <p:cNvCxnSpPr>
              <a:cxnSpLocks/>
            </p:cNvCxnSpPr>
            <p:nvPr/>
          </p:nvCxnSpPr>
          <p:spPr>
            <a:xfrm flipH="1">
              <a:off x="2084933" y="2601998"/>
              <a:ext cx="92881"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Gerade Verbindung mit Pfeil 173">
              <a:extLst>
                <a:ext uri="{FF2B5EF4-FFF2-40B4-BE49-F238E27FC236}">
                  <a16:creationId xmlns:a16="http://schemas.microsoft.com/office/drawing/2014/main" id="{675112DD-B052-1675-C324-D65F32833CA2}"/>
                </a:ext>
              </a:extLst>
            </p:cNvPr>
            <p:cNvCxnSpPr>
              <a:cxnSpLocks/>
            </p:cNvCxnSpPr>
            <p:nvPr/>
          </p:nvCxnSpPr>
          <p:spPr>
            <a:xfrm flipH="1">
              <a:off x="5169371" y="2595374"/>
              <a:ext cx="92881" cy="0"/>
            </a:xfrm>
            <a:prstGeom prst="straightConnector1">
              <a:avLst/>
            </a:prstGeom>
            <a:ln w="12700">
              <a:solidFill>
                <a:srgbClr val="DB0720"/>
              </a:solidFill>
              <a:tailEnd type="triangle"/>
            </a:ln>
          </p:spPr>
          <p:style>
            <a:lnRef idx="1">
              <a:schemeClr val="accent1"/>
            </a:lnRef>
            <a:fillRef idx="0">
              <a:schemeClr val="accent1"/>
            </a:fillRef>
            <a:effectRef idx="0">
              <a:schemeClr val="accent1"/>
            </a:effectRef>
            <a:fontRef idx="minor">
              <a:schemeClr val="tx1"/>
            </a:fontRef>
          </p:style>
        </p:cxnSp>
        <p:sp>
          <p:nvSpPr>
            <p:cNvPr id="131" name="Textfeld 337">
              <a:extLst>
                <a:ext uri="{FF2B5EF4-FFF2-40B4-BE49-F238E27FC236}">
                  <a16:creationId xmlns:a16="http://schemas.microsoft.com/office/drawing/2014/main" id="{4E7D9578-CEDA-C9DA-7DF0-EC16B5E31511}"/>
                </a:ext>
              </a:extLst>
            </p:cNvPr>
            <p:cNvSpPr txBox="1"/>
            <p:nvPr/>
          </p:nvSpPr>
          <p:spPr>
            <a:xfrm>
              <a:off x="11280429" y="4337099"/>
              <a:ext cx="676236" cy="414207"/>
            </a:xfrm>
            <a:prstGeom prst="rect">
              <a:avLst/>
            </a:prstGeom>
          </p:spPr>
          <p:txBody>
            <a:bodyPr wrap="square" lIns="0" tIns="0" rIns="0" bIns="0" rtlCol="0">
              <a:noAutofit/>
            </a:bodyPr>
            <a:lstStyle/>
            <a:p>
              <a:pPr algn="ctr">
                <a:buClr>
                  <a:schemeClr val="tx2"/>
                </a:buClr>
                <a:buSzPct val="120000"/>
              </a:pPr>
              <a:r>
                <a:rPr lang="en-AU" sz="900" dirty="0"/>
                <a:t>53°C DHWR Recirculation</a:t>
              </a:r>
            </a:p>
          </p:txBody>
        </p:sp>
        <p:sp>
          <p:nvSpPr>
            <p:cNvPr id="133" name="Gleichschenkliges Dreieck 313">
              <a:extLst>
                <a:ext uri="{FF2B5EF4-FFF2-40B4-BE49-F238E27FC236}">
                  <a16:creationId xmlns:a16="http://schemas.microsoft.com/office/drawing/2014/main" id="{009DF59F-ED6F-159A-0DF1-33E63F3896E7}"/>
                </a:ext>
              </a:extLst>
            </p:cNvPr>
            <p:cNvSpPr/>
            <p:nvPr/>
          </p:nvSpPr>
          <p:spPr>
            <a:xfrm>
              <a:off x="6535415" y="4250228"/>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Gerader Verbinder 315">
              <a:extLst>
                <a:ext uri="{FF2B5EF4-FFF2-40B4-BE49-F238E27FC236}">
                  <a16:creationId xmlns:a16="http://schemas.microsoft.com/office/drawing/2014/main" id="{8C072DF9-25E9-D8F4-7CA3-8CFA58AE2D74}"/>
                </a:ext>
              </a:extLst>
            </p:cNvPr>
            <p:cNvCxnSpPr/>
            <p:nvPr/>
          </p:nvCxnSpPr>
          <p:spPr>
            <a:xfrm rot="5400000">
              <a:off x="6593682" y="4186430"/>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37" name="Gleichschenkliges Dreieck 313">
              <a:extLst>
                <a:ext uri="{FF2B5EF4-FFF2-40B4-BE49-F238E27FC236}">
                  <a16:creationId xmlns:a16="http://schemas.microsoft.com/office/drawing/2014/main" id="{89C356D9-CAF9-AB12-C8B2-41E65540E1E5}"/>
                </a:ext>
              </a:extLst>
            </p:cNvPr>
            <p:cNvSpPr/>
            <p:nvPr/>
          </p:nvSpPr>
          <p:spPr>
            <a:xfrm>
              <a:off x="7750703" y="4273945"/>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Gerader Verbinder 315">
              <a:extLst>
                <a:ext uri="{FF2B5EF4-FFF2-40B4-BE49-F238E27FC236}">
                  <a16:creationId xmlns:a16="http://schemas.microsoft.com/office/drawing/2014/main" id="{92B34FAF-1D80-9C22-99BA-8F2279BEA93D}"/>
                </a:ext>
              </a:extLst>
            </p:cNvPr>
            <p:cNvCxnSpPr/>
            <p:nvPr/>
          </p:nvCxnSpPr>
          <p:spPr>
            <a:xfrm rot="5400000">
              <a:off x="7808970" y="4210147"/>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46" name="Gleichschenkliges Dreieck 313">
              <a:extLst>
                <a:ext uri="{FF2B5EF4-FFF2-40B4-BE49-F238E27FC236}">
                  <a16:creationId xmlns:a16="http://schemas.microsoft.com/office/drawing/2014/main" id="{0A8BF1EE-48C6-9BE7-FA41-B24EB551D18D}"/>
                </a:ext>
              </a:extLst>
            </p:cNvPr>
            <p:cNvSpPr/>
            <p:nvPr/>
          </p:nvSpPr>
          <p:spPr>
            <a:xfrm>
              <a:off x="8969877" y="4277300"/>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8" name="Gerader Verbinder 315">
              <a:extLst>
                <a:ext uri="{FF2B5EF4-FFF2-40B4-BE49-F238E27FC236}">
                  <a16:creationId xmlns:a16="http://schemas.microsoft.com/office/drawing/2014/main" id="{C7B2ADFA-C324-8BBE-2723-4D359E570E16}"/>
                </a:ext>
              </a:extLst>
            </p:cNvPr>
            <p:cNvCxnSpPr/>
            <p:nvPr/>
          </p:nvCxnSpPr>
          <p:spPr>
            <a:xfrm rot="5400000">
              <a:off x="9028143" y="4213502"/>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50" name="Gleichschenkliges Dreieck 313">
              <a:extLst>
                <a:ext uri="{FF2B5EF4-FFF2-40B4-BE49-F238E27FC236}">
                  <a16:creationId xmlns:a16="http://schemas.microsoft.com/office/drawing/2014/main" id="{58411FF1-26B3-11B0-5971-921AB1ED44EB}"/>
                </a:ext>
              </a:extLst>
            </p:cNvPr>
            <p:cNvSpPr/>
            <p:nvPr/>
          </p:nvSpPr>
          <p:spPr>
            <a:xfrm>
              <a:off x="10189978" y="4271926"/>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1" name="Gerader Verbinder 315">
              <a:extLst>
                <a:ext uri="{FF2B5EF4-FFF2-40B4-BE49-F238E27FC236}">
                  <a16:creationId xmlns:a16="http://schemas.microsoft.com/office/drawing/2014/main" id="{4117DF05-2CF4-D789-80C6-843CCE9B666F}"/>
                </a:ext>
              </a:extLst>
            </p:cNvPr>
            <p:cNvCxnSpPr/>
            <p:nvPr/>
          </p:nvCxnSpPr>
          <p:spPr>
            <a:xfrm rot="5400000">
              <a:off x="10248244" y="4208128"/>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3" name="Textfeld 337">
              <a:extLst>
                <a:ext uri="{FF2B5EF4-FFF2-40B4-BE49-F238E27FC236}">
                  <a16:creationId xmlns:a16="http://schemas.microsoft.com/office/drawing/2014/main" id="{29D66665-6203-B526-9A61-8E61F35D64CA}"/>
                </a:ext>
              </a:extLst>
            </p:cNvPr>
            <p:cNvSpPr txBox="1"/>
            <p:nvPr/>
          </p:nvSpPr>
          <p:spPr>
            <a:xfrm>
              <a:off x="278589" y="4713834"/>
              <a:ext cx="1588099" cy="554196"/>
            </a:xfrm>
            <a:prstGeom prst="rect">
              <a:avLst/>
            </a:prstGeom>
          </p:spPr>
          <p:txBody>
            <a:bodyPr wrap="square" lIns="0" tIns="0" rIns="0" bIns="0" rtlCol="0">
              <a:noAutofit/>
            </a:bodyPr>
            <a:lstStyle/>
            <a:p>
              <a:pPr algn="ctr">
                <a:buClr>
                  <a:schemeClr val="tx2"/>
                </a:buClr>
                <a:buSzPct val="120000"/>
              </a:pPr>
              <a:r>
                <a:rPr lang="en-AU" sz="900" dirty="0"/>
                <a:t>PICV (no actuator) &amp; metering station to </a:t>
              </a:r>
              <a:r>
                <a:rPr lang="en-US" sz="900" dirty="0"/>
                <a:t>always ensure HP design return flow rate</a:t>
              </a:r>
            </a:p>
          </p:txBody>
        </p:sp>
        <p:sp>
          <p:nvSpPr>
            <p:cNvPr id="49" name="Textfeld 337">
              <a:extLst>
                <a:ext uri="{FF2B5EF4-FFF2-40B4-BE49-F238E27FC236}">
                  <a16:creationId xmlns:a16="http://schemas.microsoft.com/office/drawing/2014/main" id="{C1B0ADE9-BBDF-796A-BD35-0B57D7ACE528}"/>
                </a:ext>
              </a:extLst>
            </p:cNvPr>
            <p:cNvSpPr txBox="1"/>
            <p:nvPr/>
          </p:nvSpPr>
          <p:spPr>
            <a:xfrm>
              <a:off x="2024791" y="4512879"/>
              <a:ext cx="2071757" cy="450476"/>
            </a:xfrm>
            <a:prstGeom prst="rect">
              <a:avLst/>
            </a:prstGeom>
          </p:spPr>
          <p:txBody>
            <a:bodyPr wrap="none" lIns="0" tIns="0" rIns="0" bIns="0" rtlCol="0">
              <a:noAutofit/>
            </a:bodyPr>
            <a:lstStyle/>
            <a:p>
              <a:pPr algn="just">
                <a:buClr>
                  <a:schemeClr val="tx2"/>
                </a:buClr>
                <a:buSzPct val="120000"/>
              </a:pPr>
              <a:r>
                <a:rPr lang="en-AU" sz="900" dirty="0"/>
                <a:t>Heat Pump controller to regulate </a:t>
              </a:r>
            </a:p>
            <a:p>
              <a:pPr algn="just">
                <a:buClr>
                  <a:schemeClr val="tx2"/>
                </a:buClr>
                <a:buSzPct val="120000"/>
              </a:pPr>
              <a:r>
                <a:rPr lang="en-AU" sz="900" dirty="0"/>
                <a:t>3-way valve actuator to maintain</a:t>
              </a:r>
            </a:p>
            <a:p>
              <a:pPr algn="just">
                <a:buClr>
                  <a:schemeClr val="tx2"/>
                </a:buClr>
                <a:buSzPct val="120000"/>
              </a:pPr>
              <a:r>
                <a:rPr lang="en-AU" sz="900" dirty="0"/>
                <a:t>min return water temperature of 56°C</a:t>
              </a:r>
              <a:r>
                <a:rPr lang="de-DE" sz="900" dirty="0"/>
                <a:t>. </a:t>
              </a:r>
              <a:endParaRPr lang="en-US" sz="900" dirty="0"/>
            </a:p>
          </p:txBody>
        </p:sp>
        <p:cxnSp>
          <p:nvCxnSpPr>
            <p:cNvPr id="51" name="Elbow Connector 50">
              <a:extLst>
                <a:ext uri="{FF2B5EF4-FFF2-40B4-BE49-F238E27FC236}">
                  <a16:creationId xmlns:a16="http://schemas.microsoft.com/office/drawing/2014/main" id="{255B5088-9BB3-4C57-E3AA-B5B1BB831370}"/>
                </a:ext>
              </a:extLst>
            </p:cNvPr>
            <p:cNvCxnSpPr/>
            <p:nvPr/>
          </p:nvCxnSpPr>
          <p:spPr>
            <a:xfrm rot="5400000" flipH="1">
              <a:off x="1110511" y="3831834"/>
              <a:ext cx="6930" cy="1162831"/>
            </a:xfrm>
            <a:prstGeom prst="bentConnector3">
              <a:avLst>
                <a:gd name="adj1" fmla="val -3298701"/>
              </a:avLst>
            </a:prstGeom>
            <a:ln w="12700">
              <a:solidFill>
                <a:srgbClr val="FFC000"/>
              </a:solidFill>
              <a:prstDash val="sysDash"/>
              <a:tailEnd type="none" w="lg" len="sm"/>
            </a:ln>
          </p:spPr>
          <p:style>
            <a:lnRef idx="1">
              <a:schemeClr val="accent1"/>
            </a:lnRef>
            <a:fillRef idx="0">
              <a:schemeClr val="accent1"/>
            </a:fillRef>
            <a:effectRef idx="0">
              <a:schemeClr val="accent1"/>
            </a:effectRef>
            <a:fontRef idx="minor">
              <a:schemeClr val="tx1"/>
            </a:fontRef>
          </p:style>
        </p:cxnSp>
        <p:sp>
          <p:nvSpPr>
            <p:cNvPr id="52" name="Textfeld 335">
              <a:extLst>
                <a:ext uri="{FF2B5EF4-FFF2-40B4-BE49-F238E27FC236}">
                  <a16:creationId xmlns:a16="http://schemas.microsoft.com/office/drawing/2014/main" id="{0F8144BB-F78E-15B6-A052-819EDFF533E5}"/>
                </a:ext>
              </a:extLst>
            </p:cNvPr>
            <p:cNvSpPr txBox="1"/>
            <p:nvPr/>
          </p:nvSpPr>
          <p:spPr>
            <a:xfrm>
              <a:off x="11153584" y="5592982"/>
              <a:ext cx="849718" cy="112617"/>
            </a:xfrm>
            <a:prstGeom prst="rect">
              <a:avLst/>
            </a:prstGeom>
          </p:spPr>
          <p:txBody>
            <a:bodyPr wrap="square" lIns="0" tIns="0" rIns="0" bIns="0" rtlCol="0">
              <a:noAutofit/>
            </a:bodyPr>
            <a:lstStyle/>
            <a:p>
              <a:pPr algn="ctr">
                <a:buClr>
                  <a:schemeClr val="tx2"/>
                </a:buClr>
                <a:buSzPct val="120000"/>
              </a:pPr>
              <a:r>
                <a:rPr lang="de-DE" sz="900" dirty="0"/>
                <a:t>5-20°C DCW</a:t>
              </a:r>
              <a:endParaRPr lang="en-US" sz="900" dirty="0"/>
            </a:p>
          </p:txBody>
        </p:sp>
        <p:pic>
          <p:nvPicPr>
            <p:cNvPr id="55" name="Picture 54">
              <a:extLst>
                <a:ext uri="{FF2B5EF4-FFF2-40B4-BE49-F238E27FC236}">
                  <a16:creationId xmlns:a16="http://schemas.microsoft.com/office/drawing/2014/main" id="{1842DBDA-DBB4-A2FF-A8D4-C2BE0D83C68B}"/>
                </a:ext>
              </a:extLst>
            </p:cNvPr>
            <p:cNvPicPr>
              <a:picLocks noChangeAspect="1"/>
            </p:cNvPicPr>
            <p:nvPr/>
          </p:nvPicPr>
          <p:blipFill rotWithShape="1">
            <a:blip r:embed="rId6"/>
            <a:srcRect l="7958" t="5460" b="3210"/>
            <a:stretch/>
          </p:blipFill>
          <p:spPr>
            <a:xfrm>
              <a:off x="5916541" y="2011971"/>
              <a:ext cx="282317" cy="333942"/>
            </a:xfrm>
            <a:prstGeom prst="rect">
              <a:avLst/>
            </a:prstGeom>
          </p:spPr>
        </p:pic>
        <p:sp>
          <p:nvSpPr>
            <p:cNvPr id="59" name="Textfeld 335">
              <a:extLst>
                <a:ext uri="{FF2B5EF4-FFF2-40B4-BE49-F238E27FC236}">
                  <a16:creationId xmlns:a16="http://schemas.microsoft.com/office/drawing/2014/main" id="{53C3F603-5E07-0D62-9FAF-F113903D6589}"/>
                </a:ext>
              </a:extLst>
            </p:cNvPr>
            <p:cNvSpPr txBox="1"/>
            <p:nvPr/>
          </p:nvSpPr>
          <p:spPr>
            <a:xfrm>
              <a:off x="5709030" y="1575751"/>
              <a:ext cx="697337" cy="175107"/>
            </a:xfrm>
            <a:prstGeom prst="rect">
              <a:avLst/>
            </a:prstGeom>
          </p:spPr>
          <p:txBody>
            <a:bodyPr wrap="square" lIns="0" tIns="0" rIns="0" bIns="0" rtlCol="0">
              <a:noAutofit/>
            </a:bodyPr>
            <a:lstStyle/>
            <a:p>
              <a:pPr algn="ctr">
                <a:buClr>
                  <a:schemeClr val="tx2"/>
                </a:buClr>
                <a:buSzPct val="120000"/>
              </a:pPr>
              <a:r>
                <a:rPr lang="de-DE" sz="900" dirty="0"/>
                <a:t>Air/Dirt Separator</a:t>
              </a:r>
              <a:endParaRPr lang="en-US" sz="900" dirty="0"/>
            </a:p>
          </p:txBody>
        </p:sp>
        <p:sp>
          <p:nvSpPr>
            <p:cNvPr id="62" name="Textfeld 335">
              <a:extLst>
                <a:ext uri="{FF2B5EF4-FFF2-40B4-BE49-F238E27FC236}">
                  <a16:creationId xmlns:a16="http://schemas.microsoft.com/office/drawing/2014/main" id="{66A424C3-2449-0643-DB40-D4A9B1065C73}"/>
                </a:ext>
              </a:extLst>
            </p:cNvPr>
            <p:cNvSpPr txBox="1"/>
            <p:nvPr/>
          </p:nvSpPr>
          <p:spPr>
            <a:xfrm>
              <a:off x="10080429" y="4820722"/>
              <a:ext cx="608501" cy="181976"/>
            </a:xfrm>
            <a:prstGeom prst="rect">
              <a:avLst/>
            </a:prstGeom>
          </p:spPr>
          <p:txBody>
            <a:bodyPr wrap="square" lIns="0" tIns="0" rIns="0" bIns="0" rtlCol="0">
              <a:noAutofit/>
            </a:bodyPr>
            <a:lstStyle/>
            <a:p>
              <a:pPr>
                <a:buClr>
                  <a:schemeClr val="tx2"/>
                </a:buClr>
                <a:buSzPct val="120000"/>
              </a:pPr>
              <a:r>
                <a:rPr lang="de-DE" sz="900" dirty="0"/>
                <a:t>60°C DHW</a:t>
              </a:r>
              <a:endParaRPr lang="en-US" sz="900" dirty="0"/>
            </a:p>
          </p:txBody>
        </p:sp>
        <p:sp>
          <p:nvSpPr>
            <p:cNvPr id="64" name="Textfeld 335">
              <a:extLst>
                <a:ext uri="{FF2B5EF4-FFF2-40B4-BE49-F238E27FC236}">
                  <a16:creationId xmlns:a16="http://schemas.microsoft.com/office/drawing/2014/main" id="{FC496AE9-929C-6FD0-69CE-53502325B419}"/>
                </a:ext>
              </a:extLst>
            </p:cNvPr>
            <p:cNvSpPr txBox="1"/>
            <p:nvPr/>
          </p:nvSpPr>
          <p:spPr>
            <a:xfrm>
              <a:off x="5214713" y="4154101"/>
              <a:ext cx="740467" cy="145438"/>
            </a:xfrm>
            <a:prstGeom prst="rect">
              <a:avLst/>
            </a:prstGeom>
          </p:spPr>
          <p:txBody>
            <a:bodyPr wrap="square" lIns="0" tIns="0" rIns="0" bIns="0" rtlCol="0">
              <a:noAutofit/>
            </a:bodyPr>
            <a:lstStyle/>
            <a:p>
              <a:pPr>
                <a:buClr>
                  <a:schemeClr val="tx2"/>
                </a:buClr>
                <a:buSzPct val="120000"/>
              </a:pPr>
              <a:r>
                <a:rPr lang="de-DE" sz="900" dirty="0"/>
                <a:t>28°C Primary HHW Return </a:t>
              </a:r>
              <a:endParaRPr lang="en-US" sz="900" dirty="0"/>
            </a:p>
          </p:txBody>
        </p:sp>
        <p:sp>
          <p:nvSpPr>
            <p:cNvPr id="65" name="Textfeld 335">
              <a:extLst>
                <a:ext uri="{FF2B5EF4-FFF2-40B4-BE49-F238E27FC236}">
                  <a16:creationId xmlns:a16="http://schemas.microsoft.com/office/drawing/2014/main" id="{2A55E83B-2FF6-67C3-0C9D-BE587CA43ED3}"/>
                </a:ext>
              </a:extLst>
            </p:cNvPr>
            <p:cNvSpPr txBox="1"/>
            <p:nvPr/>
          </p:nvSpPr>
          <p:spPr>
            <a:xfrm>
              <a:off x="2051685" y="2159783"/>
              <a:ext cx="1363675" cy="225269"/>
            </a:xfrm>
            <a:prstGeom prst="rect">
              <a:avLst/>
            </a:prstGeom>
          </p:spPr>
          <p:txBody>
            <a:bodyPr wrap="square" lIns="0" tIns="0" rIns="0" bIns="0" rtlCol="0">
              <a:noAutofit/>
            </a:bodyPr>
            <a:lstStyle/>
            <a:p>
              <a:pPr>
                <a:buClr>
                  <a:schemeClr val="tx2"/>
                </a:buClr>
                <a:buSzPct val="120000"/>
              </a:pPr>
              <a:r>
                <a:rPr lang="de-DE" sz="900" dirty="0"/>
                <a:t>65°C Primary HHW Flow</a:t>
              </a:r>
              <a:endParaRPr lang="en-US" sz="900" dirty="0"/>
            </a:p>
          </p:txBody>
        </p:sp>
        <p:sp>
          <p:nvSpPr>
            <p:cNvPr id="66" name="Zwölfeck 329">
              <a:extLst>
                <a:ext uri="{FF2B5EF4-FFF2-40B4-BE49-F238E27FC236}">
                  <a16:creationId xmlns:a16="http://schemas.microsoft.com/office/drawing/2014/main" id="{19AF563F-0023-9B5D-CB05-B18B83EF9BBD}"/>
                </a:ext>
              </a:extLst>
            </p:cNvPr>
            <p:cNvSpPr/>
            <p:nvPr/>
          </p:nvSpPr>
          <p:spPr>
            <a:xfrm>
              <a:off x="4971666" y="3222564"/>
              <a:ext cx="123637" cy="124061"/>
            </a:xfrm>
            <a:prstGeom prst="dodec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00" dirty="0">
                  <a:solidFill>
                    <a:schemeClr val="tx1"/>
                  </a:solidFill>
                </a:rPr>
                <a:t>T</a:t>
              </a:r>
              <a:endParaRPr lang="en-US" sz="500" dirty="0">
                <a:solidFill>
                  <a:schemeClr val="tx1"/>
                </a:solidFill>
              </a:endParaRPr>
            </a:p>
          </p:txBody>
        </p:sp>
        <p:cxnSp>
          <p:nvCxnSpPr>
            <p:cNvPr id="71" name="Gerader Verbinder 37">
              <a:extLst>
                <a:ext uri="{FF2B5EF4-FFF2-40B4-BE49-F238E27FC236}">
                  <a16:creationId xmlns:a16="http://schemas.microsoft.com/office/drawing/2014/main" id="{0BBB10F5-A100-E126-C7D1-41FE06010B82}"/>
                </a:ext>
              </a:extLst>
            </p:cNvPr>
            <p:cNvCxnSpPr>
              <a:cxnSpLocks/>
            </p:cNvCxnSpPr>
            <p:nvPr/>
          </p:nvCxnSpPr>
          <p:spPr>
            <a:xfrm>
              <a:off x="910922" y="2890074"/>
              <a:ext cx="653848" cy="0"/>
            </a:xfrm>
            <a:prstGeom prst="line">
              <a:avLst/>
            </a:prstGeom>
            <a:ln w="12700">
              <a:solidFill>
                <a:srgbClr val="C00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77" name="Gerader Verbinder 37">
              <a:extLst>
                <a:ext uri="{FF2B5EF4-FFF2-40B4-BE49-F238E27FC236}">
                  <a16:creationId xmlns:a16="http://schemas.microsoft.com/office/drawing/2014/main" id="{2099F9F2-BA00-01BD-0565-B87B46056DA7}"/>
                </a:ext>
              </a:extLst>
            </p:cNvPr>
            <p:cNvCxnSpPr>
              <a:cxnSpLocks/>
            </p:cNvCxnSpPr>
            <p:nvPr/>
          </p:nvCxnSpPr>
          <p:spPr>
            <a:xfrm>
              <a:off x="1564770" y="2890074"/>
              <a:ext cx="0" cy="924698"/>
            </a:xfrm>
            <a:prstGeom prst="line">
              <a:avLst/>
            </a:prstGeom>
            <a:ln w="12700">
              <a:solidFill>
                <a:srgbClr val="C00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55" name="Gerader Verbinder 37">
              <a:extLst>
                <a:ext uri="{FF2B5EF4-FFF2-40B4-BE49-F238E27FC236}">
                  <a16:creationId xmlns:a16="http://schemas.microsoft.com/office/drawing/2014/main" id="{D4C4C993-5FD2-4978-8464-8EA047A77C91}"/>
                </a:ext>
              </a:extLst>
            </p:cNvPr>
            <p:cNvCxnSpPr>
              <a:cxnSpLocks/>
            </p:cNvCxnSpPr>
            <p:nvPr/>
          </p:nvCxnSpPr>
          <p:spPr>
            <a:xfrm>
              <a:off x="846444" y="3084700"/>
              <a:ext cx="317339" cy="0"/>
            </a:xfrm>
            <a:prstGeom prst="line">
              <a:avLst/>
            </a:prstGeom>
            <a:ln w="12700">
              <a:solidFill>
                <a:srgbClr val="C00000"/>
              </a:solidFill>
              <a:prstDash val="sysDot"/>
              <a:tailEnd type="none" w="lg" len="sm"/>
            </a:ln>
          </p:spPr>
          <p:style>
            <a:lnRef idx="1">
              <a:schemeClr val="accent1"/>
            </a:lnRef>
            <a:fillRef idx="0">
              <a:schemeClr val="accent1"/>
            </a:fillRef>
            <a:effectRef idx="0">
              <a:schemeClr val="accent1"/>
            </a:effectRef>
            <a:fontRef idx="minor">
              <a:schemeClr val="tx1"/>
            </a:fontRef>
          </p:style>
        </p:cxnSp>
        <p:cxnSp>
          <p:nvCxnSpPr>
            <p:cNvPr id="158" name="Gerader Verbinder 37">
              <a:extLst>
                <a:ext uri="{FF2B5EF4-FFF2-40B4-BE49-F238E27FC236}">
                  <a16:creationId xmlns:a16="http://schemas.microsoft.com/office/drawing/2014/main" id="{E417D6E6-5C5E-89AC-F0F1-023880F8D32D}"/>
                </a:ext>
              </a:extLst>
            </p:cNvPr>
            <p:cNvCxnSpPr>
              <a:cxnSpLocks/>
            </p:cNvCxnSpPr>
            <p:nvPr/>
          </p:nvCxnSpPr>
          <p:spPr>
            <a:xfrm>
              <a:off x="1163783" y="3081198"/>
              <a:ext cx="0" cy="733997"/>
            </a:xfrm>
            <a:prstGeom prst="line">
              <a:avLst/>
            </a:prstGeom>
            <a:ln w="12700">
              <a:solidFill>
                <a:srgbClr val="C00000"/>
              </a:solidFill>
              <a:prstDash val="sysDot"/>
              <a:tailEnd type="none" w="lg" len="sm"/>
            </a:ln>
          </p:spPr>
          <p:style>
            <a:lnRef idx="1">
              <a:schemeClr val="accent1"/>
            </a:lnRef>
            <a:fillRef idx="0">
              <a:schemeClr val="accent1"/>
            </a:fillRef>
            <a:effectRef idx="0">
              <a:schemeClr val="accent1"/>
            </a:effectRef>
            <a:fontRef idx="minor">
              <a:schemeClr val="tx1"/>
            </a:fontRef>
          </p:style>
        </p:cxnSp>
        <p:pic>
          <p:nvPicPr>
            <p:cNvPr id="69" name="Picture 68" descr="A diagram of a cylinder&#10;&#10;Description automatically generated">
              <a:extLst>
                <a:ext uri="{FF2B5EF4-FFF2-40B4-BE49-F238E27FC236}">
                  <a16:creationId xmlns:a16="http://schemas.microsoft.com/office/drawing/2014/main" id="{434AD1B3-0337-FF4D-0F15-86AEB1591D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011" y="2595930"/>
              <a:ext cx="293544" cy="784630"/>
            </a:xfrm>
            <a:prstGeom prst="rect">
              <a:avLst/>
            </a:prstGeom>
          </p:spPr>
        </p:pic>
        <p:sp>
          <p:nvSpPr>
            <p:cNvPr id="164" name="TextBox 163">
              <a:extLst>
                <a:ext uri="{FF2B5EF4-FFF2-40B4-BE49-F238E27FC236}">
                  <a16:creationId xmlns:a16="http://schemas.microsoft.com/office/drawing/2014/main" id="{B187A27E-D074-8610-928E-708261DFF481}"/>
                </a:ext>
              </a:extLst>
            </p:cNvPr>
            <p:cNvSpPr txBox="1"/>
            <p:nvPr/>
          </p:nvSpPr>
          <p:spPr>
            <a:xfrm>
              <a:off x="474442" y="2293243"/>
              <a:ext cx="611366" cy="401567"/>
            </a:xfrm>
            <a:prstGeom prst="rect">
              <a:avLst/>
            </a:prstGeom>
          </p:spPr>
          <p:txBody>
            <a:bodyPr wrap="none" lIns="0" tIns="0" rIns="0" bIns="0" rtlCol="0">
              <a:noAutofit/>
            </a:bodyPr>
            <a:lstStyle/>
            <a:p>
              <a:pPr algn="ctr">
                <a:buClr>
                  <a:schemeClr val="tx2"/>
                </a:buClr>
                <a:buSzPct val="120000"/>
              </a:pPr>
              <a:r>
                <a:rPr lang="en-AU" sz="900" dirty="0"/>
                <a:t>Chemical </a:t>
              </a:r>
            </a:p>
            <a:p>
              <a:pPr algn="l">
                <a:buClr>
                  <a:schemeClr val="tx2"/>
                </a:buClr>
                <a:buSzPct val="120000"/>
              </a:pPr>
              <a:r>
                <a:rPr lang="en-AU" sz="900" dirty="0"/>
                <a:t>Dosing Pot</a:t>
              </a:r>
            </a:p>
          </p:txBody>
        </p:sp>
        <p:cxnSp>
          <p:nvCxnSpPr>
            <p:cNvPr id="75" name="Gerader Verbinder 203">
              <a:extLst>
                <a:ext uri="{FF2B5EF4-FFF2-40B4-BE49-F238E27FC236}">
                  <a16:creationId xmlns:a16="http://schemas.microsoft.com/office/drawing/2014/main" id="{0358AB01-F0FD-B904-12E1-DEAB4F015A3B}"/>
                </a:ext>
              </a:extLst>
            </p:cNvPr>
            <p:cNvCxnSpPr>
              <a:cxnSpLocks/>
            </p:cNvCxnSpPr>
            <p:nvPr/>
          </p:nvCxnSpPr>
          <p:spPr>
            <a:xfrm flipV="1">
              <a:off x="11076295" y="5426959"/>
              <a:ext cx="3434" cy="485900"/>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pic>
          <p:nvPicPr>
            <p:cNvPr id="86" name="Picture 85" descr="A black and white outline of a tank&#10;&#10;Description automatically generated">
              <a:extLst>
                <a:ext uri="{FF2B5EF4-FFF2-40B4-BE49-F238E27FC236}">
                  <a16:creationId xmlns:a16="http://schemas.microsoft.com/office/drawing/2014/main" id="{E18D805B-FB11-ECE2-D77C-1F19F38B5765}"/>
                </a:ext>
              </a:extLst>
            </p:cNvPr>
            <p:cNvPicPr>
              <a:picLocks noChangeAspect="1"/>
            </p:cNvPicPr>
            <p:nvPr/>
          </p:nvPicPr>
          <p:blipFill>
            <a:blip r:embed="rId8">
              <a:biLevel thresh="50000"/>
              <a:extLst>
                <a:ext uri="{28A0092B-C50C-407E-A947-70E740481C1C}">
                  <a14:useLocalDpi xmlns:a14="http://schemas.microsoft.com/office/drawing/2010/main" val="0"/>
                </a:ext>
              </a:extLst>
            </a:blip>
            <a:stretch>
              <a:fillRect/>
            </a:stretch>
          </p:blipFill>
          <p:spPr>
            <a:xfrm>
              <a:off x="1515204" y="5344021"/>
              <a:ext cx="414087" cy="585972"/>
            </a:xfrm>
            <a:prstGeom prst="rect">
              <a:avLst/>
            </a:prstGeom>
          </p:spPr>
        </p:pic>
        <p:cxnSp>
          <p:nvCxnSpPr>
            <p:cNvPr id="152" name="Gerader Verbinder 97">
              <a:extLst>
                <a:ext uri="{FF2B5EF4-FFF2-40B4-BE49-F238E27FC236}">
                  <a16:creationId xmlns:a16="http://schemas.microsoft.com/office/drawing/2014/main" id="{A2D5C016-96AA-CE8A-5E65-391931CA6841}"/>
                </a:ext>
              </a:extLst>
            </p:cNvPr>
            <p:cNvCxnSpPr>
              <a:cxnSpLocks/>
            </p:cNvCxnSpPr>
            <p:nvPr/>
          </p:nvCxnSpPr>
          <p:spPr>
            <a:xfrm>
              <a:off x="1945739" y="4197256"/>
              <a:ext cx="0" cy="1686466"/>
            </a:xfrm>
            <a:prstGeom prst="line">
              <a:avLst/>
            </a:prstGeom>
            <a:ln w="12700">
              <a:solidFill>
                <a:srgbClr val="00B1EB"/>
              </a:solidFill>
              <a:tailEnd type="none" w="lg" len="sm"/>
            </a:ln>
          </p:spPr>
          <p:style>
            <a:lnRef idx="1">
              <a:schemeClr val="accent1"/>
            </a:lnRef>
            <a:fillRef idx="0">
              <a:schemeClr val="accent1"/>
            </a:fillRef>
            <a:effectRef idx="0">
              <a:schemeClr val="accent1"/>
            </a:effectRef>
            <a:fontRef idx="minor">
              <a:schemeClr val="tx1"/>
            </a:fontRef>
          </p:style>
        </p:cxnSp>
        <p:cxnSp>
          <p:nvCxnSpPr>
            <p:cNvPr id="153" name="Gerader Verbinder 203">
              <a:extLst>
                <a:ext uri="{FF2B5EF4-FFF2-40B4-BE49-F238E27FC236}">
                  <a16:creationId xmlns:a16="http://schemas.microsoft.com/office/drawing/2014/main" id="{7230ABE4-6BFE-E11B-E43C-ABF52CF25D8B}"/>
                </a:ext>
              </a:extLst>
            </p:cNvPr>
            <p:cNvCxnSpPr>
              <a:cxnSpLocks/>
            </p:cNvCxnSpPr>
            <p:nvPr/>
          </p:nvCxnSpPr>
          <p:spPr>
            <a:xfrm flipH="1" flipV="1">
              <a:off x="1972404" y="5883722"/>
              <a:ext cx="9103891" cy="29137"/>
            </a:xfrm>
            <a:prstGeom prst="line">
              <a:avLst/>
            </a:prstGeom>
            <a:ln w="12700">
              <a:solidFill>
                <a:srgbClr val="00A984"/>
              </a:solidFill>
              <a:prstDash val="sysDash"/>
              <a:tailEnd type="none" w="lg" len="sm"/>
            </a:ln>
          </p:spPr>
          <p:style>
            <a:lnRef idx="1">
              <a:schemeClr val="accent1"/>
            </a:lnRef>
            <a:fillRef idx="0">
              <a:schemeClr val="accent1"/>
            </a:fillRef>
            <a:effectRef idx="0">
              <a:schemeClr val="accent1"/>
            </a:effectRef>
            <a:fontRef idx="minor">
              <a:schemeClr val="tx1"/>
            </a:fontRef>
          </p:style>
        </p:cxnSp>
        <p:sp>
          <p:nvSpPr>
            <p:cNvPr id="156" name="Gleichschenkliges Dreieck 313">
              <a:extLst>
                <a:ext uri="{FF2B5EF4-FFF2-40B4-BE49-F238E27FC236}">
                  <a16:creationId xmlns:a16="http://schemas.microsoft.com/office/drawing/2014/main" id="{78EA4A64-4B32-238B-DC32-660FBD2DF429}"/>
                </a:ext>
              </a:extLst>
            </p:cNvPr>
            <p:cNvSpPr/>
            <p:nvPr/>
          </p:nvSpPr>
          <p:spPr>
            <a:xfrm rot="16200000">
              <a:off x="10224297" y="5871203"/>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9" name="Gerader Verbinder 315">
              <a:extLst>
                <a:ext uri="{FF2B5EF4-FFF2-40B4-BE49-F238E27FC236}">
                  <a16:creationId xmlns:a16="http://schemas.microsoft.com/office/drawing/2014/main" id="{D0E7596B-A53E-D420-0D73-473D1430B44E}"/>
                </a:ext>
              </a:extLst>
            </p:cNvPr>
            <p:cNvCxnSpPr/>
            <p:nvPr/>
          </p:nvCxnSpPr>
          <p:spPr>
            <a:xfrm>
              <a:off x="10233021" y="5853808"/>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170" name="Gleichschenkliges Dreieck 313">
              <a:extLst>
                <a:ext uri="{FF2B5EF4-FFF2-40B4-BE49-F238E27FC236}">
                  <a16:creationId xmlns:a16="http://schemas.microsoft.com/office/drawing/2014/main" id="{D0F09B08-6D9A-BA57-0F05-90F1F9D041A2}"/>
                </a:ext>
              </a:extLst>
            </p:cNvPr>
            <p:cNvSpPr/>
            <p:nvPr/>
          </p:nvSpPr>
          <p:spPr>
            <a:xfrm rot="5400000">
              <a:off x="10080269" y="5869633"/>
              <a:ext cx="113394" cy="81744"/>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2" name="Gerader Verbinder 315">
              <a:extLst>
                <a:ext uri="{FF2B5EF4-FFF2-40B4-BE49-F238E27FC236}">
                  <a16:creationId xmlns:a16="http://schemas.microsoft.com/office/drawing/2014/main" id="{6C62C868-04F1-D3D3-3C62-32879CE40459}"/>
                </a:ext>
              </a:extLst>
            </p:cNvPr>
            <p:cNvCxnSpPr/>
            <p:nvPr/>
          </p:nvCxnSpPr>
          <p:spPr>
            <a:xfrm rot="10800000">
              <a:off x="10184939" y="5855377"/>
              <a:ext cx="0" cy="113395"/>
            </a:xfrm>
            <a:prstGeom prst="line">
              <a:avLst/>
            </a:prstGeom>
            <a:ln w="12700">
              <a:solidFill>
                <a:schemeClr val="tx1"/>
              </a:solidFill>
              <a:tailEnd type="none" w="lg" len="sm"/>
            </a:ln>
          </p:spPr>
          <p:style>
            <a:lnRef idx="1">
              <a:schemeClr val="accent1"/>
            </a:lnRef>
            <a:fillRef idx="0">
              <a:schemeClr val="accent1"/>
            </a:fillRef>
            <a:effectRef idx="0">
              <a:schemeClr val="accent1"/>
            </a:effectRef>
            <a:fontRef idx="minor">
              <a:schemeClr val="tx1"/>
            </a:fontRef>
          </p:style>
        </p:cxnSp>
        <p:sp>
          <p:nvSpPr>
            <p:cNvPr id="48" name="Textfeld 335">
              <a:extLst>
                <a:ext uri="{FF2B5EF4-FFF2-40B4-BE49-F238E27FC236}">
                  <a16:creationId xmlns:a16="http://schemas.microsoft.com/office/drawing/2014/main" id="{89B444B5-BE24-3E4F-FE7B-9981DD49DCD0}"/>
                </a:ext>
              </a:extLst>
            </p:cNvPr>
            <p:cNvSpPr txBox="1"/>
            <p:nvPr/>
          </p:nvSpPr>
          <p:spPr>
            <a:xfrm>
              <a:off x="1228969" y="5950884"/>
              <a:ext cx="917000" cy="213798"/>
            </a:xfrm>
            <a:prstGeom prst="rect">
              <a:avLst/>
            </a:prstGeom>
          </p:spPr>
          <p:txBody>
            <a:bodyPr wrap="square" lIns="0" tIns="0" rIns="0" bIns="0" rtlCol="0">
              <a:noAutofit/>
            </a:bodyPr>
            <a:lstStyle/>
            <a:p>
              <a:pPr algn="ctr">
                <a:buClr>
                  <a:schemeClr val="tx2"/>
                </a:buClr>
                <a:buSzPct val="120000"/>
              </a:pPr>
              <a:r>
                <a:rPr lang="de-DE" sz="900" dirty="0"/>
                <a:t>Expansion Tank</a:t>
              </a:r>
            </a:p>
            <a:p>
              <a:pPr algn="ctr">
                <a:buClr>
                  <a:schemeClr val="tx2"/>
                </a:buClr>
                <a:buSzPct val="120000"/>
              </a:pPr>
              <a:r>
                <a:rPr lang="de-DE" sz="900" dirty="0"/>
                <a:t>(location TBC)</a:t>
              </a:r>
              <a:endParaRPr lang="en-US" sz="900" dirty="0"/>
            </a:p>
          </p:txBody>
        </p:sp>
        <p:sp>
          <p:nvSpPr>
            <p:cNvPr id="174" name="Zwölfeck 329">
              <a:extLst>
                <a:ext uri="{FF2B5EF4-FFF2-40B4-BE49-F238E27FC236}">
                  <a16:creationId xmlns:a16="http://schemas.microsoft.com/office/drawing/2014/main" id="{3FDDD4EC-332E-C958-F055-2111AAB58AE2}"/>
                </a:ext>
              </a:extLst>
            </p:cNvPr>
            <p:cNvSpPr/>
            <p:nvPr/>
          </p:nvSpPr>
          <p:spPr>
            <a:xfrm>
              <a:off x="5911831" y="2513845"/>
              <a:ext cx="123637" cy="124061"/>
            </a:xfrm>
            <a:prstGeom prst="dodecag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00" dirty="0">
                  <a:solidFill>
                    <a:schemeClr val="tx1"/>
                  </a:solidFill>
                </a:rPr>
                <a:t>T</a:t>
              </a:r>
              <a:endParaRPr lang="en-US" sz="500" dirty="0">
                <a:solidFill>
                  <a:schemeClr val="tx1"/>
                </a:solidFill>
              </a:endParaRPr>
            </a:p>
          </p:txBody>
        </p:sp>
      </p:grpSp>
      <p:sp>
        <p:nvSpPr>
          <p:cNvPr id="5" name="Titel 1">
            <a:extLst>
              <a:ext uri="{FF2B5EF4-FFF2-40B4-BE49-F238E27FC236}">
                <a16:creationId xmlns:a16="http://schemas.microsoft.com/office/drawing/2014/main" id="{F5A8FEF9-CE17-E5FD-9413-95D47395BC16}"/>
              </a:ext>
            </a:extLst>
          </p:cNvPr>
          <p:cNvSpPr txBox="1">
            <a:spLocks/>
          </p:cNvSpPr>
          <p:nvPr/>
        </p:nvSpPr>
        <p:spPr>
          <a:xfrm>
            <a:off x="432000" y="939600"/>
            <a:ext cx="11325600"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2400" dirty="0">
                <a:latin typeface="Azo Sans 2 Light" panose="020B0403030503020204" pitchFamily="34" charset="0"/>
                <a:ea typeface="+mn-ea"/>
                <a:cs typeface="+mn-cs"/>
              </a:rPr>
              <a:t>Typical Layout Primary HHW with Low </a:t>
            </a:r>
            <a:r>
              <a:rPr lang="el-GR" sz="2400" dirty="0">
                <a:latin typeface="Times New Roman" panose="02020603050405020304" pitchFamily="18" charset="0"/>
                <a:ea typeface="+mn-ea"/>
                <a:cs typeface="Times New Roman" panose="02020603050405020304" pitchFamily="18" charset="0"/>
              </a:rPr>
              <a:t>Δ</a:t>
            </a:r>
            <a:r>
              <a:rPr lang="en-AU" sz="2400" dirty="0">
                <a:latin typeface="Azo Sans 2 Light" panose="020B0403030503020204" pitchFamily="34" charset="0"/>
                <a:ea typeface="+mn-ea"/>
                <a:cs typeface="+mn-cs"/>
              </a:rPr>
              <a:t>T (</a:t>
            </a:r>
            <a:r>
              <a:rPr lang="en-AU" sz="2400" dirty="0">
                <a:latin typeface="Azo Sans 2 Light" panose="020B0403030503020204"/>
                <a:ea typeface="+mn-ea"/>
                <a:cs typeface="+mn-cs"/>
              </a:rPr>
              <a:t>HP up to 65°C, or Boiler)</a:t>
            </a:r>
            <a:endParaRPr lang="en-US" sz="2400" dirty="0">
              <a:latin typeface="Azo Sans 2 Light" panose="020B0403030503020204" pitchFamily="34" charset="0"/>
              <a:ea typeface="+mn-ea"/>
              <a:cs typeface="+mn-cs"/>
            </a:endParaRPr>
          </a:p>
        </p:txBody>
      </p:sp>
      <p:sp>
        <p:nvSpPr>
          <p:cNvPr id="178" name="Titel 1">
            <a:extLst>
              <a:ext uri="{FF2B5EF4-FFF2-40B4-BE49-F238E27FC236}">
                <a16:creationId xmlns:a16="http://schemas.microsoft.com/office/drawing/2014/main" id="{6B6CB0C4-997F-350D-BAA3-0EC9818D3355}"/>
              </a:ext>
            </a:extLst>
          </p:cNvPr>
          <p:cNvSpPr txBox="1">
            <a:spLocks/>
          </p:cNvSpPr>
          <p:nvPr/>
        </p:nvSpPr>
        <p:spPr>
          <a:xfrm>
            <a:off x="5269104" y="6425044"/>
            <a:ext cx="6112463" cy="324109"/>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1600" dirty="0">
                <a:solidFill>
                  <a:srgbClr val="00B1EB"/>
                </a:solidFill>
              </a:rPr>
              <a:t>Vertical stratification - buffer storage temperature layering</a:t>
            </a:r>
          </a:p>
        </p:txBody>
      </p:sp>
      <p:sp>
        <p:nvSpPr>
          <p:cNvPr id="181" name="Arrow: Bent 180">
            <a:extLst>
              <a:ext uri="{FF2B5EF4-FFF2-40B4-BE49-F238E27FC236}">
                <a16:creationId xmlns:a16="http://schemas.microsoft.com/office/drawing/2014/main" id="{5A8D86E3-69AD-113D-26D3-58065CD7E668}"/>
              </a:ext>
            </a:extLst>
          </p:cNvPr>
          <p:cNvSpPr/>
          <p:nvPr/>
        </p:nvSpPr>
        <p:spPr>
          <a:xfrm rot="5012655" flipH="1" flipV="1">
            <a:off x="3671578" y="5233765"/>
            <a:ext cx="1973082" cy="638204"/>
          </a:xfrm>
          <a:prstGeom prst="bentArrow">
            <a:avLst>
              <a:gd name="adj1" fmla="val 11377"/>
              <a:gd name="adj2" fmla="val 25000"/>
              <a:gd name="adj3" fmla="val 25000"/>
              <a:gd name="adj4" fmla="val 875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pic>
        <p:nvPicPr>
          <p:cNvPr id="182" name="Picture 2">
            <a:extLst>
              <a:ext uri="{FF2B5EF4-FFF2-40B4-BE49-F238E27FC236}">
                <a16:creationId xmlns:a16="http://schemas.microsoft.com/office/drawing/2014/main" id="{D132E10F-6260-46CC-DCA2-64374DD38537}"/>
              </a:ext>
            </a:extLst>
          </p:cNvPr>
          <p:cNvPicPr>
            <a:picLocks noChangeAspect="1" noChangeArrowheads="1"/>
          </p:cNvPicPr>
          <p:nvPr/>
        </p:nvPicPr>
        <p:blipFill rotWithShape="1">
          <a:blip r:embed="rId9">
            <a:duotone>
              <a:schemeClr val="accent2">
                <a:shade val="45000"/>
                <a:satMod val="135000"/>
              </a:schemeClr>
              <a:prstClr val="white"/>
            </a:duotone>
            <a:extLst>
              <a:ext uri="{28A0092B-C50C-407E-A947-70E740481C1C}">
                <a14:useLocalDpi xmlns:a14="http://schemas.microsoft.com/office/drawing/2010/main" val="0"/>
              </a:ext>
            </a:extLst>
          </a:blip>
          <a:srcRect l="24972" t="35690" r="26819" b="27222"/>
          <a:stretch/>
        </p:blipFill>
        <p:spPr bwMode="auto">
          <a:xfrm>
            <a:off x="9616059" y="5812253"/>
            <a:ext cx="253107" cy="194721"/>
          </a:xfrm>
          <a:prstGeom prst="rect">
            <a:avLst/>
          </a:prstGeom>
          <a:noFill/>
          <a:extLst>
            <a:ext uri="{909E8E84-426E-40DD-AFC4-6F175D3DCCD1}">
              <a14:hiddenFill xmlns:a14="http://schemas.microsoft.com/office/drawing/2010/main">
                <a:solidFill>
                  <a:srgbClr val="FFFFFF"/>
                </a:solidFill>
              </a14:hiddenFill>
            </a:ext>
          </a:extLst>
        </p:spPr>
      </p:pic>
      <p:sp>
        <p:nvSpPr>
          <p:cNvPr id="186" name="Textfeld 337">
            <a:extLst>
              <a:ext uri="{FF2B5EF4-FFF2-40B4-BE49-F238E27FC236}">
                <a16:creationId xmlns:a16="http://schemas.microsoft.com/office/drawing/2014/main" id="{C49C76E6-518C-F0A9-8F78-9594B26FD105}"/>
              </a:ext>
            </a:extLst>
          </p:cNvPr>
          <p:cNvSpPr txBox="1"/>
          <p:nvPr/>
        </p:nvSpPr>
        <p:spPr>
          <a:xfrm>
            <a:off x="9497407" y="5639695"/>
            <a:ext cx="490409" cy="152901"/>
          </a:xfrm>
          <a:prstGeom prst="rect">
            <a:avLst/>
          </a:prstGeom>
        </p:spPr>
        <p:txBody>
          <a:bodyPr wrap="square" lIns="0" tIns="0" rIns="0" bIns="0" rtlCol="0">
            <a:noAutofit/>
          </a:bodyPr>
          <a:lstStyle/>
          <a:p>
            <a:pPr algn="ctr">
              <a:buClr>
                <a:schemeClr val="tx2"/>
              </a:buClr>
              <a:buSzPct val="120000"/>
            </a:pPr>
            <a:r>
              <a:rPr lang="de-DE" sz="900" dirty="0"/>
              <a:t>PRV</a:t>
            </a:r>
            <a:endParaRPr lang="en-US" sz="900" dirty="0"/>
          </a:p>
        </p:txBody>
      </p:sp>
      <p:sp>
        <p:nvSpPr>
          <p:cNvPr id="187" name="Textfeld 337">
            <a:extLst>
              <a:ext uri="{FF2B5EF4-FFF2-40B4-BE49-F238E27FC236}">
                <a16:creationId xmlns:a16="http://schemas.microsoft.com/office/drawing/2014/main" id="{94BA743B-502B-1773-F49E-8AD26133D4F1}"/>
              </a:ext>
            </a:extLst>
          </p:cNvPr>
          <p:cNvSpPr txBox="1"/>
          <p:nvPr/>
        </p:nvSpPr>
        <p:spPr>
          <a:xfrm>
            <a:off x="9970139" y="5637984"/>
            <a:ext cx="490409" cy="152901"/>
          </a:xfrm>
          <a:prstGeom prst="rect">
            <a:avLst/>
          </a:prstGeom>
        </p:spPr>
        <p:txBody>
          <a:bodyPr wrap="square" lIns="0" tIns="0" rIns="0" bIns="0" rtlCol="0">
            <a:noAutofit/>
          </a:bodyPr>
          <a:lstStyle/>
          <a:p>
            <a:pPr algn="ctr">
              <a:buClr>
                <a:schemeClr val="tx2"/>
              </a:buClr>
              <a:buSzPct val="120000"/>
            </a:pPr>
            <a:r>
              <a:rPr lang="de-DE" sz="900" dirty="0"/>
              <a:t>RPZ</a:t>
            </a:r>
            <a:endParaRPr lang="en-US" sz="900" dirty="0"/>
          </a:p>
        </p:txBody>
      </p:sp>
      <p:sp>
        <p:nvSpPr>
          <p:cNvPr id="4" name="Rectangle 3">
            <a:extLst>
              <a:ext uri="{FF2B5EF4-FFF2-40B4-BE49-F238E27FC236}">
                <a16:creationId xmlns:a16="http://schemas.microsoft.com/office/drawing/2014/main" id="{20528C7C-4581-F008-73DF-514BB01B5593}"/>
              </a:ext>
            </a:extLst>
          </p:cNvPr>
          <p:cNvSpPr/>
          <p:nvPr/>
        </p:nvSpPr>
        <p:spPr>
          <a:xfrm>
            <a:off x="96031" y="1864495"/>
            <a:ext cx="5736565" cy="4398305"/>
          </a:xfrm>
          <a:prstGeom prst="rect">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Rectangle 20">
            <a:extLst>
              <a:ext uri="{FF2B5EF4-FFF2-40B4-BE49-F238E27FC236}">
                <a16:creationId xmlns:a16="http://schemas.microsoft.com/office/drawing/2014/main" id="{BD5D700B-C6CC-8518-42D7-DBE7C9952523}"/>
              </a:ext>
            </a:extLst>
          </p:cNvPr>
          <p:cNvSpPr/>
          <p:nvPr/>
        </p:nvSpPr>
        <p:spPr>
          <a:xfrm>
            <a:off x="5828192" y="1863467"/>
            <a:ext cx="4855142" cy="1174528"/>
          </a:xfrm>
          <a:prstGeom prst="rect">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Rectangle 21">
            <a:extLst>
              <a:ext uri="{FF2B5EF4-FFF2-40B4-BE49-F238E27FC236}">
                <a16:creationId xmlns:a16="http://schemas.microsoft.com/office/drawing/2014/main" id="{9CAC61E3-D691-6AFB-35A5-E906DFCA2325}"/>
              </a:ext>
            </a:extLst>
          </p:cNvPr>
          <p:cNvSpPr/>
          <p:nvPr/>
        </p:nvSpPr>
        <p:spPr>
          <a:xfrm>
            <a:off x="5832596" y="5596482"/>
            <a:ext cx="4186485" cy="666318"/>
          </a:xfrm>
          <a:prstGeom prst="rect">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Right Triangle 25">
            <a:extLst>
              <a:ext uri="{FF2B5EF4-FFF2-40B4-BE49-F238E27FC236}">
                <a16:creationId xmlns:a16="http://schemas.microsoft.com/office/drawing/2014/main" id="{F496D9DC-342B-63B7-1E09-2856C0E55D7B}"/>
              </a:ext>
            </a:extLst>
          </p:cNvPr>
          <p:cNvSpPr/>
          <p:nvPr/>
        </p:nvSpPr>
        <p:spPr>
          <a:xfrm rot="5400000">
            <a:off x="5936920" y="3158624"/>
            <a:ext cx="946715" cy="716188"/>
          </a:xfrm>
          <a:prstGeom prst="rtTriangle">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ight Triangle 28">
            <a:extLst>
              <a:ext uri="{FF2B5EF4-FFF2-40B4-BE49-F238E27FC236}">
                <a16:creationId xmlns:a16="http://schemas.microsoft.com/office/drawing/2014/main" id="{9B1BEF15-A1B3-6407-0468-03EA8447740C}"/>
              </a:ext>
            </a:extLst>
          </p:cNvPr>
          <p:cNvSpPr/>
          <p:nvPr/>
        </p:nvSpPr>
        <p:spPr>
          <a:xfrm rot="5400000">
            <a:off x="9561750" y="3158194"/>
            <a:ext cx="946715" cy="716188"/>
          </a:xfrm>
          <a:prstGeom prst="rtTriangle">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ight Triangle 30">
            <a:extLst>
              <a:ext uri="{FF2B5EF4-FFF2-40B4-BE49-F238E27FC236}">
                <a16:creationId xmlns:a16="http://schemas.microsoft.com/office/drawing/2014/main" id="{7F275F58-2538-84A1-7F69-27ECC8CABF1D}"/>
              </a:ext>
            </a:extLst>
          </p:cNvPr>
          <p:cNvSpPr/>
          <p:nvPr/>
        </p:nvSpPr>
        <p:spPr>
          <a:xfrm rot="5400000">
            <a:off x="7144277" y="3162737"/>
            <a:ext cx="946715" cy="716188"/>
          </a:xfrm>
          <a:prstGeom prst="rtTriangle">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Right Triangle 40">
            <a:extLst>
              <a:ext uri="{FF2B5EF4-FFF2-40B4-BE49-F238E27FC236}">
                <a16:creationId xmlns:a16="http://schemas.microsoft.com/office/drawing/2014/main" id="{E085590E-BBAE-3CDB-40B0-4D14E7CA741A}"/>
              </a:ext>
            </a:extLst>
          </p:cNvPr>
          <p:cNvSpPr/>
          <p:nvPr/>
        </p:nvSpPr>
        <p:spPr>
          <a:xfrm rot="5400000">
            <a:off x="8355411" y="3159809"/>
            <a:ext cx="946715" cy="716188"/>
          </a:xfrm>
          <a:prstGeom prst="rtTriangle">
            <a:avLst/>
          </a:prstGeom>
          <a:solidFill>
            <a:srgbClr val="636566">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Right Triangle 89">
            <a:extLst>
              <a:ext uri="{FF2B5EF4-FFF2-40B4-BE49-F238E27FC236}">
                <a16:creationId xmlns:a16="http://schemas.microsoft.com/office/drawing/2014/main" id="{D1A4DE01-92D9-3561-6884-E0C70A5D40F6}"/>
              </a:ext>
            </a:extLst>
          </p:cNvPr>
          <p:cNvSpPr/>
          <p:nvPr/>
        </p:nvSpPr>
        <p:spPr>
          <a:xfrm rot="16200000">
            <a:off x="5948029" y="3144971"/>
            <a:ext cx="946715" cy="716188"/>
          </a:xfrm>
          <a:prstGeom prst="rtTriangle">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4" name="Right Triangle 93">
            <a:extLst>
              <a:ext uri="{FF2B5EF4-FFF2-40B4-BE49-F238E27FC236}">
                <a16:creationId xmlns:a16="http://schemas.microsoft.com/office/drawing/2014/main" id="{69B230AB-A757-155C-6012-2F369CFEDE68}"/>
              </a:ext>
            </a:extLst>
          </p:cNvPr>
          <p:cNvSpPr/>
          <p:nvPr/>
        </p:nvSpPr>
        <p:spPr>
          <a:xfrm rot="16200000">
            <a:off x="7158535" y="3145380"/>
            <a:ext cx="946715" cy="716188"/>
          </a:xfrm>
          <a:prstGeom prst="rtTriangle">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5" name="Right Triangle 94">
            <a:extLst>
              <a:ext uri="{FF2B5EF4-FFF2-40B4-BE49-F238E27FC236}">
                <a16:creationId xmlns:a16="http://schemas.microsoft.com/office/drawing/2014/main" id="{26A0412C-E09A-BFE1-2F2A-588446BAD8E4}"/>
              </a:ext>
            </a:extLst>
          </p:cNvPr>
          <p:cNvSpPr/>
          <p:nvPr/>
        </p:nvSpPr>
        <p:spPr>
          <a:xfrm rot="16200000">
            <a:off x="8364675" y="3148146"/>
            <a:ext cx="946715" cy="716188"/>
          </a:xfrm>
          <a:prstGeom prst="rtTriangle">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7" name="Right Triangle 96">
            <a:extLst>
              <a:ext uri="{FF2B5EF4-FFF2-40B4-BE49-F238E27FC236}">
                <a16:creationId xmlns:a16="http://schemas.microsoft.com/office/drawing/2014/main" id="{7F9F238B-DAE5-9D68-A513-D6323B2869AA}"/>
              </a:ext>
            </a:extLst>
          </p:cNvPr>
          <p:cNvSpPr/>
          <p:nvPr/>
        </p:nvSpPr>
        <p:spPr>
          <a:xfrm rot="16200000">
            <a:off x="9567281" y="3152801"/>
            <a:ext cx="946715" cy="716188"/>
          </a:xfrm>
          <a:prstGeom prst="rtTriangle">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9" name="Rectangle 98">
            <a:extLst>
              <a:ext uri="{FF2B5EF4-FFF2-40B4-BE49-F238E27FC236}">
                <a16:creationId xmlns:a16="http://schemas.microsoft.com/office/drawing/2014/main" id="{474AF34A-183D-86B8-2AA4-FC80C49A8118}"/>
              </a:ext>
            </a:extLst>
          </p:cNvPr>
          <p:cNvSpPr/>
          <p:nvPr/>
        </p:nvSpPr>
        <p:spPr>
          <a:xfrm>
            <a:off x="5927107" y="3977627"/>
            <a:ext cx="4472742" cy="1174528"/>
          </a:xfrm>
          <a:prstGeom prst="rect">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0" name="Rectangle 99">
            <a:extLst>
              <a:ext uri="{FF2B5EF4-FFF2-40B4-BE49-F238E27FC236}">
                <a16:creationId xmlns:a16="http://schemas.microsoft.com/office/drawing/2014/main" id="{0B4C09F9-EA1A-8A68-44B5-0DA23C32C265}"/>
              </a:ext>
            </a:extLst>
          </p:cNvPr>
          <p:cNvSpPr/>
          <p:nvPr/>
        </p:nvSpPr>
        <p:spPr>
          <a:xfrm>
            <a:off x="10398879" y="3035549"/>
            <a:ext cx="1573144" cy="3221500"/>
          </a:xfrm>
          <a:prstGeom prst="rect">
            <a:avLst/>
          </a:prstGeom>
          <a:solidFill>
            <a:srgbClr val="00B1EB">
              <a:alpha val="20000"/>
            </a:srgbClr>
          </a:solidFill>
          <a:ln w="8255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1825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7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31"/>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4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9"/>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9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101" grpId="0" animBg="1"/>
      <p:bldP spid="4" grpId="0" animBg="1"/>
      <p:bldP spid="4" grpId="1" animBg="1"/>
      <p:bldP spid="21" grpId="0" animBg="1"/>
      <p:bldP spid="21" grpId="1" animBg="1"/>
      <p:bldP spid="22" grpId="0" animBg="1"/>
      <p:bldP spid="22" grpId="1" animBg="1"/>
      <p:bldP spid="26" grpId="0" animBg="1"/>
      <p:bldP spid="26" grpId="1" animBg="1"/>
      <p:bldP spid="29" grpId="0" animBg="1"/>
      <p:bldP spid="29" grpId="1" animBg="1"/>
      <p:bldP spid="31" grpId="0" animBg="1"/>
      <p:bldP spid="31" grpId="1" animBg="1"/>
      <p:bldP spid="41" grpId="0" animBg="1"/>
      <p:bldP spid="41" grpId="1" animBg="1"/>
      <p:bldP spid="90" grpId="0" animBg="1"/>
      <p:bldP spid="94" grpId="0" animBg="1"/>
      <p:bldP spid="95" grpId="0" animBg="1"/>
      <p:bldP spid="97" grpId="0" animBg="1"/>
      <p:bldP spid="99" grpId="0" animBg="1"/>
      <p:bldP spid="10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3934-63EB-89D1-9756-7A15FCDB02E9}"/>
            </a:ext>
          </a:extLst>
        </p:cNvPr>
        <p:cNvGrpSpPr/>
        <p:nvPr/>
      </p:nvGrpSpPr>
      <p:grpSpPr>
        <a:xfrm>
          <a:off x="0" y="0"/>
          <a:ext cx="0" cy="0"/>
          <a:chOff x="0" y="0"/>
          <a:chExt cx="0" cy="0"/>
        </a:xfrm>
      </p:grpSpPr>
      <p:grpSp>
        <p:nvGrpSpPr>
          <p:cNvPr id="40" name="Group 39">
            <a:extLst>
              <a:ext uri="{FF2B5EF4-FFF2-40B4-BE49-F238E27FC236}">
                <a16:creationId xmlns:a16="http://schemas.microsoft.com/office/drawing/2014/main" id="{39FA0068-8A1C-0CB8-9A07-795139F94F80}"/>
              </a:ext>
            </a:extLst>
          </p:cNvPr>
          <p:cNvGrpSpPr/>
          <p:nvPr/>
        </p:nvGrpSpPr>
        <p:grpSpPr>
          <a:xfrm>
            <a:off x="58480" y="1291218"/>
            <a:ext cx="11736123" cy="5489669"/>
            <a:chOff x="58480" y="1291218"/>
            <a:chExt cx="11736123" cy="5489669"/>
          </a:xfrm>
        </p:grpSpPr>
        <p:pic>
          <p:nvPicPr>
            <p:cNvPr id="2" name="Picture 1">
              <a:extLst>
                <a:ext uri="{FF2B5EF4-FFF2-40B4-BE49-F238E27FC236}">
                  <a16:creationId xmlns:a16="http://schemas.microsoft.com/office/drawing/2014/main" id="{D9707F95-477A-D9D6-77B1-81E74180FB26}"/>
                </a:ext>
              </a:extLst>
            </p:cNvPr>
            <p:cNvPicPr>
              <a:picLocks noChangeAspect="1"/>
            </p:cNvPicPr>
            <p:nvPr/>
          </p:nvPicPr>
          <p:blipFill rotWithShape="1">
            <a:blip r:embed="rId3"/>
            <a:srcRect t="21700"/>
            <a:stretch/>
          </p:blipFill>
          <p:spPr>
            <a:xfrm>
              <a:off x="719658" y="2469866"/>
              <a:ext cx="10086304" cy="4301898"/>
            </a:xfrm>
            <a:prstGeom prst="rect">
              <a:avLst/>
            </a:prstGeom>
          </p:spPr>
        </p:pic>
        <p:sp>
          <p:nvSpPr>
            <p:cNvPr id="4" name="Rectangle 3">
              <a:extLst>
                <a:ext uri="{FF2B5EF4-FFF2-40B4-BE49-F238E27FC236}">
                  <a16:creationId xmlns:a16="http://schemas.microsoft.com/office/drawing/2014/main" id="{B5A63BAE-4F5F-DA1B-4CDB-CF197E6EB569}"/>
                </a:ext>
              </a:extLst>
            </p:cNvPr>
            <p:cNvSpPr/>
            <p:nvPr/>
          </p:nvSpPr>
          <p:spPr>
            <a:xfrm>
              <a:off x="58480" y="5951425"/>
              <a:ext cx="1046749" cy="719859"/>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6" name="Rectangle 5">
              <a:extLst>
                <a:ext uri="{FF2B5EF4-FFF2-40B4-BE49-F238E27FC236}">
                  <a16:creationId xmlns:a16="http://schemas.microsoft.com/office/drawing/2014/main" id="{A0B53AEF-15EE-E654-8030-423B7017CF8F}"/>
                </a:ext>
              </a:extLst>
            </p:cNvPr>
            <p:cNvSpPr/>
            <p:nvPr/>
          </p:nvSpPr>
          <p:spPr>
            <a:xfrm>
              <a:off x="2364353" y="6016285"/>
              <a:ext cx="1464232" cy="764602"/>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9" name="Rectangle 8">
              <a:extLst>
                <a:ext uri="{FF2B5EF4-FFF2-40B4-BE49-F238E27FC236}">
                  <a16:creationId xmlns:a16="http://schemas.microsoft.com/office/drawing/2014/main" id="{502DF180-FE04-56E8-06BD-F41F8805B67D}"/>
                </a:ext>
              </a:extLst>
            </p:cNvPr>
            <p:cNvSpPr/>
            <p:nvPr/>
          </p:nvSpPr>
          <p:spPr>
            <a:xfrm>
              <a:off x="4711463" y="1291218"/>
              <a:ext cx="7083140" cy="115368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10" name="Rectangle 9">
              <a:extLst>
                <a:ext uri="{FF2B5EF4-FFF2-40B4-BE49-F238E27FC236}">
                  <a16:creationId xmlns:a16="http://schemas.microsoft.com/office/drawing/2014/main" id="{D22B797F-75EF-ACB6-A707-36F50DAA7FB1}"/>
                </a:ext>
              </a:extLst>
            </p:cNvPr>
            <p:cNvSpPr/>
            <p:nvPr/>
          </p:nvSpPr>
          <p:spPr>
            <a:xfrm>
              <a:off x="8735929" y="1637399"/>
              <a:ext cx="2731211" cy="2024166"/>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12" name="Titel 1">
              <a:extLst>
                <a:ext uri="{FF2B5EF4-FFF2-40B4-BE49-F238E27FC236}">
                  <a16:creationId xmlns:a16="http://schemas.microsoft.com/office/drawing/2014/main" id="{6D1013F4-55E5-2162-4611-8C8407FBADFF}"/>
                </a:ext>
              </a:extLst>
            </p:cNvPr>
            <p:cNvSpPr txBox="1">
              <a:spLocks/>
            </p:cNvSpPr>
            <p:nvPr/>
          </p:nvSpPr>
          <p:spPr>
            <a:xfrm>
              <a:off x="7221332" y="6013025"/>
              <a:ext cx="1074308" cy="491293"/>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800" dirty="0"/>
                <a:t>Circulation circuit</a:t>
              </a:r>
            </a:p>
          </p:txBody>
        </p:sp>
        <p:sp>
          <p:nvSpPr>
            <p:cNvPr id="13" name="Titel 1">
              <a:extLst>
                <a:ext uri="{FF2B5EF4-FFF2-40B4-BE49-F238E27FC236}">
                  <a16:creationId xmlns:a16="http://schemas.microsoft.com/office/drawing/2014/main" id="{80B0CC80-91DD-9567-8AB4-9754DFBAD1EB}"/>
                </a:ext>
              </a:extLst>
            </p:cNvPr>
            <p:cNvSpPr txBox="1">
              <a:spLocks/>
            </p:cNvSpPr>
            <p:nvPr/>
          </p:nvSpPr>
          <p:spPr>
            <a:xfrm>
              <a:off x="7504020" y="5856031"/>
              <a:ext cx="593639"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dirty="0"/>
                <a:t>50°C/55°C</a:t>
              </a:r>
            </a:p>
          </p:txBody>
        </p:sp>
        <p:sp>
          <p:nvSpPr>
            <p:cNvPr id="14" name="Titel 1">
              <a:extLst>
                <a:ext uri="{FF2B5EF4-FFF2-40B4-BE49-F238E27FC236}">
                  <a16:creationId xmlns:a16="http://schemas.microsoft.com/office/drawing/2014/main" id="{2FF81385-F628-2637-331B-3A6C555370D1}"/>
                </a:ext>
              </a:extLst>
            </p:cNvPr>
            <p:cNvSpPr txBox="1">
              <a:spLocks/>
            </p:cNvSpPr>
            <p:nvPr/>
          </p:nvSpPr>
          <p:spPr>
            <a:xfrm>
              <a:off x="10855700" y="5443579"/>
              <a:ext cx="561701" cy="273293"/>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800" dirty="0"/>
                <a:t>Hot water to appliances</a:t>
              </a:r>
            </a:p>
          </p:txBody>
        </p:sp>
        <p:sp>
          <p:nvSpPr>
            <p:cNvPr id="15" name="Titel 1">
              <a:extLst>
                <a:ext uri="{FF2B5EF4-FFF2-40B4-BE49-F238E27FC236}">
                  <a16:creationId xmlns:a16="http://schemas.microsoft.com/office/drawing/2014/main" id="{C1A67857-D5BA-CE87-866F-F1F63DFC719B}"/>
                </a:ext>
              </a:extLst>
            </p:cNvPr>
            <p:cNvSpPr txBox="1">
              <a:spLocks/>
            </p:cNvSpPr>
            <p:nvPr/>
          </p:nvSpPr>
          <p:spPr>
            <a:xfrm>
              <a:off x="7603647" y="5430750"/>
              <a:ext cx="388940" cy="9496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dirty="0"/>
                <a:t>60°C</a:t>
              </a:r>
            </a:p>
          </p:txBody>
        </p:sp>
        <p:sp>
          <p:nvSpPr>
            <p:cNvPr id="16" name="Titel 1">
              <a:extLst>
                <a:ext uri="{FF2B5EF4-FFF2-40B4-BE49-F238E27FC236}">
                  <a16:creationId xmlns:a16="http://schemas.microsoft.com/office/drawing/2014/main" id="{DDD07FB2-DC19-E69B-4AE6-1373FFA1143C}"/>
                </a:ext>
              </a:extLst>
            </p:cNvPr>
            <p:cNvSpPr txBox="1">
              <a:spLocks/>
            </p:cNvSpPr>
            <p:nvPr/>
          </p:nvSpPr>
          <p:spPr>
            <a:xfrm>
              <a:off x="5762810" y="5397743"/>
              <a:ext cx="388939" cy="127971"/>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dirty="0"/>
                <a:t>55°C/60°C</a:t>
              </a:r>
            </a:p>
          </p:txBody>
        </p:sp>
        <p:sp>
          <p:nvSpPr>
            <p:cNvPr id="18" name="Titel 1">
              <a:extLst>
                <a:ext uri="{FF2B5EF4-FFF2-40B4-BE49-F238E27FC236}">
                  <a16:creationId xmlns:a16="http://schemas.microsoft.com/office/drawing/2014/main" id="{B8FB2816-8792-B865-A44D-5466CF2F9DD5}"/>
                </a:ext>
              </a:extLst>
            </p:cNvPr>
            <p:cNvSpPr txBox="1">
              <a:spLocks/>
            </p:cNvSpPr>
            <p:nvPr/>
          </p:nvSpPr>
          <p:spPr>
            <a:xfrm>
              <a:off x="1126374" y="4355348"/>
              <a:ext cx="477658" cy="474206"/>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dirty="0"/>
                <a:t>Low Temp Vessel</a:t>
              </a:r>
            </a:p>
          </p:txBody>
        </p:sp>
        <p:sp>
          <p:nvSpPr>
            <p:cNvPr id="20" name="Titel 1">
              <a:extLst>
                <a:ext uri="{FF2B5EF4-FFF2-40B4-BE49-F238E27FC236}">
                  <a16:creationId xmlns:a16="http://schemas.microsoft.com/office/drawing/2014/main" id="{C8DCA733-F753-B7C3-22F4-977DCB97303C}"/>
                </a:ext>
              </a:extLst>
            </p:cNvPr>
            <p:cNvSpPr txBox="1">
              <a:spLocks/>
            </p:cNvSpPr>
            <p:nvPr/>
          </p:nvSpPr>
          <p:spPr>
            <a:xfrm>
              <a:off x="4249420" y="4757421"/>
              <a:ext cx="525780" cy="12642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700" dirty="0"/>
                <a:t>230V/50Hz</a:t>
              </a:r>
            </a:p>
          </p:txBody>
        </p:sp>
        <p:sp>
          <p:nvSpPr>
            <p:cNvPr id="21" name="Titel 1">
              <a:extLst>
                <a:ext uri="{FF2B5EF4-FFF2-40B4-BE49-F238E27FC236}">
                  <a16:creationId xmlns:a16="http://schemas.microsoft.com/office/drawing/2014/main" id="{45E6C98F-5A28-035B-06EF-20786020E36C}"/>
                </a:ext>
              </a:extLst>
            </p:cNvPr>
            <p:cNvSpPr txBox="1">
              <a:spLocks/>
            </p:cNvSpPr>
            <p:nvPr/>
          </p:nvSpPr>
          <p:spPr>
            <a:xfrm>
              <a:off x="5814759" y="4757421"/>
              <a:ext cx="530796"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700" dirty="0"/>
                <a:t>230V/50Hz</a:t>
              </a:r>
            </a:p>
          </p:txBody>
        </p:sp>
        <p:sp>
          <p:nvSpPr>
            <p:cNvPr id="22" name="Titel 1">
              <a:extLst>
                <a:ext uri="{FF2B5EF4-FFF2-40B4-BE49-F238E27FC236}">
                  <a16:creationId xmlns:a16="http://schemas.microsoft.com/office/drawing/2014/main" id="{B5CC5277-FEC4-67FA-A928-980FA7289940}"/>
                </a:ext>
              </a:extLst>
            </p:cNvPr>
            <p:cNvSpPr txBox="1">
              <a:spLocks/>
            </p:cNvSpPr>
            <p:nvPr/>
          </p:nvSpPr>
          <p:spPr>
            <a:xfrm>
              <a:off x="6837045" y="4760067"/>
              <a:ext cx="490871"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700" dirty="0"/>
                <a:t>230V/50Hz</a:t>
              </a:r>
            </a:p>
          </p:txBody>
        </p:sp>
        <p:sp>
          <p:nvSpPr>
            <p:cNvPr id="23" name="Titel 1">
              <a:extLst>
                <a:ext uri="{FF2B5EF4-FFF2-40B4-BE49-F238E27FC236}">
                  <a16:creationId xmlns:a16="http://schemas.microsoft.com/office/drawing/2014/main" id="{ED3A5457-8396-2ADD-0873-E1DAF7BE0366}"/>
                </a:ext>
              </a:extLst>
            </p:cNvPr>
            <p:cNvSpPr txBox="1">
              <a:spLocks/>
            </p:cNvSpPr>
            <p:nvPr/>
          </p:nvSpPr>
          <p:spPr>
            <a:xfrm>
              <a:off x="7798117" y="4757420"/>
              <a:ext cx="496659"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dirty="0"/>
                <a:t>230V/50Hz</a:t>
              </a:r>
            </a:p>
          </p:txBody>
        </p:sp>
        <p:sp>
          <p:nvSpPr>
            <p:cNvPr id="24" name="Titel 1">
              <a:extLst>
                <a:ext uri="{FF2B5EF4-FFF2-40B4-BE49-F238E27FC236}">
                  <a16:creationId xmlns:a16="http://schemas.microsoft.com/office/drawing/2014/main" id="{90D30037-6202-D0DC-AB9E-535FC7589DE6}"/>
                </a:ext>
              </a:extLst>
            </p:cNvPr>
            <p:cNvSpPr txBox="1">
              <a:spLocks/>
            </p:cNvSpPr>
            <p:nvPr/>
          </p:nvSpPr>
          <p:spPr>
            <a:xfrm>
              <a:off x="10890637" y="5010150"/>
              <a:ext cx="614485"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800" dirty="0"/>
                <a:t>DCW Supply</a:t>
              </a:r>
            </a:p>
          </p:txBody>
        </p:sp>
        <p:sp>
          <p:nvSpPr>
            <p:cNvPr id="25" name="Titel 1">
              <a:extLst>
                <a:ext uri="{FF2B5EF4-FFF2-40B4-BE49-F238E27FC236}">
                  <a16:creationId xmlns:a16="http://schemas.microsoft.com/office/drawing/2014/main" id="{AE9468D1-0E24-11F2-77DB-637B363D0ED2}"/>
                </a:ext>
              </a:extLst>
            </p:cNvPr>
            <p:cNvSpPr txBox="1">
              <a:spLocks/>
            </p:cNvSpPr>
            <p:nvPr/>
          </p:nvSpPr>
          <p:spPr>
            <a:xfrm>
              <a:off x="8989225" y="4233404"/>
              <a:ext cx="1061448" cy="49523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dirty="0"/>
                <a:t>Regumaq safety valve connected to potable water supply.</a:t>
              </a:r>
            </a:p>
            <a:p>
              <a:r>
                <a:rPr lang="en-AU" sz="700" dirty="0"/>
                <a:t>Set to 10 bar.</a:t>
              </a:r>
            </a:p>
          </p:txBody>
        </p:sp>
        <p:sp>
          <p:nvSpPr>
            <p:cNvPr id="28" name="Titel 1">
              <a:extLst>
                <a:ext uri="{FF2B5EF4-FFF2-40B4-BE49-F238E27FC236}">
                  <a16:creationId xmlns:a16="http://schemas.microsoft.com/office/drawing/2014/main" id="{5A95CEFC-4103-6275-0EBC-FBFC4D0CAC33}"/>
                </a:ext>
              </a:extLst>
            </p:cNvPr>
            <p:cNvSpPr txBox="1">
              <a:spLocks/>
            </p:cNvSpPr>
            <p:nvPr/>
          </p:nvSpPr>
          <p:spPr>
            <a:xfrm>
              <a:off x="2025136" y="4353676"/>
              <a:ext cx="477658" cy="474206"/>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dirty="0"/>
                <a:t>Med Temp Vessel</a:t>
              </a:r>
            </a:p>
          </p:txBody>
        </p:sp>
        <p:sp>
          <p:nvSpPr>
            <p:cNvPr id="29" name="Titel 1">
              <a:extLst>
                <a:ext uri="{FF2B5EF4-FFF2-40B4-BE49-F238E27FC236}">
                  <a16:creationId xmlns:a16="http://schemas.microsoft.com/office/drawing/2014/main" id="{58A0A716-4BEC-6CBA-4518-E475A8542B35}"/>
                </a:ext>
              </a:extLst>
            </p:cNvPr>
            <p:cNvSpPr txBox="1">
              <a:spLocks/>
            </p:cNvSpPr>
            <p:nvPr/>
          </p:nvSpPr>
          <p:spPr>
            <a:xfrm>
              <a:off x="2982740" y="4353676"/>
              <a:ext cx="477658" cy="474206"/>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dirty="0"/>
                <a:t>High Temp Vessel</a:t>
              </a:r>
            </a:p>
          </p:txBody>
        </p:sp>
        <p:sp>
          <p:nvSpPr>
            <p:cNvPr id="11" name="Titel 1">
              <a:extLst>
                <a:ext uri="{FF2B5EF4-FFF2-40B4-BE49-F238E27FC236}">
                  <a16:creationId xmlns:a16="http://schemas.microsoft.com/office/drawing/2014/main" id="{EFEDAC8E-72D8-6139-939C-379A79512718}"/>
                </a:ext>
              </a:extLst>
            </p:cNvPr>
            <p:cNvSpPr txBox="1">
              <a:spLocks/>
            </p:cNvSpPr>
            <p:nvPr/>
          </p:nvSpPr>
          <p:spPr>
            <a:xfrm>
              <a:off x="9388474" y="6445699"/>
              <a:ext cx="1759538" cy="324109"/>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800" dirty="0"/>
                <a:t>Note: Add additional units in reverse return to increase system peak flow rate</a:t>
              </a:r>
            </a:p>
          </p:txBody>
        </p:sp>
        <p:sp>
          <p:nvSpPr>
            <p:cNvPr id="30" name="Titel 1">
              <a:extLst>
                <a:ext uri="{FF2B5EF4-FFF2-40B4-BE49-F238E27FC236}">
                  <a16:creationId xmlns:a16="http://schemas.microsoft.com/office/drawing/2014/main" id="{6653EEE7-10DF-F4D7-E8C5-EA05F49940B8}"/>
                </a:ext>
              </a:extLst>
            </p:cNvPr>
            <p:cNvSpPr txBox="1">
              <a:spLocks/>
            </p:cNvSpPr>
            <p:nvPr/>
          </p:nvSpPr>
          <p:spPr>
            <a:xfrm>
              <a:off x="6517493" y="4130798"/>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31" name="Titel 1">
              <a:extLst>
                <a:ext uri="{FF2B5EF4-FFF2-40B4-BE49-F238E27FC236}">
                  <a16:creationId xmlns:a16="http://schemas.microsoft.com/office/drawing/2014/main" id="{085397EF-5211-7517-735B-EA7D77D54BAB}"/>
                </a:ext>
              </a:extLst>
            </p:cNvPr>
            <p:cNvSpPr txBox="1">
              <a:spLocks/>
            </p:cNvSpPr>
            <p:nvPr/>
          </p:nvSpPr>
          <p:spPr>
            <a:xfrm>
              <a:off x="4922373" y="4130798"/>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32" name="Titel 1">
              <a:extLst>
                <a:ext uri="{FF2B5EF4-FFF2-40B4-BE49-F238E27FC236}">
                  <a16:creationId xmlns:a16="http://schemas.microsoft.com/office/drawing/2014/main" id="{DA9C1740-9DBE-03E5-F3F8-81CCC75659BE}"/>
                </a:ext>
              </a:extLst>
            </p:cNvPr>
            <p:cNvSpPr txBox="1">
              <a:spLocks/>
            </p:cNvSpPr>
            <p:nvPr/>
          </p:nvSpPr>
          <p:spPr>
            <a:xfrm>
              <a:off x="8483650" y="4130798"/>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33" name="Titel 1">
              <a:extLst>
                <a:ext uri="{FF2B5EF4-FFF2-40B4-BE49-F238E27FC236}">
                  <a16:creationId xmlns:a16="http://schemas.microsoft.com/office/drawing/2014/main" id="{7A1749BF-52D5-0464-65AD-73D722634931}"/>
                </a:ext>
              </a:extLst>
            </p:cNvPr>
            <p:cNvSpPr txBox="1">
              <a:spLocks/>
            </p:cNvSpPr>
            <p:nvPr/>
          </p:nvSpPr>
          <p:spPr>
            <a:xfrm>
              <a:off x="7473082" y="4111691"/>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3" name="Zylinder 8">
              <a:extLst>
                <a:ext uri="{FF2B5EF4-FFF2-40B4-BE49-F238E27FC236}">
                  <a16:creationId xmlns:a16="http://schemas.microsoft.com/office/drawing/2014/main" id="{034FD346-B341-8F4C-965F-EA9F8E18475A}"/>
                </a:ext>
              </a:extLst>
            </p:cNvPr>
            <p:cNvSpPr/>
            <p:nvPr/>
          </p:nvSpPr>
          <p:spPr>
            <a:xfrm>
              <a:off x="1068924" y="4111691"/>
              <a:ext cx="602043" cy="898459"/>
            </a:xfrm>
            <a:prstGeom prst="can">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10000"/>
                    </a:schemeClr>
                  </a:solidFill>
                </a:rPr>
                <a:t>Low Temp Vessel</a:t>
              </a:r>
              <a:endParaRPr lang="en-US" sz="2000" dirty="0">
                <a:solidFill>
                  <a:schemeClr val="accent6">
                    <a:lumMod val="10000"/>
                  </a:schemeClr>
                </a:solidFill>
              </a:endParaRPr>
            </a:p>
          </p:txBody>
        </p:sp>
        <p:sp>
          <p:nvSpPr>
            <p:cNvPr id="8" name="Zylinder 8">
              <a:extLst>
                <a:ext uri="{FF2B5EF4-FFF2-40B4-BE49-F238E27FC236}">
                  <a16:creationId xmlns:a16="http://schemas.microsoft.com/office/drawing/2014/main" id="{9250BF08-0A58-34F6-A4B2-02DC6932047A}"/>
                </a:ext>
              </a:extLst>
            </p:cNvPr>
            <p:cNvSpPr/>
            <p:nvPr/>
          </p:nvSpPr>
          <p:spPr>
            <a:xfrm>
              <a:off x="1981684" y="4111691"/>
              <a:ext cx="602043" cy="898459"/>
            </a:xfrm>
            <a:prstGeom prst="can">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10000"/>
                    </a:schemeClr>
                  </a:solidFill>
                </a:rPr>
                <a:t>Med Temp Vessel</a:t>
              </a:r>
              <a:endParaRPr lang="en-US" sz="2000" dirty="0">
                <a:solidFill>
                  <a:schemeClr val="accent6">
                    <a:lumMod val="10000"/>
                  </a:schemeClr>
                </a:solidFill>
              </a:endParaRPr>
            </a:p>
          </p:txBody>
        </p:sp>
        <p:sp>
          <p:nvSpPr>
            <p:cNvPr id="19" name="Zylinder 8">
              <a:extLst>
                <a:ext uri="{FF2B5EF4-FFF2-40B4-BE49-F238E27FC236}">
                  <a16:creationId xmlns:a16="http://schemas.microsoft.com/office/drawing/2014/main" id="{E0A584E4-6760-F9AB-B349-B97D99D08C38}"/>
                </a:ext>
              </a:extLst>
            </p:cNvPr>
            <p:cNvSpPr/>
            <p:nvPr/>
          </p:nvSpPr>
          <p:spPr>
            <a:xfrm>
              <a:off x="2922008" y="4141549"/>
              <a:ext cx="602043" cy="898459"/>
            </a:xfrm>
            <a:prstGeom prst="can">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10000"/>
                    </a:schemeClr>
                  </a:solidFill>
                </a:rPr>
                <a:t>High Temp Vessel</a:t>
              </a:r>
              <a:endParaRPr lang="en-US" sz="2000" dirty="0">
                <a:solidFill>
                  <a:schemeClr val="accent6">
                    <a:lumMod val="10000"/>
                  </a:schemeClr>
                </a:solidFill>
              </a:endParaRPr>
            </a:p>
          </p:txBody>
        </p:sp>
        <p:pic>
          <p:nvPicPr>
            <p:cNvPr id="36" name="Picture 35">
              <a:extLst>
                <a:ext uri="{FF2B5EF4-FFF2-40B4-BE49-F238E27FC236}">
                  <a16:creationId xmlns:a16="http://schemas.microsoft.com/office/drawing/2014/main" id="{CDF2368C-5971-A8E3-630B-7A97120D8026}"/>
                </a:ext>
              </a:extLst>
            </p:cNvPr>
            <p:cNvPicPr>
              <a:picLocks noChangeAspect="1"/>
            </p:cNvPicPr>
            <p:nvPr/>
          </p:nvPicPr>
          <p:blipFill rotWithShape="1">
            <a:blip r:embed="rId3"/>
            <a:srcRect l="2521" t="1365" r="85329" b="67083"/>
            <a:stretch/>
          </p:blipFill>
          <p:spPr>
            <a:xfrm>
              <a:off x="1000891" y="1574272"/>
              <a:ext cx="1046749" cy="1427730"/>
            </a:xfrm>
            <a:prstGeom prst="rect">
              <a:avLst/>
            </a:prstGeom>
          </p:spPr>
        </p:pic>
        <p:sp>
          <p:nvSpPr>
            <p:cNvPr id="17" name="Titel 1">
              <a:extLst>
                <a:ext uri="{FF2B5EF4-FFF2-40B4-BE49-F238E27FC236}">
                  <a16:creationId xmlns:a16="http://schemas.microsoft.com/office/drawing/2014/main" id="{196620CA-EB27-2F65-6656-67492136B9D3}"/>
                </a:ext>
              </a:extLst>
            </p:cNvPr>
            <p:cNvSpPr txBox="1">
              <a:spLocks/>
            </p:cNvSpPr>
            <p:nvPr/>
          </p:nvSpPr>
          <p:spPr>
            <a:xfrm>
              <a:off x="1182595" y="2211737"/>
              <a:ext cx="561701" cy="670287"/>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100" dirty="0"/>
                <a:t>High Temp</a:t>
              </a:r>
            </a:p>
            <a:p>
              <a:pPr algn="ctr"/>
              <a:r>
                <a:rPr lang="en-AU" sz="1100" dirty="0"/>
                <a:t>Heat Pump</a:t>
              </a:r>
            </a:p>
          </p:txBody>
        </p:sp>
        <p:sp>
          <p:nvSpPr>
            <p:cNvPr id="38" name="Rectangle 37">
              <a:extLst>
                <a:ext uri="{FF2B5EF4-FFF2-40B4-BE49-F238E27FC236}">
                  <a16:creationId xmlns:a16="http://schemas.microsoft.com/office/drawing/2014/main" id="{20F0EB6F-97FF-383D-12BC-2B639629CA0B}"/>
                </a:ext>
              </a:extLst>
            </p:cNvPr>
            <p:cNvSpPr/>
            <p:nvPr/>
          </p:nvSpPr>
          <p:spPr>
            <a:xfrm>
              <a:off x="10201275" y="5317229"/>
              <a:ext cx="526256" cy="21306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9" name="Rectangle 38">
              <a:extLst>
                <a:ext uri="{FF2B5EF4-FFF2-40B4-BE49-F238E27FC236}">
                  <a16:creationId xmlns:a16="http://schemas.microsoft.com/office/drawing/2014/main" id="{B3A3CD5E-31ED-3952-DE93-B578255445EE}"/>
                </a:ext>
              </a:extLst>
            </p:cNvPr>
            <p:cNvSpPr/>
            <p:nvPr/>
          </p:nvSpPr>
          <p:spPr>
            <a:xfrm>
              <a:off x="9566755" y="4721351"/>
              <a:ext cx="526256" cy="21306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grpSp>
      <p:sp>
        <p:nvSpPr>
          <p:cNvPr id="5" name="Titel 1">
            <a:extLst>
              <a:ext uri="{FF2B5EF4-FFF2-40B4-BE49-F238E27FC236}">
                <a16:creationId xmlns:a16="http://schemas.microsoft.com/office/drawing/2014/main" id="{B4BF6FF3-45CE-4B3F-B9D5-527EF911E954}"/>
              </a:ext>
            </a:extLst>
          </p:cNvPr>
          <p:cNvSpPr txBox="1">
            <a:spLocks/>
          </p:cNvSpPr>
          <p:nvPr/>
        </p:nvSpPr>
        <p:spPr>
          <a:xfrm>
            <a:off x="433387" y="404832"/>
            <a:ext cx="7129463"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Regumaq X Next Generation DHW</a:t>
            </a:r>
          </a:p>
        </p:txBody>
      </p:sp>
      <p:sp>
        <p:nvSpPr>
          <p:cNvPr id="7" name="Titel 1">
            <a:extLst>
              <a:ext uri="{FF2B5EF4-FFF2-40B4-BE49-F238E27FC236}">
                <a16:creationId xmlns:a16="http://schemas.microsoft.com/office/drawing/2014/main" id="{0BEF42A3-7A01-9E8E-96FE-F19BE6394058}"/>
              </a:ext>
            </a:extLst>
          </p:cNvPr>
          <p:cNvSpPr txBox="1">
            <a:spLocks/>
          </p:cNvSpPr>
          <p:nvPr/>
        </p:nvSpPr>
        <p:spPr>
          <a:xfrm>
            <a:off x="433386" y="941183"/>
            <a:ext cx="11596054" cy="39110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2400" dirty="0">
                <a:latin typeface="Azo Sans 2 Light" panose="020B0403030503020204" pitchFamily="34" charset="0"/>
                <a:ea typeface="+mn-ea"/>
                <a:cs typeface="+mn-cs"/>
              </a:rPr>
              <a:t>High Temp CO</a:t>
            </a:r>
            <a:r>
              <a:rPr lang="en-AU" sz="1400" dirty="0">
                <a:latin typeface="Azo Sans 2 Light" panose="020B0403030503020204" pitchFamily="34" charset="0"/>
                <a:ea typeface="+mn-ea"/>
                <a:cs typeface="+mn-cs"/>
              </a:rPr>
              <a:t>2  </a:t>
            </a:r>
            <a:r>
              <a:rPr lang="en-AU" sz="2400" dirty="0">
                <a:latin typeface="Azo Sans 2 Light" panose="020B0403030503020204" pitchFamily="34" charset="0"/>
                <a:ea typeface="+mn-ea"/>
                <a:cs typeface="+mn-cs"/>
              </a:rPr>
              <a:t>HP Layout for High </a:t>
            </a:r>
            <a:r>
              <a:rPr lang="el-GR" sz="2400" dirty="0">
                <a:latin typeface="Times New Roman" panose="02020603050405020304" pitchFamily="18" charset="0"/>
                <a:ea typeface="+mn-ea"/>
                <a:cs typeface="Times New Roman" panose="02020603050405020304" pitchFamily="18" charset="0"/>
              </a:rPr>
              <a:t>Δ</a:t>
            </a:r>
            <a:r>
              <a:rPr lang="en-AU" sz="2400" dirty="0">
                <a:latin typeface="Azo Sans 2 Light" panose="020B0403030503020204" pitchFamily="34" charset="0"/>
                <a:ea typeface="+mn-ea"/>
                <a:cs typeface="+mn-cs"/>
              </a:rPr>
              <a:t>T &amp; COP Optimisation (</a:t>
            </a:r>
            <a:r>
              <a:rPr lang="en-AU" sz="2400" b="1" dirty="0">
                <a:latin typeface="Azo Sans 2 Light" panose="020B0403030503020204" pitchFamily="34" charset="0"/>
                <a:ea typeface="+mn-ea"/>
                <a:cs typeface="+mn-cs"/>
              </a:rPr>
              <a:t>Large</a:t>
            </a:r>
            <a:r>
              <a:rPr lang="en-AU" sz="2400" dirty="0">
                <a:latin typeface="Azo Sans 2 Light" panose="020B0403030503020204" pitchFamily="34" charset="0"/>
                <a:ea typeface="+mn-ea"/>
                <a:cs typeface="+mn-cs"/>
              </a:rPr>
              <a:t> DHW Volume)</a:t>
            </a:r>
            <a:endParaRPr lang="en-US" sz="2400" dirty="0">
              <a:latin typeface="Azo Sans 2 Light" panose="020B0403030503020204" pitchFamily="34" charset="0"/>
              <a:ea typeface="+mn-ea"/>
              <a:cs typeface="+mn-cs"/>
            </a:endParaRPr>
          </a:p>
        </p:txBody>
      </p:sp>
      <p:sp>
        <p:nvSpPr>
          <p:cNvPr id="26" name="Titel 1">
            <a:extLst>
              <a:ext uri="{FF2B5EF4-FFF2-40B4-BE49-F238E27FC236}">
                <a16:creationId xmlns:a16="http://schemas.microsoft.com/office/drawing/2014/main" id="{10305BA4-7DAD-A004-C084-8F2FDFC73525}"/>
              </a:ext>
            </a:extLst>
          </p:cNvPr>
          <p:cNvSpPr txBox="1">
            <a:spLocks/>
          </p:cNvSpPr>
          <p:nvPr/>
        </p:nvSpPr>
        <p:spPr>
          <a:xfrm>
            <a:off x="3667465" y="2115888"/>
            <a:ext cx="6248654" cy="58714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1600" dirty="0">
                <a:solidFill>
                  <a:srgbClr val="00B1EB"/>
                </a:solidFill>
              </a:rPr>
              <a:t>Horizontal stratification - buffer storage temperature layering</a:t>
            </a:r>
          </a:p>
          <a:p>
            <a:r>
              <a:rPr lang="en-US" sz="1600" dirty="0">
                <a:solidFill>
                  <a:srgbClr val="00B1EB"/>
                </a:solidFill>
              </a:rPr>
              <a:t>(ensures design </a:t>
            </a:r>
            <a:r>
              <a:rPr lang="el-GR" sz="1600" dirty="0">
                <a:solidFill>
                  <a:srgbClr val="00B1EB"/>
                </a:solidFill>
              </a:rPr>
              <a:t>Δ</a:t>
            </a:r>
            <a:r>
              <a:rPr lang="en-US" sz="1600" dirty="0">
                <a:solidFill>
                  <a:srgbClr val="00B1EB"/>
                </a:solidFill>
              </a:rPr>
              <a:t>T across high temp HP = 100% efficiency at all times)</a:t>
            </a:r>
          </a:p>
        </p:txBody>
      </p:sp>
      <p:sp>
        <p:nvSpPr>
          <p:cNvPr id="37" name="Arrow: Bent 36">
            <a:extLst>
              <a:ext uri="{FF2B5EF4-FFF2-40B4-BE49-F238E27FC236}">
                <a16:creationId xmlns:a16="http://schemas.microsoft.com/office/drawing/2014/main" id="{55C11564-C0D7-8DB6-19C8-1A3E853E0166}"/>
              </a:ext>
            </a:extLst>
          </p:cNvPr>
          <p:cNvSpPr/>
          <p:nvPr/>
        </p:nvSpPr>
        <p:spPr>
          <a:xfrm rot="17434282" flipH="1">
            <a:off x="1918323" y="2686650"/>
            <a:ext cx="1960066" cy="594116"/>
          </a:xfrm>
          <a:prstGeom prst="bentArrow">
            <a:avLst>
              <a:gd name="adj1" fmla="val 11377"/>
              <a:gd name="adj2" fmla="val 25000"/>
              <a:gd name="adj3" fmla="val 25000"/>
              <a:gd name="adj4" fmla="val 875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2009177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3934-63EB-89D1-9756-7A15FCDB02E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B4BF6FF3-45CE-4B3F-B9D5-527EF911E954}"/>
              </a:ext>
            </a:extLst>
          </p:cNvPr>
          <p:cNvSpPr txBox="1">
            <a:spLocks/>
          </p:cNvSpPr>
          <p:nvPr/>
        </p:nvSpPr>
        <p:spPr>
          <a:xfrm>
            <a:off x="433387" y="404832"/>
            <a:ext cx="7129463"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Regumaq X Next Generation DHW</a:t>
            </a:r>
          </a:p>
        </p:txBody>
      </p:sp>
      <p:sp>
        <p:nvSpPr>
          <p:cNvPr id="2" name="Titel 1">
            <a:extLst>
              <a:ext uri="{FF2B5EF4-FFF2-40B4-BE49-F238E27FC236}">
                <a16:creationId xmlns:a16="http://schemas.microsoft.com/office/drawing/2014/main" id="{A777697E-412D-4441-DE50-5B371C323AC3}"/>
              </a:ext>
            </a:extLst>
          </p:cNvPr>
          <p:cNvSpPr txBox="1">
            <a:spLocks/>
          </p:cNvSpPr>
          <p:nvPr/>
        </p:nvSpPr>
        <p:spPr>
          <a:xfrm>
            <a:off x="433386" y="941183"/>
            <a:ext cx="11596054" cy="33964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2400" dirty="0">
                <a:latin typeface="Azo Sans 2 Light" panose="020B0403030503020204" pitchFamily="34" charset="0"/>
                <a:ea typeface="+mn-ea"/>
                <a:cs typeface="+mn-cs"/>
              </a:rPr>
              <a:t>High Temp CO</a:t>
            </a:r>
            <a:r>
              <a:rPr lang="en-AU" sz="1400" dirty="0">
                <a:latin typeface="Azo Sans 2 Light" panose="020B0403030503020204" pitchFamily="34" charset="0"/>
                <a:ea typeface="+mn-ea"/>
                <a:cs typeface="+mn-cs"/>
              </a:rPr>
              <a:t>2  </a:t>
            </a:r>
            <a:r>
              <a:rPr lang="en-AU" sz="2400" dirty="0">
                <a:latin typeface="Azo Sans 2 Light" panose="020B0403030503020204" pitchFamily="34" charset="0"/>
                <a:ea typeface="+mn-ea"/>
                <a:cs typeface="+mn-cs"/>
              </a:rPr>
              <a:t>HP Layout for High </a:t>
            </a:r>
            <a:r>
              <a:rPr lang="el-GR" sz="2400" dirty="0">
                <a:latin typeface="Times New Roman" panose="02020603050405020304" pitchFamily="18" charset="0"/>
                <a:ea typeface="+mn-ea"/>
                <a:cs typeface="Times New Roman" panose="02020603050405020304" pitchFamily="18" charset="0"/>
              </a:rPr>
              <a:t>Δ</a:t>
            </a:r>
            <a:r>
              <a:rPr lang="en-AU" sz="2400" dirty="0">
                <a:latin typeface="Azo Sans 2 Light" panose="020B0403030503020204" pitchFamily="34" charset="0"/>
                <a:ea typeface="+mn-ea"/>
                <a:cs typeface="+mn-cs"/>
              </a:rPr>
              <a:t>T &amp; COP Optimisation (</a:t>
            </a:r>
            <a:r>
              <a:rPr lang="en-AU" sz="2400" b="1" dirty="0">
                <a:latin typeface="Azo Sans 2 Light" panose="020B0403030503020204" pitchFamily="34" charset="0"/>
                <a:ea typeface="+mn-ea"/>
                <a:cs typeface="+mn-cs"/>
              </a:rPr>
              <a:t>Small-Medium</a:t>
            </a:r>
            <a:r>
              <a:rPr lang="en-AU" sz="2400" dirty="0">
                <a:latin typeface="Azo Sans 2 Light" panose="020B0403030503020204" pitchFamily="34" charset="0"/>
                <a:ea typeface="+mn-ea"/>
                <a:cs typeface="+mn-cs"/>
              </a:rPr>
              <a:t> DHW Volume)</a:t>
            </a:r>
            <a:endParaRPr lang="en-US" sz="2400" dirty="0">
              <a:latin typeface="Azo Sans 2 Light" panose="020B0403030503020204" pitchFamily="34" charset="0"/>
              <a:ea typeface="+mn-ea"/>
              <a:cs typeface="+mn-cs"/>
            </a:endParaRPr>
          </a:p>
        </p:txBody>
      </p:sp>
      <p:grpSp>
        <p:nvGrpSpPr>
          <p:cNvPr id="33" name="Group 32">
            <a:extLst>
              <a:ext uri="{FF2B5EF4-FFF2-40B4-BE49-F238E27FC236}">
                <a16:creationId xmlns:a16="http://schemas.microsoft.com/office/drawing/2014/main" id="{24851EE5-995B-6C3E-D6D1-DC27BF8A1C6D}"/>
              </a:ext>
            </a:extLst>
          </p:cNvPr>
          <p:cNvGrpSpPr/>
          <p:nvPr/>
        </p:nvGrpSpPr>
        <p:grpSpPr>
          <a:xfrm>
            <a:off x="660400" y="1704975"/>
            <a:ext cx="11389305" cy="5037632"/>
            <a:chOff x="660400" y="1704975"/>
            <a:chExt cx="11389305" cy="5037632"/>
          </a:xfrm>
        </p:grpSpPr>
        <p:sp>
          <p:nvSpPr>
            <p:cNvPr id="13" name="Rectangle 12">
              <a:extLst>
                <a:ext uri="{FF2B5EF4-FFF2-40B4-BE49-F238E27FC236}">
                  <a16:creationId xmlns:a16="http://schemas.microsoft.com/office/drawing/2014/main" id="{9ADE3F78-66E1-9EF6-1D26-C7C5FBEACA60}"/>
                </a:ext>
              </a:extLst>
            </p:cNvPr>
            <p:cNvSpPr/>
            <p:nvPr/>
          </p:nvSpPr>
          <p:spPr>
            <a:xfrm>
              <a:off x="3406381" y="4555067"/>
              <a:ext cx="1046749" cy="719859"/>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
          <p:nvSpPr>
            <p:cNvPr id="14" name="Rectangle 13">
              <a:extLst>
                <a:ext uri="{FF2B5EF4-FFF2-40B4-BE49-F238E27FC236}">
                  <a16:creationId xmlns:a16="http://schemas.microsoft.com/office/drawing/2014/main" id="{8032553B-CB6E-6504-22BC-AD8E8869F602}"/>
                </a:ext>
              </a:extLst>
            </p:cNvPr>
            <p:cNvSpPr/>
            <p:nvPr/>
          </p:nvSpPr>
          <p:spPr>
            <a:xfrm>
              <a:off x="8003813" y="4555067"/>
              <a:ext cx="1464232" cy="764602"/>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pic>
          <p:nvPicPr>
            <p:cNvPr id="3" name="Picture 2">
              <a:extLst>
                <a:ext uri="{FF2B5EF4-FFF2-40B4-BE49-F238E27FC236}">
                  <a16:creationId xmlns:a16="http://schemas.microsoft.com/office/drawing/2014/main" id="{B9368E11-1714-67E1-01A3-5D5AC046AC28}"/>
                </a:ext>
              </a:extLst>
            </p:cNvPr>
            <p:cNvPicPr>
              <a:picLocks noChangeAspect="1"/>
            </p:cNvPicPr>
            <p:nvPr/>
          </p:nvPicPr>
          <p:blipFill rotWithShape="1">
            <a:blip r:embed="rId3">
              <a:extLst>
                <a:ext uri="{28A0092B-C50C-407E-A947-70E740481C1C}">
                  <a14:useLocalDpi xmlns:a14="http://schemas.microsoft.com/office/drawing/2010/main" val="0"/>
                </a:ext>
              </a:extLst>
            </a:blip>
            <a:srcRect l="2611" t="20900" r="1643" b="23574"/>
            <a:stretch/>
          </p:blipFill>
          <p:spPr>
            <a:xfrm>
              <a:off x="660400" y="2638424"/>
              <a:ext cx="9629767" cy="4088225"/>
            </a:xfrm>
            <a:prstGeom prst="rect">
              <a:avLst/>
            </a:prstGeom>
          </p:spPr>
        </p:pic>
        <p:sp>
          <p:nvSpPr>
            <p:cNvPr id="6" name="Rectangle 5">
              <a:extLst>
                <a:ext uri="{FF2B5EF4-FFF2-40B4-BE49-F238E27FC236}">
                  <a16:creationId xmlns:a16="http://schemas.microsoft.com/office/drawing/2014/main" id="{DDFEEDD6-A970-8FA5-2722-54EEA0B48BDF}"/>
                </a:ext>
              </a:extLst>
            </p:cNvPr>
            <p:cNvSpPr/>
            <p:nvPr/>
          </p:nvSpPr>
          <p:spPr>
            <a:xfrm>
              <a:off x="8270209" y="2024873"/>
              <a:ext cx="3777815" cy="2024166"/>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8" name="Titel 1">
              <a:extLst>
                <a:ext uri="{FF2B5EF4-FFF2-40B4-BE49-F238E27FC236}">
                  <a16:creationId xmlns:a16="http://schemas.microsoft.com/office/drawing/2014/main" id="{44365C1A-DA15-F7B8-E29B-4A07697622D7}"/>
                </a:ext>
              </a:extLst>
            </p:cNvPr>
            <p:cNvSpPr txBox="1">
              <a:spLocks/>
            </p:cNvSpPr>
            <p:nvPr/>
          </p:nvSpPr>
          <p:spPr>
            <a:xfrm>
              <a:off x="10290167" y="6418498"/>
              <a:ext cx="1759538" cy="32410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800"/>
                <a:t>Note: Add units in reverse return to increase system peak flow rate</a:t>
              </a:r>
            </a:p>
          </p:txBody>
        </p:sp>
        <p:sp>
          <p:nvSpPr>
            <p:cNvPr id="9" name="Titel 1">
              <a:extLst>
                <a:ext uri="{FF2B5EF4-FFF2-40B4-BE49-F238E27FC236}">
                  <a16:creationId xmlns:a16="http://schemas.microsoft.com/office/drawing/2014/main" id="{06DADE2C-AA74-C9CC-8625-81A9B0B0A218}"/>
                </a:ext>
              </a:extLst>
            </p:cNvPr>
            <p:cNvSpPr txBox="1">
              <a:spLocks/>
            </p:cNvSpPr>
            <p:nvPr/>
          </p:nvSpPr>
          <p:spPr>
            <a:xfrm>
              <a:off x="6859290" y="6293277"/>
              <a:ext cx="1039321" cy="372411"/>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800"/>
                <a:t>Circulation circuit</a:t>
              </a:r>
            </a:p>
          </p:txBody>
        </p:sp>
        <p:sp>
          <p:nvSpPr>
            <p:cNvPr id="10" name="Titel 1">
              <a:extLst>
                <a:ext uri="{FF2B5EF4-FFF2-40B4-BE49-F238E27FC236}">
                  <a16:creationId xmlns:a16="http://schemas.microsoft.com/office/drawing/2014/main" id="{DAA859CD-DA50-0816-9E5A-C87150685D41}"/>
                </a:ext>
              </a:extLst>
            </p:cNvPr>
            <p:cNvSpPr txBox="1">
              <a:spLocks/>
            </p:cNvSpPr>
            <p:nvPr/>
          </p:nvSpPr>
          <p:spPr>
            <a:xfrm>
              <a:off x="7069778" y="6107071"/>
              <a:ext cx="593639"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50°C/55°C</a:t>
              </a:r>
            </a:p>
          </p:txBody>
        </p:sp>
        <p:sp>
          <p:nvSpPr>
            <p:cNvPr id="11" name="Titel 1">
              <a:extLst>
                <a:ext uri="{FF2B5EF4-FFF2-40B4-BE49-F238E27FC236}">
                  <a16:creationId xmlns:a16="http://schemas.microsoft.com/office/drawing/2014/main" id="{9FA9FCA7-DD44-92BF-9124-846B3E647A72}"/>
                </a:ext>
              </a:extLst>
            </p:cNvPr>
            <p:cNvSpPr txBox="1">
              <a:spLocks/>
            </p:cNvSpPr>
            <p:nvPr/>
          </p:nvSpPr>
          <p:spPr>
            <a:xfrm>
              <a:off x="9632490" y="5475549"/>
              <a:ext cx="561701" cy="273293"/>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800"/>
                <a:t>Hot water to appliances</a:t>
              </a:r>
            </a:p>
          </p:txBody>
        </p:sp>
        <p:sp>
          <p:nvSpPr>
            <p:cNvPr id="12" name="Titel 1">
              <a:extLst>
                <a:ext uri="{FF2B5EF4-FFF2-40B4-BE49-F238E27FC236}">
                  <a16:creationId xmlns:a16="http://schemas.microsoft.com/office/drawing/2014/main" id="{DCFFF659-D266-A85F-2752-DFB64666622C}"/>
                </a:ext>
              </a:extLst>
            </p:cNvPr>
            <p:cNvSpPr txBox="1">
              <a:spLocks/>
            </p:cNvSpPr>
            <p:nvPr/>
          </p:nvSpPr>
          <p:spPr>
            <a:xfrm>
              <a:off x="7133446" y="5653878"/>
              <a:ext cx="388940" cy="9496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60°C</a:t>
              </a:r>
            </a:p>
          </p:txBody>
        </p:sp>
        <p:sp>
          <p:nvSpPr>
            <p:cNvPr id="15" name="Titel 1">
              <a:extLst>
                <a:ext uri="{FF2B5EF4-FFF2-40B4-BE49-F238E27FC236}">
                  <a16:creationId xmlns:a16="http://schemas.microsoft.com/office/drawing/2014/main" id="{7894AA7A-A4D7-C0F4-6F5E-55C5C91A7BED}"/>
                </a:ext>
              </a:extLst>
            </p:cNvPr>
            <p:cNvSpPr txBox="1">
              <a:spLocks/>
            </p:cNvSpPr>
            <p:nvPr/>
          </p:nvSpPr>
          <p:spPr>
            <a:xfrm>
              <a:off x="5514750" y="5612196"/>
              <a:ext cx="388939" cy="127971"/>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55°C/60°C</a:t>
              </a:r>
            </a:p>
          </p:txBody>
        </p:sp>
        <p:sp>
          <p:nvSpPr>
            <p:cNvPr id="16" name="Titel 1">
              <a:extLst>
                <a:ext uri="{FF2B5EF4-FFF2-40B4-BE49-F238E27FC236}">
                  <a16:creationId xmlns:a16="http://schemas.microsoft.com/office/drawing/2014/main" id="{1E1A4977-464B-D6A5-A22D-7CDB95BEA011}"/>
                </a:ext>
              </a:extLst>
            </p:cNvPr>
            <p:cNvSpPr txBox="1">
              <a:spLocks/>
            </p:cNvSpPr>
            <p:nvPr/>
          </p:nvSpPr>
          <p:spPr>
            <a:xfrm>
              <a:off x="1154853" y="2271251"/>
              <a:ext cx="561701" cy="660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dirty="0"/>
                <a:t>High Temp Heat Pump</a:t>
              </a:r>
            </a:p>
          </p:txBody>
        </p:sp>
        <p:sp>
          <p:nvSpPr>
            <p:cNvPr id="17" name="Titel 1">
              <a:extLst>
                <a:ext uri="{FF2B5EF4-FFF2-40B4-BE49-F238E27FC236}">
                  <a16:creationId xmlns:a16="http://schemas.microsoft.com/office/drawing/2014/main" id="{DFFC22A3-877A-61B9-EDD9-BD841F16F71E}"/>
                </a:ext>
              </a:extLst>
            </p:cNvPr>
            <p:cNvSpPr txBox="1">
              <a:spLocks/>
            </p:cNvSpPr>
            <p:nvPr/>
          </p:nvSpPr>
          <p:spPr>
            <a:xfrm>
              <a:off x="1341833" y="4759854"/>
              <a:ext cx="749442" cy="474206"/>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a:t>Low Temperature Vessel</a:t>
              </a:r>
            </a:p>
          </p:txBody>
        </p:sp>
        <p:sp>
          <p:nvSpPr>
            <p:cNvPr id="18" name="Titel 1">
              <a:extLst>
                <a:ext uri="{FF2B5EF4-FFF2-40B4-BE49-F238E27FC236}">
                  <a16:creationId xmlns:a16="http://schemas.microsoft.com/office/drawing/2014/main" id="{6376EEE0-61B9-C654-E59D-C799843E6658}"/>
                </a:ext>
              </a:extLst>
            </p:cNvPr>
            <p:cNvSpPr txBox="1">
              <a:spLocks/>
            </p:cNvSpPr>
            <p:nvPr/>
          </p:nvSpPr>
          <p:spPr>
            <a:xfrm>
              <a:off x="2595376" y="4761907"/>
              <a:ext cx="768219" cy="474206"/>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050"/>
                <a:t>High Temperature Vessel</a:t>
              </a:r>
            </a:p>
          </p:txBody>
        </p:sp>
        <p:sp>
          <p:nvSpPr>
            <p:cNvPr id="19" name="Titel 1">
              <a:extLst>
                <a:ext uri="{FF2B5EF4-FFF2-40B4-BE49-F238E27FC236}">
                  <a16:creationId xmlns:a16="http://schemas.microsoft.com/office/drawing/2014/main" id="{872E5DFB-4575-78B9-A4E5-C07AE73B8024}"/>
                </a:ext>
              </a:extLst>
            </p:cNvPr>
            <p:cNvSpPr txBox="1">
              <a:spLocks/>
            </p:cNvSpPr>
            <p:nvPr/>
          </p:nvSpPr>
          <p:spPr>
            <a:xfrm>
              <a:off x="3859491" y="4647929"/>
              <a:ext cx="468040"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230V/50Hz</a:t>
              </a:r>
            </a:p>
          </p:txBody>
        </p:sp>
        <p:sp>
          <p:nvSpPr>
            <p:cNvPr id="20" name="Titel 1">
              <a:extLst>
                <a:ext uri="{FF2B5EF4-FFF2-40B4-BE49-F238E27FC236}">
                  <a16:creationId xmlns:a16="http://schemas.microsoft.com/office/drawing/2014/main" id="{7CFCBDB2-BABF-41AD-3816-3809B5713A90}"/>
                </a:ext>
              </a:extLst>
            </p:cNvPr>
            <p:cNvSpPr txBox="1">
              <a:spLocks/>
            </p:cNvSpPr>
            <p:nvPr/>
          </p:nvSpPr>
          <p:spPr>
            <a:xfrm>
              <a:off x="5559531" y="4974857"/>
              <a:ext cx="468040"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230V/50Hz</a:t>
              </a:r>
            </a:p>
          </p:txBody>
        </p:sp>
        <p:sp>
          <p:nvSpPr>
            <p:cNvPr id="21" name="Titel 1">
              <a:extLst>
                <a:ext uri="{FF2B5EF4-FFF2-40B4-BE49-F238E27FC236}">
                  <a16:creationId xmlns:a16="http://schemas.microsoft.com/office/drawing/2014/main" id="{0D555553-9173-A22F-5634-5AC7E246F655}"/>
                </a:ext>
              </a:extLst>
            </p:cNvPr>
            <p:cNvSpPr txBox="1">
              <a:spLocks/>
            </p:cNvSpPr>
            <p:nvPr/>
          </p:nvSpPr>
          <p:spPr>
            <a:xfrm>
              <a:off x="6494308" y="4970886"/>
              <a:ext cx="468040"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230V/50Hz</a:t>
              </a:r>
            </a:p>
          </p:txBody>
        </p:sp>
        <p:sp>
          <p:nvSpPr>
            <p:cNvPr id="22" name="Titel 1">
              <a:extLst>
                <a:ext uri="{FF2B5EF4-FFF2-40B4-BE49-F238E27FC236}">
                  <a16:creationId xmlns:a16="http://schemas.microsoft.com/office/drawing/2014/main" id="{11971CC6-225A-AB30-981E-616B4430472D}"/>
                </a:ext>
              </a:extLst>
            </p:cNvPr>
            <p:cNvSpPr txBox="1">
              <a:spLocks/>
            </p:cNvSpPr>
            <p:nvPr/>
          </p:nvSpPr>
          <p:spPr>
            <a:xfrm>
              <a:off x="7401952" y="4970886"/>
              <a:ext cx="496659"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230V/50Hz</a:t>
              </a:r>
            </a:p>
          </p:txBody>
        </p:sp>
        <p:sp>
          <p:nvSpPr>
            <p:cNvPr id="23" name="Titel 1">
              <a:extLst>
                <a:ext uri="{FF2B5EF4-FFF2-40B4-BE49-F238E27FC236}">
                  <a16:creationId xmlns:a16="http://schemas.microsoft.com/office/drawing/2014/main" id="{5861D5E1-100B-CC62-792D-664141177EF2}"/>
                </a:ext>
              </a:extLst>
            </p:cNvPr>
            <p:cNvSpPr txBox="1">
              <a:spLocks/>
            </p:cNvSpPr>
            <p:nvPr/>
          </p:nvSpPr>
          <p:spPr>
            <a:xfrm>
              <a:off x="8989225" y="5026848"/>
              <a:ext cx="614485" cy="111925"/>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800"/>
                <a:t>Water Supply</a:t>
              </a:r>
            </a:p>
          </p:txBody>
        </p:sp>
        <p:sp>
          <p:nvSpPr>
            <p:cNvPr id="24" name="Titel 1">
              <a:extLst>
                <a:ext uri="{FF2B5EF4-FFF2-40B4-BE49-F238E27FC236}">
                  <a16:creationId xmlns:a16="http://schemas.microsoft.com/office/drawing/2014/main" id="{FE157BF1-6EBB-C06E-8726-7B631606BB1C}"/>
                </a:ext>
              </a:extLst>
            </p:cNvPr>
            <p:cNvSpPr txBox="1">
              <a:spLocks/>
            </p:cNvSpPr>
            <p:nvPr/>
          </p:nvSpPr>
          <p:spPr>
            <a:xfrm>
              <a:off x="8585740" y="4413097"/>
              <a:ext cx="950678" cy="49523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AU" sz="700"/>
                <a:t>Regumaq safety valve connected to potable water supply.</a:t>
              </a:r>
            </a:p>
            <a:p>
              <a:r>
                <a:rPr lang="en-AU" sz="700"/>
                <a:t>Set to 10 bar.</a:t>
              </a:r>
            </a:p>
          </p:txBody>
        </p:sp>
        <p:sp>
          <p:nvSpPr>
            <p:cNvPr id="25" name="Titel 1">
              <a:extLst>
                <a:ext uri="{FF2B5EF4-FFF2-40B4-BE49-F238E27FC236}">
                  <a16:creationId xmlns:a16="http://schemas.microsoft.com/office/drawing/2014/main" id="{A1C856CF-DB4F-F9AE-5C33-73C696BECF68}"/>
                </a:ext>
              </a:extLst>
            </p:cNvPr>
            <p:cNvSpPr txBox="1">
              <a:spLocks/>
            </p:cNvSpPr>
            <p:nvPr/>
          </p:nvSpPr>
          <p:spPr>
            <a:xfrm>
              <a:off x="7109343" y="4332189"/>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26" name="Titel 1">
              <a:extLst>
                <a:ext uri="{FF2B5EF4-FFF2-40B4-BE49-F238E27FC236}">
                  <a16:creationId xmlns:a16="http://schemas.microsoft.com/office/drawing/2014/main" id="{A1721ADD-85F7-E6F2-8272-ED40978A4E6B}"/>
                </a:ext>
              </a:extLst>
            </p:cNvPr>
            <p:cNvSpPr txBox="1">
              <a:spLocks/>
            </p:cNvSpPr>
            <p:nvPr/>
          </p:nvSpPr>
          <p:spPr>
            <a:xfrm>
              <a:off x="4448519" y="4481012"/>
              <a:ext cx="332121"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800"/>
                <a:t>X45 Unit</a:t>
              </a:r>
            </a:p>
          </p:txBody>
        </p:sp>
        <p:sp>
          <p:nvSpPr>
            <p:cNvPr id="28" name="Titel 1">
              <a:extLst>
                <a:ext uri="{FF2B5EF4-FFF2-40B4-BE49-F238E27FC236}">
                  <a16:creationId xmlns:a16="http://schemas.microsoft.com/office/drawing/2014/main" id="{2F3CFDB6-19B2-154D-3EE5-26CBE44E9041}"/>
                </a:ext>
              </a:extLst>
            </p:cNvPr>
            <p:cNvSpPr txBox="1">
              <a:spLocks/>
            </p:cNvSpPr>
            <p:nvPr/>
          </p:nvSpPr>
          <p:spPr>
            <a:xfrm>
              <a:off x="6197453" y="4332189"/>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29" name="Titel 1">
              <a:extLst>
                <a:ext uri="{FF2B5EF4-FFF2-40B4-BE49-F238E27FC236}">
                  <a16:creationId xmlns:a16="http://schemas.microsoft.com/office/drawing/2014/main" id="{821E04D0-1066-B77B-69E7-0C3C49C12DEB}"/>
                </a:ext>
              </a:extLst>
            </p:cNvPr>
            <p:cNvSpPr txBox="1">
              <a:spLocks/>
            </p:cNvSpPr>
            <p:nvPr/>
          </p:nvSpPr>
          <p:spPr>
            <a:xfrm>
              <a:off x="8046603" y="4316232"/>
              <a:ext cx="179536" cy="222878"/>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600" dirty="0"/>
                <a:t>X80 Unit</a:t>
              </a:r>
            </a:p>
          </p:txBody>
        </p:sp>
        <p:sp>
          <p:nvSpPr>
            <p:cNvPr id="7" name="Zylinder 8">
              <a:extLst>
                <a:ext uri="{FF2B5EF4-FFF2-40B4-BE49-F238E27FC236}">
                  <a16:creationId xmlns:a16="http://schemas.microsoft.com/office/drawing/2014/main" id="{D642BD2C-5D43-2A59-C8DB-86D611C6E31A}"/>
                </a:ext>
              </a:extLst>
            </p:cNvPr>
            <p:cNvSpPr/>
            <p:nvPr/>
          </p:nvSpPr>
          <p:spPr>
            <a:xfrm>
              <a:off x="1243734" y="3718848"/>
              <a:ext cx="920644" cy="1640524"/>
            </a:xfrm>
            <a:prstGeom prst="can">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10000"/>
                    </a:schemeClr>
                  </a:solidFill>
                </a:rPr>
                <a:t>Low Temp Vessel</a:t>
              </a:r>
              <a:endParaRPr lang="en-US" sz="2000" dirty="0">
                <a:solidFill>
                  <a:schemeClr val="accent6">
                    <a:lumMod val="10000"/>
                  </a:schemeClr>
                </a:solidFill>
              </a:endParaRPr>
            </a:p>
          </p:txBody>
        </p:sp>
        <p:pic>
          <p:nvPicPr>
            <p:cNvPr id="27" name="Picture 26">
              <a:extLst>
                <a:ext uri="{FF2B5EF4-FFF2-40B4-BE49-F238E27FC236}">
                  <a16:creationId xmlns:a16="http://schemas.microsoft.com/office/drawing/2014/main" id="{1BA1DC66-88B7-DED5-785C-64736558CF59}"/>
                </a:ext>
              </a:extLst>
            </p:cNvPr>
            <p:cNvPicPr>
              <a:picLocks noChangeAspect="1"/>
            </p:cNvPicPr>
            <p:nvPr/>
          </p:nvPicPr>
          <p:blipFill rotWithShape="1">
            <a:blip r:embed="rId5"/>
            <a:srcRect l="2521" t="1365" r="85329" b="67083"/>
            <a:stretch/>
          </p:blipFill>
          <p:spPr>
            <a:xfrm>
              <a:off x="937849" y="1704975"/>
              <a:ext cx="1040313" cy="1418952"/>
            </a:xfrm>
            <a:prstGeom prst="rect">
              <a:avLst/>
            </a:prstGeom>
          </p:spPr>
        </p:pic>
        <p:sp>
          <p:nvSpPr>
            <p:cNvPr id="30" name="Titel 1">
              <a:extLst>
                <a:ext uri="{FF2B5EF4-FFF2-40B4-BE49-F238E27FC236}">
                  <a16:creationId xmlns:a16="http://schemas.microsoft.com/office/drawing/2014/main" id="{D66587DC-5C8F-FE90-519C-3967CD2655D1}"/>
                </a:ext>
              </a:extLst>
            </p:cNvPr>
            <p:cNvSpPr txBox="1">
              <a:spLocks/>
            </p:cNvSpPr>
            <p:nvPr/>
          </p:nvSpPr>
          <p:spPr>
            <a:xfrm>
              <a:off x="1109266" y="2303280"/>
              <a:ext cx="561701" cy="670287"/>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pPr algn="ctr"/>
              <a:r>
                <a:rPr lang="en-AU" sz="1100" dirty="0"/>
                <a:t>High Temp</a:t>
              </a:r>
            </a:p>
            <a:p>
              <a:pPr algn="ctr"/>
              <a:r>
                <a:rPr lang="en-AU" sz="1100" dirty="0"/>
                <a:t>Heat Pump</a:t>
              </a:r>
            </a:p>
          </p:txBody>
        </p:sp>
        <p:sp>
          <p:nvSpPr>
            <p:cNvPr id="32" name="Zylinder 8">
              <a:extLst>
                <a:ext uri="{FF2B5EF4-FFF2-40B4-BE49-F238E27FC236}">
                  <a16:creationId xmlns:a16="http://schemas.microsoft.com/office/drawing/2014/main" id="{CA7BD6BB-AF00-DDA0-5359-C96B014B369E}"/>
                </a:ext>
              </a:extLst>
            </p:cNvPr>
            <p:cNvSpPr/>
            <p:nvPr/>
          </p:nvSpPr>
          <p:spPr>
            <a:xfrm>
              <a:off x="2544385" y="3718848"/>
              <a:ext cx="895248" cy="1640524"/>
            </a:xfrm>
            <a:prstGeom prst="can">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6">
                      <a:lumMod val="10000"/>
                    </a:schemeClr>
                  </a:solidFill>
                </a:rPr>
                <a:t>High Temp Vessel</a:t>
              </a:r>
              <a:endParaRPr lang="en-US" sz="2000" dirty="0">
                <a:solidFill>
                  <a:schemeClr val="accent6">
                    <a:lumMod val="10000"/>
                  </a:schemeClr>
                </a:solidFill>
              </a:endParaRPr>
            </a:p>
          </p:txBody>
        </p:sp>
      </p:grpSp>
      <p:sp>
        <p:nvSpPr>
          <p:cNvPr id="31" name="Arrow: Bent 30">
            <a:extLst>
              <a:ext uri="{FF2B5EF4-FFF2-40B4-BE49-F238E27FC236}">
                <a16:creationId xmlns:a16="http://schemas.microsoft.com/office/drawing/2014/main" id="{709C38A6-3E93-9ED7-C89D-E7979D9ADE26}"/>
              </a:ext>
            </a:extLst>
          </p:cNvPr>
          <p:cNvSpPr/>
          <p:nvPr/>
        </p:nvSpPr>
        <p:spPr>
          <a:xfrm rot="17434282" flipH="1">
            <a:off x="2416041" y="2403917"/>
            <a:ext cx="1253295" cy="594116"/>
          </a:xfrm>
          <a:prstGeom prst="bentArrow">
            <a:avLst>
              <a:gd name="adj1" fmla="val 11377"/>
              <a:gd name="adj2" fmla="val 25000"/>
              <a:gd name="adj3" fmla="val 25000"/>
              <a:gd name="adj4" fmla="val 875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4" name="Titel 1">
            <a:extLst>
              <a:ext uri="{FF2B5EF4-FFF2-40B4-BE49-F238E27FC236}">
                <a16:creationId xmlns:a16="http://schemas.microsoft.com/office/drawing/2014/main" id="{4BEFF8B4-EFD7-0B6C-8532-0973E63B6334}"/>
              </a:ext>
            </a:extLst>
          </p:cNvPr>
          <p:cNvSpPr txBox="1">
            <a:spLocks/>
          </p:cNvSpPr>
          <p:nvPr/>
        </p:nvSpPr>
        <p:spPr>
          <a:xfrm>
            <a:off x="3667465" y="2115888"/>
            <a:ext cx="6526726" cy="587144"/>
          </a:xfrm>
          <a:prstGeom prst="rect">
            <a:avLst/>
          </a:prstGeom>
          <a:solidFill>
            <a:schemeClr val="bg1"/>
          </a:solidFill>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US" sz="1600" dirty="0">
                <a:solidFill>
                  <a:srgbClr val="00B1EB"/>
                </a:solidFill>
              </a:rPr>
              <a:t>Horizontal stratification - buffer storage temperature layering</a:t>
            </a:r>
          </a:p>
          <a:p>
            <a:r>
              <a:rPr lang="en-US" sz="1600" dirty="0">
                <a:solidFill>
                  <a:srgbClr val="00B1EB"/>
                </a:solidFill>
              </a:rPr>
              <a:t>(ensures design </a:t>
            </a:r>
            <a:r>
              <a:rPr lang="el-GR" sz="1600" dirty="0">
                <a:solidFill>
                  <a:srgbClr val="00B1EB"/>
                </a:solidFill>
              </a:rPr>
              <a:t>Δ</a:t>
            </a:r>
            <a:r>
              <a:rPr lang="en-US" sz="1600" dirty="0">
                <a:solidFill>
                  <a:srgbClr val="00B1EB"/>
                </a:solidFill>
              </a:rPr>
              <a:t>T across high temp HP = 100% efficiency at all times)</a:t>
            </a:r>
          </a:p>
        </p:txBody>
      </p:sp>
    </p:spTree>
    <p:extLst>
      <p:ext uri="{BB962C8B-B14F-4D97-AF65-F5344CB8AC3E}">
        <p14:creationId xmlns:p14="http://schemas.microsoft.com/office/powerpoint/2010/main" val="1198095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AECE1117-DE49-FB68-6C6C-BD87C704C4FF}"/>
              </a:ext>
            </a:extLst>
          </p:cNvPr>
          <p:cNvGrpSpPr/>
          <p:nvPr/>
        </p:nvGrpSpPr>
        <p:grpSpPr>
          <a:xfrm>
            <a:off x="6958754" y="1721459"/>
            <a:ext cx="3863930" cy="3863930"/>
            <a:chOff x="6958754" y="1721459"/>
            <a:chExt cx="3863930" cy="3863930"/>
          </a:xfrm>
        </p:grpSpPr>
        <p:grpSp>
          <p:nvGrpSpPr>
            <p:cNvPr id="29" name="Group 28">
              <a:extLst>
                <a:ext uri="{FF2B5EF4-FFF2-40B4-BE49-F238E27FC236}">
                  <a16:creationId xmlns:a16="http://schemas.microsoft.com/office/drawing/2014/main" id="{1EA92582-BEC8-418C-8B4E-492CCA1C9460}"/>
                </a:ext>
              </a:extLst>
            </p:cNvPr>
            <p:cNvGrpSpPr/>
            <p:nvPr/>
          </p:nvGrpSpPr>
          <p:grpSpPr>
            <a:xfrm>
              <a:off x="6958754" y="1721459"/>
              <a:ext cx="3863930" cy="3863930"/>
              <a:chOff x="6958754" y="1721459"/>
              <a:chExt cx="3863930" cy="3863930"/>
            </a:xfrm>
          </p:grpSpPr>
          <p:pic>
            <p:nvPicPr>
              <p:cNvPr id="2052" name="Picture 4" descr="Oventrop Regumaq X-80 Frischwasserstation kupfergelötet 1381580 | Heizman24  - Handel für Haus- und Gebäudetechnik">
                <a:extLst>
                  <a:ext uri="{FF2B5EF4-FFF2-40B4-BE49-F238E27FC236}">
                    <a16:creationId xmlns:a16="http://schemas.microsoft.com/office/drawing/2014/main" id="{1A24319E-907F-848A-BFB1-D00736B6D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8754" y="1721459"/>
                <a:ext cx="3863930" cy="386393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CCD3D204-D83F-BBBF-96B8-A45615F219AC}"/>
                  </a:ext>
                </a:extLst>
              </p:cNvPr>
              <p:cNvGrpSpPr/>
              <p:nvPr/>
            </p:nvGrpSpPr>
            <p:grpSpPr>
              <a:xfrm>
                <a:off x="7229163" y="2791003"/>
                <a:ext cx="2127646" cy="2789796"/>
                <a:chOff x="7229163" y="2791003"/>
                <a:chExt cx="2127646" cy="2789796"/>
              </a:xfrm>
            </p:grpSpPr>
            <p:pic>
              <p:nvPicPr>
                <p:cNvPr id="14" name="Picture 4" descr="Oventrop Regumaq X-80 Frischwasserstation kupfergelötet 1381580 | Heizman24  - Handel für Haus- und Gebäudetechnik">
                  <a:extLst>
                    <a:ext uri="{FF2B5EF4-FFF2-40B4-BE49-F238E27FC236}">
                      <a16:creationId xmlns:a16="http://schemas.microsoft.com/office/drawing/2014/main" id="{BEDDEDDB-B2BA-5169-8FE7-EC1B03EAEC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76" t="9379" r="71467" b="68047"/>
                <a:stretch/>
              </p:blipFill>
              <p:spPr bwMode="auto">
                <a:xfrm>
                  <a:off x="7258418" y="3688263"/>
                  <a:ext cx="819255" cy="145494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6" name="Picture 4" descr="Oventrop Regumaq X-80 Frischwasserstation kupfergelötet 1381580 | Heizman24  - Handel für Haus- und Gebäudetechnik">
                  <a:extLst>
                    <a:ext uri="{FF2B5EF4-FFF2-40B4-BE49-F238E27FC236}">
                      <a16:creationId xmlns:a16="http://schemas.microsoft.com/office/drawing/2014/main" id="{F2BFD544-01BC-DABC-05DC-B134A46FFA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01" t="48686" r="71507" b="25542"/>
                <a:stretch/>
              </p:blipFill>
              <p:spPr bwMode="auto">
                <a:xfrm rot="21436087">
                  <a:off x="8021974" y="2836999"/>
                  <a:ext cx="718388" cy="995803"/>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0686CD1-86E1-709C-F17A-53D1F40B9F62}"/>
                    </a:ext>
                  </a:extLst>
                </p:cNvPr>
                <p:cNvSpPr/>
                <p:nvPr/>
              </p:nvSpPr>
              <p:spPr>
                <a:xfrm rot="653626">
                  <a:off x="7422735" y="5240745"/>
                  <a:ext cx="683778" cy="340054"/>
                </a:xfrm>
                <a:prstGeom prst="rect">
                  <a:avLst/>
                </a:prstGeom>
                <a:solidFill>
                  <a:schemeClr val="bg1"/>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4" descr="Oventrop Regumaq X-80 Frischwasserstation kupfergelötet 1381580 | Heizman24  - Handel für Haus- und Gebäudetechnik">
                  <a:extLst>
                    <a:ext uri="{FF2B5EF4-FFF2-40B4-BE49-F238E27FC236}">
                      <a16:creationId xmlns:a16="http://schemas.microsoft.com/office/drawing/2014/main" id="{940D4780-698B-57FE-EFB2-2B5049C1A15F}"/>
                    </a:ext>
                  </a:extLst>
                </p:cNvPr>
                <p:cNvPicPr>
                  <a:picLocks noChangeArrowheads="1"/>
                </p:cNvPicPr>
                <p:nvPr/>
              </p:nvPicPr>
              <p:blipFill rotWithShape="1">
                <a:blip r:embed="rId3">
                  <a:extLst>
                    <a:ext uri="{28A0092B-C50C-407E-A947-70E740481C1C}">
                      <a14:useLocalDpi xmlns:a14="http://schemas.microsoft.com/office/drawing/2010/main" val="0"/>
                    </a:ext>
                  </a:extLst>
                </a:blip>
                <a:srcRect l="9993" t="2147" r="76926" b="72857"/>
                <a:stretch/>
              </p:blipFill>
              <p:spPr bwMode="auto">
                <a:xfrm rot="185112" flipV="1">
                  <a:off x="7399942" y="4302852"/>
                  <a:ext cx="505315" cy="965525"/>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3" name="Picture 4" descr="Oventrop Regumaq X-80 Frischwasserstation kupfergelötet 1381580 | Heizman24  - Handel für Haus- und Gebäudetechnik">
                  <a:extLst>
                    <a:ext uri="{FF2B5EF4-FFF2-40B4-BE49-F238E27FC236}">
                      <a16:creationId xmlns:a16="http://schemas.microsoft.com/office/drawing/2014/main" id="{4181418E-D567-114D-5F2D-5D918241FA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97" t="57307" r="56845"/>
                <a:stretch/>
              </p:blipFill>
              <p:spPr bwMode="auto">
                <a:xfrm rot="1035904" flipH="1">
                  <a:off x="7959192" y="3881869"/>
                  <a:ext cx="613473" cy="1649647"/>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10" name="Picture 4" descr="Oventrop Regumaq X-80 Frischwasserstation kupfergelötet 1381580 | Heizman24  - Handel für Haus- und Gebäudetechnik">
                  <a:extLst>
                    <a:ext uri="{FF2B5EF4-FFF2-40B4-BE49-F238E27FC236}">
                      <a16:creationId xmlns:a16="http://schemas.microsoft.com/office/drawing/2014/main" id="{438D8EEB-410E-0A01-C516-D360C27A8B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76" t="9379" r="72880" b="68047"/>
                <a:stretch/>
              </p:blipFill>
              <p:spPr bwMode="auto">
                <a:xfrm>
                  <a:off x="7229163" y="2826299"/>
                  <a:ext cx="794290" cy="122677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8" name="Picture 4" descr="Oventrop Regumaq X-80 Frischwasserstation kupfergelötet 1381580 | Heizman24  - Handel für Haus- und Gebäudetechnik">
                  <a:extLst>
                    <a:ext uri="{FF2B5EF4-FFF2-40B4-BE49-F238E27FC236}">
                      <a16:creationId xmlns:a16="http://schemas.microsoft.com/office/drawing/2014/main" id="{08A96D87-518C-2FDE-5F57-EE2C162592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61" t="9379" r="60858" b="72422"/>
                <a:stretch/>
              </p:blipFill>
              <p:spPr bwMode="auto">
                <a:xfrm>
                  <a:off x="7520703" y="3815106"/>
                  <a:ext cx="1282943" cy="703185"/>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0" name="Picture 4" descr="Oventrop Regumaq X-80 Frischwasserstation kupfergelötet 1381580 | Heizman24  - Handel für Haus- und Gebäudetechnik">
                  <a:extLst>
                    <a:ext uri="{FF2B5EF4-FFF2-40B4-BE49-F238E27FC236}">
                      <a16:creationId xmlns:a16="http://schemas.microsoft.com/office/drawing/2014/main" id="{DA2985AC-ACE2-5BDB-DE62-A0322D0F7D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61" t="9379" r="64688" b="72422"/>
                <a:stretch/>
              </p:blipFill>
              <p:spPr bwMode="auto">
                <a:xfrm>
                  <a:off x="7533333" y="4383704"/>
                  <a:ext cx="1075436" cy="703185"/>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1" name="Picture 4" descr="Oventrop Regumaq X-80 Frischwasserstation kupfergelötet 1381580 | Heizman24  - Handel für Haus- und Gebäudetechnik">
                  <a:extLst>
                    <a:ext uri="{FF2B5EF4-FFF2-40B4-BE49-F238E27FC236}">
                      <a16:creationId xmlns:a16="http://schemas.microsoft.com/office/drawing/2014/main" id="{A1068116-7C02-AD4E-F6B6-5C23E7B909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086" t="56732" r="38567" b="11815"/>
                <a:stretch/>
              </p:blipFill>
              <p:spPr bwMode="auto">
                <a:xfrm>
                  <a:off x="8293893" y="3815106"/>
                  <a:ext cx="1062916" cy="1328101"/>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2" name="Picture 4" descr="Oventrop Regumaq X-80 Frischwasserstation kupfergelötet 1381580 | Heizman24  - Handel für Haus- und Gebäudetechnik">
                  <a:extLst>
                    <a:ext uri="{FF2B5EF4-FFF2-40B4-BE49-F238E27FC236}">
                      <a16:creationId xmlns:a16="http://schemas.microsoft.com/office/drawing/2014/main" id="{3261BB54-71BE-55EC-EE5C-9A54E4906F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367" t="56214" r="38040" b="19768"/>
                <a:stretch/>
              </p:blipFill>
              <p:spPr bwMode="auto">
                <a:xfrm>
                  <a:off x="7741533" y="3823845"/>
                  <a:ext cx="1600174" cy="1014151"/>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3" name="Picture 4" descr="Oventrop Regumaq X-80 Frischwasserstation kupfergelötet 1381580 | Heizman24  - Handel für Haus- und Gebäudetechnik">
                  <a:extLst>
                    <a:ext uri="{FF2B5EF4-FFF2-40B4-BE49-F238E27FC236}">
                      <a16:creationId xmlns:a16="http://schemas.microsoft.com/office/drawing/2014/main" id="{AAB20754-621F-4982-DDA6-D77F70D47F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367" t="56214" r="50507" b="19768"/>
                <a:stretch/>
              </p:blipFill>
              <p:spPr bwMode="auto">
                <a:xfrm>
                  <a:off x="7772259" y="4136398"/>
                  <a:ext cx="581996" cy="1014151"/>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11" name="Picture 4" descr="Oventrop Regumaq X-80 Frischwasserstation kupfergelötet 1381580 | Heizman24  - Handel für Haus- und Gebäudetechnik">
                  <a:extLst>
                    <a:ext uri="{FF2B5EF4-FFF2-40B4-BE49-F238E27FC236}">
                      <a16:creationId xmlns:a16="http://schemas.microsoft.com/office/drawing/2014/main" id="{30DD3645-95C6-DEB6-62B0-216D8C263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326" t="68121" r="56643" b="9305"/>
                <a:stretch/>
              </p:blipFill>
              <p:spPr bwMode="auto">
                <a:xfrm rot="483827" flipH="1">
                  <a:off x="8243043" y="4407859"/>
                  <a:ext cx="253445" cy="87222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4" name="Picture 4" descr="Oventrop Regumaq X-80 Frischwasserstation kupfergelötet 1381580 | Heizman24  - Handel für Haus- und Gebäudetechnik">
                  <a:extLst>
                    <a:ext uri="{FF2B5EF4-FFF2-40B4-BE49-F238E27FC236}">
                      <a16:creationId xmlns:a16="http://schemas.microsoft.com/office/drawing/2014/main" id="{292D9439-B880-2B04-62B8-F76FECB2BC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408" t="26335" r="49839" b="71037"/>
                <a:stretch/>
              </p:blipFill>
              <p:spPr bwMode="auto">
                <a:xfrm>
                  <a:off x="8030879" y="2791003"/>
                  <a:ext cx="956453" cy="10157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5" name="Picture 4" descr="Oventrop Regumaq X-80 Frischwasserstation kupfergelötet 1381580 | Heizman24  - Handel für Haus- und Gebäudetechnik">
                  <a:extLst>
                    <a:ext uri="{FF2B5EF4-FFF2-40B4-BE49-F238E27FC236}">
                      <a16:creationId xmlns:a16="http://schemas.microsoft.com/office/drawing/2014/main" id="{493362A2-0718-37A0-BE93-57A3FA7503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059" t="27169" r="48501" b="41092"/>
                <a:stretch/>
              </p:blipFill>
              <p:spPr bwMode="auto">
                <a:xfrm rot="21415392">
                  <a:off x="8700804" y="2894164"/>
                  <a:ext cx="171562" cy="929927"/>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grpSp>
        </p:grpSp>
        <p:pic>
          <p:nvPicPr>
            <p:cNvPr id="2" name="Picture 4" descr="Oventrop Regumaq X-80 Frischwasserstation kupfergelötet 1381580 | Heizman24  - Handel für Haus- und Gebäudetechnik">
              <a:extLst>
                <a:ext uri="{FF2B5EF4-FFF2-40B4-BE49-F238E27FC236}">
                  <a16:creationId xmlns:a16="http://schemas.microsoft.com/office/drawing/2014/main" id="{DAF370CA-13BA-7CFB-826A-77252AFA9C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40" t="9328" r="20819" b="71989"/>
            <a:stretch/>
          </p:blipFill>
          <p:spPr bwMode="auto">
            <a:xfrm rot="257959">
              <a:off x="7748862" y="3851228"/>
              <a:ext cx="2304446" cy="7219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Oventrop Regumaq X-80 Frischwasserstation kupfergelötet 1381580 | Heizman24  - Handel für Haus- und Gebäudetechnik">
              <a:extLst>
                <a:ext uri="{FF2B5EF4-FFF2-40B4-BE49-F238E27FC236}">
                  <a16:creationId xmlns:a16="http://schemas.microsoft.com/office/drawing/2014/main" id="{A7E36053-0952-9A2F-4E69-908AFF4B32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40" t="9328" r="20819" b="71989"/>
            <a:stretch/>
          </p:blipFill>
          <p:spPr bwMode="auto">
            <a:xfrm rot="342530">
              <a:off x="7755236" y="4147140"/>
              <a:ext cx="2304446" cy="7219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Oventrop Regumaq X-80 Frischwasserstation kupfergelötet 1381580 | Heizman24  - Handel für Haus- und Gebäudetechnik">
              <a:extLst>
                <a:ext uri="{FF2B5EF4-FFF2-40B4-BE49-F238E27FC236}">
                  <a16:creationId xmlns:a16="http://schemas.microsoft.com/office/drawing/2014/main" id="{61634EC1-5CCD-C142-2BD8-1D0671FE66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486" t="9328" r="20819" b="74196"/>
            <a:stretch/>
          </p:blipFill>
          <p:spPr bwMode="auto">
            <a:xfrm rot="342530">
              <a:off x="7828748" y="4661430"/>
              <a:ext cx="2190616" cy="6366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Oventrop Regumaq X-80 Frischwasserstation kupfergelötet 1381580 | Heizman24  - Handel für Haus- und Gebäudetechnik">
              <a:extLst>
                <a:ext uri="{FF2B5EF4-FFF2-40B4-BE49-F238E27FC236}">
                  <a16:creationId xmlns:a16="http://schemas.microsoft.com/office/drawing/2014/main" id="{3DD3D5B4-D2A7-3DF6-40CA-657BF4A073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413" t="8809" r="34341" b="65240"/>
            <a:stretch/>
          </p:blipFill>
          <p:spPr bwMode="auto">
            <a:xfrm>
              <a:off x="8723948" y="2840213"/>
              <a:ext cx="743634" cy="100277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Oventrop Regumaq X-80 Frischwasserstation kupfergelötet 1381580 | Heizman24  - Handel für Haus- und Gebäudetechnik">
              <a:extLst>
                <a:ext uri="{FF2B5EF4-FFF2-40B4-BE49-F238E27FC236}">
                  <a16:creationId xmlns:a16="http://schemas.microsoft.com/office/drawing/2014/main" id="{C1A4103C-83CF-2CE4-F189-014784950D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062" t="9219" r="34692" b="72470"/>
            <a:stretch/>
          </p:blipFill>
          <p:spPr bwMode="auto">
            <a:xfrm>
              <a:off x="8713120" y="2174967"/>
              <a:ext cx="743634" cy="707558"/>
            </a:xfrm>
            <a:prstGeom prst="rect">
              <a:avLst/>
            </a:prstGeom>
            <a:noFill/>
            <a:extLst>
              <a:ext uri="{909E8E84-426E-40DD-AFC4-6F175D3DCCD1}">
                <a14:hiddenFill xmlns:a14="http://schemas.microsoft.com/office/drawing/2010/main">
                  <a:solidFill>
                    <a:srgbClr val="FFFFFF"/>
                  </a:solidFill>
                </a14:hiddenFill>
              </a:ext>
            </a:extLst>
          </p:spPr>
        </p:pic>
      </p:grpSp>
      <p:pic>
        <p:nvPicPr>
          <p:cNvPr id="2056" name="Picture 8" descr="Oventrop Regumaq domestic water station 1381140 400 x 625 x 240 mm, with  copper-soldered heat exchanger">
            <a:extLst>
              <a:ext uri="{FF2B5EF4-FFF2-40B4-BE49-F238E27FC236}">
                <a16:creationId xmlns:a16="http://schemas.microsoft.com/office/drawing/2014/main" id="{907877F2-2AA7-AEF7-468F-40923D7A15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61" r="12131"/>
          <a:stretch/>
        </p:blipFill>
        <p:spPr bwMode="auto">
          <a:xfrm>
            <a:off x="3409873" y="2730527"/>
            <a:ext cx="2097464" cy="2759533"/>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208C7FD2-D0C9-5FB0-F98E-FD083B807F23}"/>
              </a:ext>
            </a:extLst>
          </p:cNvPr>
          <p:cNvSpPr txBox="1"/>
          <p:nvPr/>
        </p:nvSpPr>
        <p:spPr>
          <a:xfrm rot="18825413">
            <a:off x="10097351" y="5424853"/>
            <a:ext cx="1209561" cy="414188"/>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dirty="0">
                <a:solidFill>
                  <a:srgbClr val="00B1EB"/>
                </a:solidFill>
                <a:latin typeface="Azo Sans 2"/>
              </a:rPr>
              <a:t>30</a:t>
            </a:r>
            <a:r>
              <a:rPr kumimoji="0" lang="en-AU" sz="1600" b="0" i="0" u="none" strike="noStrike" kern="1200" cap="none" spc="0" normalizeH="0" baseline="0" noProof="0" dirty="0">
                <a:ln>
                  <a:noFill/>
                </a:ln>
                <a:solidFill>
                  <a:srgbClr val="00B1EB"/>
                </a:solidFill>
                <a:effectLst/>
                <a:uLnTx/>
                <a:uFillTx/>
                <a:latin typeface="Azo Sans 2"/>
                <a:ea typeface="+mn-ea"/>
                <a:cs typeface="+mn-cs"/>
              </a:rPr>
              <a:t>0 mm</a:t>
            </a:r>
          </a:p>
        </p:txBody>
      </p:sp>
      <p:sp>
        <p:nvSpPr>
          <p:cNvPr id="4" name="Titel 1">
            <a:extLst>
              <a:ext uri="{FF2B5EF4-FFF2-40B4-BE49-F238E27FC236}">
                <a16:creationId xmlns:a16="http://schemas.microsoft.com/office/drawing/2014/main" id="{6E2D0B50-2C04-A397-18F6-40AC120DB7FA}"/>
              </a:ext>
            </a:extLst>
          </p:cNvPr>
          <p:cNvSpPr txBox="1">
            <a:spLocks/>
          </p:cNvSpPr>
          <p:nvPr/>
        </p:nvSpPr>
        <p:spPr>
          <a:xfrm>
            <a:off x="433387" y="404832"/>
            <a:ext cx="4292240"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Dimensions</a:t>
            </a:r>
          </a:p>
        </p:txBody>
      </p:sp>
      <p:sp>
        <p:nvSpPr>
          <p:cNvPr id="5" name="Titel 1">
            <a:extLst>
              <a:ext uri="{FF2B5EF4-FFF2-40B4-BE49-F238E27FC236}">
                <a16:creationId xmlns:a16="http://schemas.microsoft.com/office/drawing/2014/main" id="{E65F09D2-8D80-EF69-F900-DC2FD526F5E2}"/>
              </a:ext>
            </a:extLst>
          </p:cNvPr>
          <p:cNvSpPr txBox="1">
            <a:spLocks/>
          </p:cNvSpPr>
          <p:nvPr/>
        </p:nvSpPr>
        <p:spPr>
          <a:xfrm>
            <a:off x="433387" y="941183"/>
            <a:ext cx="4148888"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pt-BR" sz="2400" dirty="0"/>
              <a:t>Regumaq Centralised Stations</a:t>
            </a:r>
            <a:endParaRPr lang="en-GB" sz="2400" dirty="0"/>
          </a:p>
        </p:txBody>
      </p:sp>
      <p:sp>
        <p:nvSpPr>
          <p:cNvPr id="19" name="Text Box 6"/>
          <p:cNvSpPr txBox="1">
            <a:spLocks noChangeArrowheads="1"/>
          </p:cNvSpPr>
          <p:nvPr/>
        </p:nvSpPr>
        <p:spPr bwMode="auto">
          <a:xfrm>
            <a:off x="8333268" y="5760000"/>
            <a:ext cx="95250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3200" b="1" dirty="0">
                <a:solidFill>
                  <a:srgbClr val="00B1EB"/>
                </a:solidFill>
                <a:latin typeface="+mn-lt"/>
                <a:cs typeface="Arial" panose="020B0604020202020204" pitchFamily="34" charset="0"/>
              </a:rPr>
              <a:t>X-80</a:t>
            </a:r>
          </a:p>
        </p:txBody>
      </p:sp>
      <p:sp>
        <p:nvSpPr>
          <p:cNvPr id="16" name="TextBox 15">
            <a:extLst>
              <a:ext uri="{FF2B5EF4-FFF2-40B4-BE49-F238E27FC236}">
                <a16:creationId xmlns:a16="http://schemas.microsoft.com/office/drawing/2014/main" id="{B0077C2B-A273-AD98-85CE-18A2903301CC}"/>
              </a:ext>
            </a:extLst>
          </p:cNvPr>
          <p:cNvSpPr txBox="1"/>
          <p:nvPr/>
        </p:nvSpPr>
        <p:spPr>
          <a:xfrm rot="16200000">
            <a:off x="434491" y="3792371"/>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kumimoji="0" lang="en-AU" sz="1600" b="0" i="0" u="none" strike="noStrike" kern="1200" cap="none" spc="0" normalizeH="0" baseline="0" noProof="0" dirty="0">
                <a:ln>
                  <a:noFill/>
                </a:ln>
                <a:solidFill>
                  <a:srgbClr val="00B1EB"/>
                </a:solidFill>
                <a:effectLst/>
                <a:uLnTx/>
                <a:uFillTx/>
                <a:latin typeface="Azo Sans 2"/>
                <a:ea typeface="+mn-ea"/>
                <a:cs typeface="+mn-cs"/>
              </a:rPr>
              <a:t>625 mm</a:t>
            </a:r>
          </a:p>
        </p:txBody>
      </p:sp>
      <p:cxnSp>
        <p:nvCxnSpPr>
          <p:cNvPr id="17" name="Straight Arrow Connector 16">
            <a:extLst>
              <a:ext uri="{FF2B5EF4-FFF2-40B4-BE49-F238E27FC236}">
                <a16:creationId xmlns:a16="http://schemas.microsoft.com/office/drawing/2014/main" id="{A5EF79A7-5D07-0386-7160-DE79FAFF6AB0}"/>
              </a:ext>
            </a:extLst>
          </p:cNvPr>
          <p:cNvCxnSpPr>
            <a:cxnSpLocks/>
          </p:cNvCxnSpPr>
          <p:nvPr/>
        </p:nvCxnSpPr>
        <p:spPr>
          <a:xfrm>
            <a:off x="7396762" y="1861813"/>
            <a:ext cx="0" cy="328873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CA1D35E-27D9-A25B-4978-5504F9BAE33F}"/>
              </a:ext>
            </a:extLst>
          </p:cNvPr>
          <p:cNvSpPr txBox="1"/>
          <p:nvPr/>
        </p:nvSpPr>
        <p:spPr>
          <a:xfrm>
            <a:off x="8493251" y="1249275"/>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dirty="0">
                <a:solidFill>
                  <a:srgbClr val="00B1EB"/>
                </a:solidFill>
                <a:latin typeface="Azo Sans 2"/>
              </a:rPr>
              <a:t>66</a:t>
            </a:r>
            <a:r>
              <a:rPr kumimoji="0" lang="en-AU" sz="1600" b="0" i="0" u="none" strike="noStrike" kern="1200" cap="none" spc="0" normalizeH="0" baseline="0" noProof="0" dirty="0">
                <a:ln>
                  <a:noFill/>
                </a:ln>
                <a:solidFill>
                  <a:srgbClr val="00B1EB"/>
                </a:solidFill>
                <a:effectLst/>
                <a:uLnTx/>
                <a:uFillTx/>
                <a:latin typeface="Azo Sans 2"/>
                <a:ea typeface="+mn-ea"/>
                <a:cs typeface="+mn-cs"/>
              </a:rPr>
              <a:t>0 mm</a:t>
            </a:r>
          </a:p>
        </p:txBody>
      </p:sp>
      <p:cxnSp>
        <p:nvCxnSpPr>
          <p:cNvPr id="33" name="Straight Arrow Connector 32">
            <a:extLst>
              <a:ext uri="{FF2B5EF4-FFF2-40B4-BE49-F238E27FC236}">
                <a16:creationId xmlns:a16="http://schemas.microsoft.com/office/drawing/2014/main" id="{9183A4E1-A4A7-7FEF-A44E-A279A0422479}"/>
              </a:ext>
            </a:extLst>
          </p:cNvPr>
          <p:cNvCxnSpPr>
            <a:cxnSpLocks/>
          </p:cNvCxnSpPr>
          <p:nvPr/>
        </p:nvCxnSpPr>
        <p:spPr>
          <a:xfrm flipH="1">
            <a:off x="7741532" y="1615890"/>
            <a:ext cx="2392753"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AA4E422-F63B-A5D4-0CE6-62D56F9B360D}"/>
              </a:ext>
            </a:extLst>
          </p:cNvPr>
          <p:cNvCxnSpPr>
            <a:cxnSpLocks/>
          </p:cNvCxnSpPr>
          <p:nvPr/>
        </p:nvCxnSpPr>
        <p:spPr>
          <a:xfrm flipV="1">
            <a:off x="5059263" y="5051899"/>
            <a:ext cx="272356" cy="49980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7E009BB-DFD3-9B25-EB9F-54C63A11C012}"/>
              </a:ext>
            </a:extLst>
          </p:cNvPr>
          <p:cNvSpPr txBox="1"/>
          <p:nvPr/>
        </p:nvSpPr>
        <p:spPr>
          <a:xfrm rot="17763718">
            <a:off x="4836485" y="5233607"/>
            <a:ext cx="1209561" cy="38280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kumimoji="0" lang="en-AU" sz="1600" b="0" i="0" u="none" strike="noStrike" kern="1200" cap="none" spc="0" normalizeH="0" baseline="0" noProof="0" dirty="0">
                <a:ln>
                  <a:noFill/>
                </a:ln>
                <a:solidFill>
                  <a:srgbClr val="00B1EB"/>
                </a:solidFill>
                <a:effectLst/>
                <a:uLnTx/>
                <a:uFillTx/>
                <a:latin typeface="Azo Sans 2"/>
                <a:ea typeface="+mn-ea"/>
                <a:cs typeface="+mn-cs"/>
              </a:rPr>
              <a:t>240 mm</a:t>
            </a:r>
            <a:endParaRPr lang="en-AU" sz="1600" noProof="0" dirty="0">
              <a:solidFill>
                <a:srgbClr val="00B1EB"/>
              </a:solidFill>
              <a:latin typeface="Azo Sans 2"/>
            </a:endParaRPr>
          </a:p>
        </p:txBody>
      </p:sp>
      <p:sp>
        <p:nvSpPr>
          <p:cNvPr id="41" name="Text Box 6">
            <a:extLst>
              <a:ext uri="{FF2B5EF4-FFF2-40B4-BE49-F238E27FC236}">
                <a16:creationId xmlns:a16="http://schemas.microsoft.com/office/drawing/2014/main" id="{7565E10B-1CF6-75A2-B570-26117342CFF4}"/>
              </a:ext>
            </a:extLst>
          </p:cNvPr>
          <p:cNvSpPr txBox="1">
            <a:spLocks noChangeArrowheads="1"/>
          </p:cNvSpPr>
          <p:nvPr/>
        </p:nvSpPr>
        <p:spPr bwMode="auto">
          <a:xfrm>
            <a:off x="3734082" y="5760000"/>
            <a:ext cx="95250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3200" b="1" dirty="0">
                <a:solidFill>
                  <a:srgbClr val="00B1EB"/>
                </a:solidFill>
                <a:latin typeface="+mn-lt"/>
                <a:cs typeface="Arial" panose="020B0604020202020204" pitchFamily="34" charset="0"/>
              </a:rPr>
              <a:t>X-45</a:t>
            </a:r>
          </a:p>
        </p:txBody>
      </p:sp>
      <p:cxnSp>
        <p:nvCxnSpPr>
          <p:cNvPr id="43" name="Straight Arrow Connector 42">
            <a:extLst>
              <a:ext uri="{FF2B5EF4-FFF2-40B4-BE49-F238E27FC236}">
                <a16:creationId xmlns:a16="http://schemas.microsoft.com/office/drawing/2014/main" id="{462B4D94-C588-C8E2-ED5F-743DF4ABDDE0}"/>
              </a:ext>
            </a:extLst>
          </p:cNvPr>
          <p:cNvCxnSpPr>
            <a:cxnSpLocks/>
          </p:cNvCxnSpPr>
          <p:nvPr/>
        </p:nvCxnSpPr>
        <p:spPr>
          <a:xfrm>
            <a:off x="1062456" y="2843250"/>
            <a:ext cx="0" cy="2208649"/>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A0E82E4-3E48-8D02-7E85-C4DFF9A4C273}"/>
              </a:ext>
            </a:extLst>
          </p:cNvPr>
          <p:cNvSpPr txBox="1"/>
          <p:nvPr/>
        </p:nvSpPr>
        <p:spPr>
          <a:xfrm>
            <a:off x="1705704" y="2157015"/>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kumimoji="0" lang="en-AU" sz="1600" b="0" i="0" u="none" strike="noStrike" kern="1200" cap="none" spc="0" normalizeH="0" baseline="0" noProof="0" dirty="0">
                <a:ln>
                  <a:noFill/>
                </a:ln>
                <a:solidFill>
                  <a:srgbClr val="00B1EB"/>
                </a:solidFill>
                <a:effectLst/>
                <a:uLnTx/>
                <a:uFillTx/>
                <a:latin typeface="Azo Sans 2"/>
                <a:ea typeface="+mn-ea"/>
                <a:cs typeface="+mn-cs"/>
              </a:rPr>
              <a:t>400 mm</a:t>
            </a:r>
          </a:p>
        </p:txBody>
      </p:sp>
      <p:cxnSp>
        <p:nvCxnSpPr>
          <p:cNvPr id="45" name="Straight Arrow Connector 44">
            <a:extLst>
              <a:ext uri="{FF2B5EF4-FFF2-40B4-BE49-F238E27FC236}">
                <a16:creationId xmlns:a16="http://schemas.microsoft.com/office/drawing/2014/main" id="{0EFF6791-7E77-AF49-66FE-2136F0091C9D}"/>
              </a:ext>
            </a:extLst>
          </p:cNvPr>
          <p:cNvCxnSpPr>
            <a:cxnSpLocks/>
          </p:cNvCxnSpPr>
          <p:nvPr/>
        </p:nvCxnSpPr>
        <p:spPr>
          <a:xfrm flipH="1">
            <a:off x="1449400" y="2523630"/>
            <a:ext cx="1355833"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0192DAD-5132-751C-0899-BD54BC12512F}"/>
              </a:ext>
            </a:extLst>
          </p:cNvPr>
          <p:cNvCxnSpPr>
            <a:cxnSpLocks/>
          </p:cNvCxnSpPr>
          <p:nvPr/>
        </p:nvCxnSpPr>
        <p:spPr>
          <a:xfrm flipV="1">
            <a:off x="10220757" y="5215999"/>
            <a:ext cx="399832" cy="418018"/>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Text Box 6">
            <a:extLst>
              <a:ext uri="{FF2B5EF4-FFF2-40B4-BE49-F238E27FC236}">
                <a16:creationId xmlns:a16="http://schemas.microsoft.com/office/drawing/2014/main" id="{0A77DD7E-39C2-05C3-FA95-CF0C2402D64E}"/>
              </a:ext>
            </a:extLst>
          </p:cNvPr>
          <p:cNvSpPr txBox="1">
            <a:spLocks noChangeArrowheads="1"/>
          </p:cNvSpPr>
          <p:nvPr/>
        </p:nvSpPr>
        <p:spPr bwMode="auto">
          <a:xfrm>
            <a:off x="1584000" y="5760000"/>
            <a:ext cx="95250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3200" b="1" dirty="0">
                <a:solidFill>
                  <a:srgbClr val="00B1EB"/>
                </a:solidFill>
                <a:latin typeface="+mn-lt"/>
                <a:cs typeface="Arial" panose="020B0604020202020204" pitchFamily="34" charset="0"/>
              </a:rPr>
              <a:t>X-25</a:t>
            </a:r>
          </a:p>
        </p:txBody>
      </p:sp>
      <p:sp>
        <p:nvSpPr>
          <p:cNvPr id="49" name="TextBox 48">
            <a:extLst>
              <a:ext uri="{FF2B5EF4-FFF2-40B4-BE49-F238E27FC236}">
                <a16:creationId xmlns:a16="http://schemas.microsoft.com/office/drawing/2014/main" id="{0C2E490D-AE7A-7C93-DB0F-943D31CC877C}"/>
              </a:ext>
            </a:extLst>
          </p:cNvPr>
          <p:cNvSpPr txBox="1"/>
          <p:nvPr/>
        </p:nvSpPr>
        <p:spPr>
          <a:xfrm rot="16200000">
            <a:off x="6767891" y="3425113"/>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dirty="0">
                <a:solidFill>
                  <a:srgbClr val="00B1EB"/>
                </a:solidFill>
                <a:latin typeface="Azo Sans 2"/>
              </a:rPr>
              <a:t>87</a:t>
            </a:r>
            <a:r>
              <a:rPr kumimoji="0" lang="en-AU" sz="1600" b="0" i="0" u="none" strike="noStrike" kern="1200" cap="none" spc="0" normalizeH="0" baseline="0" noProof="0" dirty="0">
                <a:ln>
                  <a:noFill/>
                </a:ln>
                <a:solidFill>
                  <a:srgbClr val="00B1EB"/>
                </a:solidFill>
                <a:effectLst/>
                <a:uLnTx/>
                <a:uFillTx/>
                <a:latin typeface="Azo Sans 2"/>
                <a:ea typeface="+mn-ea"/>
                <a:cs typeface="+mn-cs"/>
              </a:rPr>
              <a:t>5 mm</a:t>
            </a:r>
          </a:p>
        </p:txBody>
      </p:sp>
      <p:sp>
        <p:nvSpPr>
          <p:cNvPr id="56" name="TextBox 55">
            <a:extLst>
              <a:ext uri="{FF2B5EF4-FFF2-40B4-BE49-F238E27FC236}">
                <a16:creationId xmlns:a16="http://schemas.microsoft.com/office/drawing/2014/main" id="{6A7AD81C-3305-05D3-DCFD-382993D30CD3}"/>
              </a:ext>
            </a:extLst>
          </p:cNvPr>
          <p:cNvSpPr txBox="1"/>
          <p:nvPr/>
        </p:nvSpPr>
        <p:spPr>
          <a:xfrm>
            <a:off x="3887572" y="2157014"/>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kumimoji="0" lang="en-AU" sz="1600" b="0" i="0" u="none" strike="noStrike" kern="1200" cap="none" spc="0" normalizeH="0" baseline="0" noProof="0" dirty="0">
                <a:ln>
                  <a:noFill/>
                </a:ln>
                <a:solidFill>
                  <a:srgbClr val="00B1EB"/>
                </a:solidFill>
                <a:effectLst/>
                <a:uLnTx/>
                <a:uFillTx/>
                <a:latin typeface="Azo Sans 2"/>
                <a:ea typeface="+mn-ea"/>
                <a:cs typeface="+mn-cs"/>
              </a:rPr>
              <a:t>400 mm</a:t>
            </a:r>
          </a:p>
        </p:txBody>
      </p:sp>
      <p:cxnSp>
        <p:nvCxnSpPr>
          <p:cNvPr id="57" name="Straight Arrow Connector 56">
            <a:extLst>
              <a:ext uri="{FF2B5EF4-FFF2-40B4-BE49-F238E27FC236}">
                <a16:creationId xmlns:a16="http://schemas.microsoft.com/office/drawing/2014/main" id="{093A92FD-8A84-E5B8-1643-1B3423F3D447}"/>
              </a:ext>
            </a:extLst>
          </p:cNvPr>
          <p:cNvCxnSpPr>
            <a:cxnSpLocks/>
          </p:cNvCxnSpPr>
          <p:nvPr/>
        </p:nvCxnSpPr>
        <p:spPr>
          <a:xfrm flipH="1">
            <a:off x="3485843" y="2523629"/>
            <a:ext cx="1448981"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058" name="Picture 10" descr="Please wait!">
            <a:extLst>
              <a:ext uri="{FF2B5EF4-FFF2-40B4-BE49-F238E27FC236}">
                <a16:creationId xmlns:a16="http://schemas.microsoft.com/office/drawing/2014/main" id="{7A3B406F-C347-E10E-05E7-5DD20D458B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808" t="569" r="12323"/>
          <a:stretch/>
        </p:blipFill>
        <p:spPr bwMode="auto">
          <a:xfrm>
            <a:off x="1184540" y="2723134"/>
            <a:ext cx="2081579" cy="272805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a:extLst>
              <a:ext uri="{FF2B5EF4-FFF2-40B4-BE49-F238E27FC236}">
                <a16:creationId xmlns:a16="http://schemas.microsoft.com/office/drawing/2014/main" id="{1FAF4582-084C-EA78-B221-AA3AC111E9D7}"/>
              </a:ext>
            </a:extLst>
          </p:cNvPr>
          <p:cNvCxnSpPr>
            <a:cxnSpLocks/>
          </p:cNvCxnSpPr>
          <p:nvPr/>
        </p:nvCxnSpPr>
        <p:spPr>
          <a:xfrm flipV="1">
            <a:off x="2786920" y="5031373"/>
            <a:ext cx="272356" cy="49980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41B31A7-2AE8-4D63-3524-9761425B90D5}"/>
              </a:ext>
            </a:extLst>
          </p:cNvPr>
          <p:cNvSpPr txBox="1"/>
          <p:nvPr/>
        </p:nvSpPr>
        <p:spPr>
          <a:xfrm rot="17763718">
            <a:off x="2537902" y="5233606"/>
            <a:ext cx="1209561" cy="38280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kumimoji="0" lang="en-AU" sz="1600" b="0" i="0" u="none" strike="noStrike" kern="1200" cap="none" spc="0" normalizeH="0" baseline="0" noProof="0" dirty="0">
                <a:ln>
                  <a:noFill/>
                </a:ln>
                <a:solidFill>
                  <a:srgbClr val="00B1EB"/>
                </a:solidFill>
                <a:effectLst/>
                <a:uLnTx/>
                <a:uFillTx/>
                <a:latin typeface="Azo Sans 2"/>
                <a:ea typeface="+mn-ea"/>
                <a:cs typeface="+mn-cs"/>
              </a:rPr>
              <a:t>240 mm</a:t>
            </a:r>
            <a:endParaRPr lang="en-AU" sz="1600" noProof="0" dirty="0">
              <a:solidFill>
                <a:srgbClr val="00B1EB"/>
              </a:solidFill>
              <a:latin typeface="Azo Sans 2"/>
            </a:endParaRPr>
          </a:p>
        </p:txBody>
      </p:sp>
    </p:spTree>
    <p:extLst>
      <p:ext uri="{BB962C8B-B14F-4D97-AF65-F5344CB8AC3E}">
        <p14:creationId xmlns:p14="http://schemas.microsoft.com/office/powerpoint/2010/main" val="327463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6" grpId="0"/>
      <p:bldP spid="31" grpId="0"/>
      <p:bldP spid="38" grpId="0"/>
      <p:bldP spid="44" grpId="0"/>
      <p:bldP spid="49" grpId="0"/>
      <p:bldP spid="56"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5A01C7D9-5B90-1320-0580-C24171D59C3B}"/>
              </a:ext>
            </a:extLst>
          </p:cNvPr>
          <p:cNvPicPr>
            <a:picLocks noGrp="1" noChangeAspect="1"/>
          </p:cNvPicPr>
          <p:nvPr>
            <p:ph type="pic" sz="quarter" idx="14"/>
          </p:nvPr>
        </p:nvPicPr>
        <p:blipFill>
          <a:blip r:embed="rId2"/>
          <a:srcRect/>
          <a:stretch/>
        </p:blipFill>
        <p:spPr>
          <a:prstGeom prst="rect">
            <a:avLst/>
          </a:prstGeom>
        </p:spPr>
      </p:pic>
      <p:sp>
        <p:nvSpPr>
          <p:cNvPr id="3" name="Rechteck 4">
            <a:extLst>
              <a:ext uri="{FF2B5EF4-FFF2-40B4-BE49-F238E27FC236}">
                <a16:creationId xmlns:a16="http://schemas.microsoft.com/office/drawing/2014/main" id="{6DDF6EA8-774D-A88C-0628-8E87C56605F1}"/>
              </a:ext>
            </a:extLst>
          </p:cNvPr>
          <p:cNvSpPr/>
          <p:nvPr/>
        </p:nvSpPr>
        <p:spPr>
          <a:xfrm>
            <a:off x="440085" y="3265685"/>
            <a:ext cx="7390270" cy="3344665"/>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lang="en-US" sz="3600" dirty="0">
                <a:solidFill>
                  <a:schemeClr val="tx2"/>
                </a:solidFill>
                <a:latin typeface="Azo Sans 2 Light" panose="020B0403030503020204" pitchFamily="34" charset="77"/>
              </a:rPr>
              <a:t>Decentralised / Local</a:t>
            </a:r>
          </a:p>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schemeClr val="tx2"/>
                </a:solidFill>
                <a:effectLst/>
                <a:uLnTx/>
                <a:uFillTx/>
                <a:latin typeface="Azo Sans 2 Light" panose="020B0403030503020204" pitchFamily="34" charset="77"/>
                <a:ea typeface="+mn-ea"/>
                <a:cs typeface="+mn-cs"/>
              </a:rPr>
              <a:t>	</a:t>
            </a: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Hygienically Fresh Hot Water</a:t>
            </a:r>
            <a:endParaRPr lang="en-US" sz="3600" dirty="0">
              <a:solidFill>
                <a:schemeClr val="tx1"/>
              </a:solidFill>
              <a:latin typeface="Azo Sans 2 Light" panose="020B0403030503020204" pitchFamily="34" charset="77"/>
            </a:endParaRPr>
          </a:p>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&amp; Space Heating (HIU)</a:t>
            </a:r>
          </a:p>
        </p:txBody>
      </p:sp>
      <p:pic>
        <p:nvPicPr>
          <p:cNvPr id="34" name="SmartArt Placeholder 33">
            <a:extLst>
              <a:ext uri="{FF2B5EF4-FFF2-40B4-BE49-F238E27FC236}">
                <a16:creationId xmlns:a16="http://schemas.microsoft.com/office/drawing/2014/main" id="{379DED58-FB62-7070-5AE5-95784C3AAD1A}"/>
              </a:ext>
            </a:extLst>
          </p:cNvPr>
          <p:cNvPicPr>
            <a:picLocks noGrp="1" noChangeAspect="1"/>
          </p:cNvPicPr>
          <p:nvPr>
            <p:ph type="dgm" sz="quarter" idx="16"/>
          </p:nvPr>
        </p:nvPicPr>
        <p:blipFill>
          <a:blip r:embed="rId3" cstate="screen">
            <a:extLst>
              <a:ext uri="{28A0092B-C50C-407E-A947-70E740481C1C}">
                <a14:useLocalDpi xmlns:a14="http://schemas.microsoft.com/office/drawing/2010/main"/>
              </a:ext>
            </a:extLst>
          </a:blip>
          <a:stretch>
            <a:fillRect/>
          </a:stretch>
        </p:blipFill>
        <p:spPr>
          <a:xfrm>
            <a:off x="440086" y="446088"/>
            <a:ext cx="2207516" cy="539750"/>
          </a:xfrm>
          <a:prstGeom prst="rect">
            <a:avLst/>
          </a:prstGeom>
        </p:spPr>
      </p:pic>
      <p:sp>
        <p:nvSpPr>
          <p:cNvPr id="8" name="Text Placeholder 7">
            <a:extLst>
              <a:ext uri="{FF2B5EF4-FFF2-40B4-BE49-F238E27FC236}">
                <a16:creationId xmlns:a16="http://schemas.microsoft.com/office/drawing/2014/main" id="{05AE8A5C-A2AE-DEB6-6C81-63BD62C92CE0}"/>
              </a:ext>
            </a:extLst>
          </p:cNvPr>
          <p:cNvSpPr>
            <a:spLocks noGrp="1"/>
          </p:cNvSpPr>
          <p:nvPr>
            <p:ph type="body" sz="quarter" idx="15"/>
          </p:nvPr>
        </p:nvSpPr>
        <p:spPr/>
        <p:txBody>
          <a:bodyPr/>
          <a:lstStyle/>
          <a:p>
            <a:endParaRPr lang="en-AU" dirty="0"/>
          </a:p>
        </p:txBody>
      </p:sp>
      <p:sp>
        <p:nvSpPr>
          <p:cNvPr id="10" name="Rechteck 4">
            <a:extLst>
              <a:ext uri="{FF2B5EF4-FFF2-40B4-BE49-F238E27FC236}">
                <a16:creationId xmlns:a16="http://schemas.microsoft.com/office/drawing/2014/main" id="{51384208-C72C-3608-C287-5AC40DFA9C01}"/>
              </a:ext>
            </a:extLst>
          </p:cNvPr>
          <p:cNvSpPr/>
          <p:nvPr/>
        </p:nvSpPr>
        <p:spPr>
          <a:xfrm>
            <a:off x="521294" y="1713330"/>
            <a:ext cx="4552982" cy="2071861"/>
          </a:xfrm>
          <a:prstGeom prst="rect">
            <a:avLst/>
          </a:prstGeom>
          <a:solidFill>
            <a:schemeClr val="bg1">
              <a:alpha val="80000"/>
            </a:schemeClr>
          </a:solidFill>
          <a:ln>
            <a:noFill/>
          </a:ln>
          <a:effectLst>
            <a:innerShdw blurRad="63500" dist="50800" dir="13500000">
              <a:prstClr val="black">
                <a:alpha val="50000"/>
              </a:prstClr>
            </a:innerShdw>
            <a:softEdge rad="508000"/>
          </a:effectLst>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lstStyle/>
          <a:p>
            <a:pPr marR="0" lvl="0" algn="l" defTabSz="914400" rtl="0" eaLnBrk="1" fontAlgn="auto" latinLnBrk="0" hangingPunct="1">
              <a:lnSpc>
                <a:spcPct val="100000"/>
              </a:lnSpc>
              <a:spcBef>
                <a:spcPts val="0"/>
              </a:spcBef>
              <a:spcAft>
                <a:spcPts val="0"/>
              </a:spcAft>
              <a:buClrTx/>
              <a:buSzTx/>
              <a:tabLst/>
              <a:defRPr/>
            </a:pPr>
            <a:r>
              <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4000" b="1" dirty="0">
                <a:solidFill>
                  <a:schemeClr val="tx1"/>
                </a:solidFill>
                <a:latin typeface="Azo Sans 2 Light" panose="020B0403030503020204" pitchFamily="34" charset="77"/>
              </a:rPr>
              <a:t>	</a:t>
            </a:r>
            <a:r>
              <a:rPr kumimoji="0" lang="en-US" sz="48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rPr>
              <a:t>Regudis W</a:t>
            </a:r>
            <a:endParaRPr kumimoji="0" lang="en-US" sz="4000" b="1" i="0" u="none" strike="noStrike" kern="1200" cap="none" spc="0" normalizeH="0" baseline="0" noProof="0" dirty="0">
              <a:ln>
                <a:noFill/>
              </a:ln>
              <a:solidFill>
                <a:schemeClr val="tx1"/>
              </a:solidFill>
              <a:effectLst/>
              <a:uLnTx/>
              <a:uFillTx/>
              <a:latin typeface="Azo Sans 2 Light" panose="020B0403030503020204" pitchFamily="34" charset="77"/>
              <a:ea typeface="+mn-ea"/>
              <a:cs typeface="+mn-cs"/>
            </a:endParaRPr>
          </a:p>
        </p:txBody>
      </p:sp>
    </p:spTree>
    <p:extLst>
      <p:ext uri="{BB962C8B-B14F-4D97-AF65-F5344CB8AC3E}">
        <p14:creationId xmlns:p14="http://schemas.microsoft.com/office/powerpoint/2010/main" val="2123648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70AC6BA-4BA2-166B-C422-078FBCCE1922}"/>
              </a:ext>
            </a:extLst>
          </p:cNvPr>
          <p:cNvSpPr/>
          <p:nvPr/>
        </p:nvSpPr>
        <p:spPr>
          <a:xfrm>
            <a:off x="671512" y="1816735"/>
            <a:ext cx="10848974" cy="452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41CEFBC3-00F9-C208-6849-B047177D31DA}"/>
              </a:ext>
            </a:extLst>
          </p:cNvPr>
          <p:cNvPicPr>
            <a:picLocks noChangeAspect="1"/>
          </p:cNvPicPr>
          <p:nvPr/>
        </p:nvPicPr>
        <p:blipFill>
          <a:blip r:embed="rId3"/>
          <a:stretch>
            <a:fillRect/>
          </a:stretch>
        </p:blipFill>
        <p:spPr>
          <a:xfrm>
            <a:off x="852487" y="628650"/>
            <a:ext cx="10487025" cy="5600700"/>
          </a:xfrm>
          <a:prstGeom prst="rect">
            <a:avLst/>
          </a:prstGeom>
        </p:spPr>
      </p:pic>
      <p:sp>
        <p:nvSpPr>
          <p:cNvPr id="21" name="Rectangle 20">
            <a:extLst>
              <a:ext uri="{FF2B5EF4-FFF2-40B4-BE49-F238E27FC236}">
                <a16:creationId xmlns:a16="http://schemas.microsoft.com/office/drawing/2014/main" id="{DFFE6C3B-4A78-C2FA-5E85-296E9C217D19}"/>
              </a:ext>
            </a:extLst>
          </p:cNvPr>
          <p:cNvSpPr/>
          <p:nvPr/>
        </p:nvSpPr>
        <p:spPr>
          <a:xfrm>
            <a:off x="4984007" y="989330"/>
            <a:ext cx="3158044" cy="5430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82535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90AA-59C8-28E0-D472-123DCF8A8929}"/>
            </a:ext>
          </a:extLst>
        </p:cNvPr>
        <p:cNvGrpSpPr/>
        <p:nvPr/>
      </p:nvGrpSpPr>
      <p:grpSpPr>
        <a:xfrm>
          <a:off x="0" y="0"/>
          <a:ext cx="0" cy="0"/>
          <a:chOff x="0" y="0"/>
          <a:chExt cx="0" cy="0"/>
        </a:xfrm>
      </p:grpSpPr>
      <p:pic>
        <p:nvPicPr>
          <p:cNvPr id="13" name="Grafik 8">
            <a:extLst>
              <a:ext uri="{FF2B5EF4-FFF2-40B4-BE49-F238E27FC236}">
                <a16:creationId xmlns:a16="http://schemas.microsoft.com/office/drawing/2014/main" id="{3BDD50FF-7B9A-6D75-4F79-2FC9BE47EB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6415725" y="0"/>
            <a:ext cx="5938839" cy="7109290"/>
          </a:xfrm>
          <a:prstGeom prst="rect">
            <a:avLst/>
          </a:prstGeom>
          <a:effectLst>
            <a:softEdge rad="317500"/>
          </a:effectLst>
        </p:spPr>
      </p:pic>
      <p:sp>
        <p:nvSpPr>
          <p:cNvPr id="6" name="Titel 5">
            <a:extLst>
              <a:ext uri="{FF2B5EF4-FFF2-40B4-BE49-F238E27FC236}">
                <a16:creationId xmlns:a16="http://schemas.microsoft.com/office/drawing/2014/main" id="{AD477A03-892A-74C6-9533-B0451F902FA0}"/>
              </a:ext>
            </a:extLst>
          </p:cNvPr>
          <p:cNvSpPr>
            <a:spLocks noGrp="1"/>
          </p:cNvSpPr>
          <p:nvPr>
            <p:ph type="title"/>
          </p:nvPr>
        </p:nvSpPr>
        <p:spPr/>
        <p:txBody>
          <a:bodyPr/>
          <a:lstStyle/>
          <a:p>
            <a:r>
              <a:rPr lang="de-DE" b="1" dirty="0"/>
              <a:t>Regudis is an HIU</a:t>
            </a:r>
            <a:endParaRPr lang="de-DE" b="1" dirty="0">
              <a:solidFill>
                <a:srgbClr val="FF0000"/>
              </a:solidFill>
            </a:endParaRPr>
          </a:p>
        </p:txBody>
      </p:sp>
      <p:sp>
        <p:nvSpPr>
          <p:cNvPr id="17" name="TextBox 16">
            <a:extLst>
              <a:ext uri="{FF2B5EF4-FFF2-40B4-BE49-F238E27FC236}">
                <a16:creationId xmlns:a16="http://schemas.microsoft.com/office/drawing/2014/main" id="{D84D8ECE-B3DE-66F3-5A7A-D2D5361E037E}"/>
              </a:ext>
            </a:extLst>
          </p:cNvPr>
          <p:cNvSpPr txBox="1"/>
          <p:nvPr/>
        </p:nvSpPr>
        <p:spPr>
          <a:xfrm>
            <a:off x="152400" y="2250523"/>
            <a:ext cx="6263325" cy="1982722"/>
          </a:xfrm>
          <a:prstGeom prst="rect">
            <a:avLst/>
          </a:prstGeom>
        </p:spPr>
        <p:txBody>
          <a:bodyPr wrap="square" lIns="0" tIns="0" rIns="0" bIns="0" rtlCol="0">
            <a:noAutofit/>
          </a:bodyPr>
          <a:lstStyle/>
          <a:p>
            <a:pPr marL="285750" indent="-285750">
              <a:buClr>
                <a:schemeClr val="tx2"/>
              </a:buClr>
              <a:buSzPct val="120000"/>
              <a:buFont typeface="Arial" panose="020B0604020202020204" pitchFamily="34" charset="0"/>
              <a:buChar char="•"/>
            </a:pPr>
            <a:r>
              <a:rPr lang="en-US" sz="1500" dirty="0"/>
              <a:t>Connects DHW &amp; space heating (optional) to centralised heating network via same flow and return lines. </a:t>
            </a:r>
            <a:r>
              <a:rPr lang="en-US" sz="1500" dirty="0">
                <a:solidFill>
                  <a:srgbClr val="00B1EB"/>
                </a:solidFill>
              </a:rPr>
              <a:t>Potential to combine DHW and HHW plant</a:t>
            </a:r>
            <a:r>
              <a:rPr lang="en-US" sz="1500" dirty="0"/>
              <a:t>.</a:t>
            </a:r>
          </a:p>
          <a:p>
            <a:pPr marL="285750" indent="-285750">
              <a:buClr>
                <a:schemeClr val="tx2"/>
              </a:buClr>
              <a:buSzPct val="120000"/>
              <a:buFont typeface="Arial" panose="020B0604020202020204" pitchFamily="34" charset="0"/>
              <a:buChar char="•"/>
            </a:pPr>
            <a:endParaRPr lang="en-US" sz="1500" b="1" dirty="0"/>
          </a:p>
          <a:p>
            <a:pPr marL="285750" indent="-285750">
              <a:buClr>
                <a:schemeClr val="tx2"/>
              </a:buClr>
              <a:buSzPct val="120000"/>
              <a:buFont typeface="Arial" panose="020B0604020202020204" pitchFamily="34" charset="0"/>
              <a:buChar char="•"/>
            </a:pPr>
            <a:r>
              <a:rPr lang="en-US" sz="1500" dirty="0"/>
              <a:t>Hygienic DHW generated instantaneously on demand via plate HEX.</a:t>
            </a:r>
          </a:p>
          <a:p>
            <a:pPr marL="285750" indent="-285750">
              <a:buClr>
                <a:schemeClr val="tx2"/>
              </a:buClr>
              <a:buSzPct val="120000"/>
              <a:buFont typeface="Arial" panose="020B0604020202020204" pitchFamily="34" charset="0"/>
              <a:buChar char="•"/>
            </a:pPr>
            <a:endParaRPr lang="en-US" sz="1500" dirty="0"/>
          </a:p>
          <a:p>
            <a:pPr marL="285750" indent="-285750">
              <a:buClr>
                <a:schemeClr val="tx2"/>
              </a:buClr>
              <a:buSzPct val="120000"/>
              <a:buFont typeface="Arial" panose="020B0604020202020204" pitchFamily="34" charset="0"/>
              <a:buChar char="•"/>
            </a:pPr>
            <a:r>
              <a:rPr lang="en-US" sz="1500" dirty="0"/>
              <a:t>Supplies up to 600 L/h in space heating support (FCU/UFH/RAD).</a:t>
            </a:r>
          </a:p>
          <a:p>
            <a:pPr marL="285750" indent="-285750">
              <a:buClr>
                <a:schemeClr val="tx2"/>
              </a:buClr>
              <a:buSzPct val="120000"/>
              <a:buFont typeface="Arial" panose="020B0604020202020204" pitchFamily="34" charset="0"/>
              <a:buChar char="•"/>
            </a:pPr>
            <a:endParaRPr lang="en-US" sz="1500" dirty="0"/>
          </a:p>
          <a:p>
            <a:pPr marL="285750" indent="-285750">
              <a:buClr>
                <a:schemeClr val="tx2"/>
              </a:buClr>
              <a:buSzPct val="120000"/>
              <a:buFont typeface="Arial" panose="020B0604020202020204" pitchFamily="34" charset="0"/>
              <a:buChar char="•"/>
            </a:pPr>
            <a:r>
              <a:rPr lang="en-US" sz="1500" dirty="0"/>
              <a:t>Can be linked to existing heat networks for an instant DHW solution.</a:t>
            </a:r>
          </a:p>
        </p:txBody>
      </p:sp>
      <p:sp>
        <p:nvSpPr>
          <p:cNvPr id="27" name="Textplatzhalter 6">
            <a:extLst>
              <a:ext uri="{FF2B5EF4-FFF2-40B4-BE49-F238E27FC236}">
                <a16:creationId xmlns:a16="http://schemas.microsoft.com/office/drawing/2014/main" id="{48C3331A-A000-A188-946C-5E7E4AA05BD3}"/>
              </a:ext>
            </a:extLst>
          </p:cNvPr>
          <p:cNvSpPr>
            <a:spLocks noGrp="1"/>
          </p:cNvSpPr>
          <p:nvPr>
            <p:ph type="body" sz="quarter" idx="13"/>
          </p:nvPr>
        </p:nvSpPr>
        <p:spPr>
          <a:xfrm>
            <a:off x="433388" y="889200"/>
            <a:ext cx="11325223" cy="468000"/>
          </a:xfrm>
        </p:spPr>
        <p:txBody>
          <a:bodyPr/>
          <a:lstStyle/>
          <a:p>
            <a:r>
              <a:rPr lang="en-AU" sz="2400" dirty="0"/>
              <a:t>What is a heating interface unit?</a:t>
            </a:r>
          </a:p>
        </p:txBody>
      </p:sp>
      <p:pic>
        <p:nvPicPr>
          <p:cNvPr id="7" name="Bild 3">
            <a:extLst>
              <a:ext uri="{FF2B5EF4-FFF2-40B4-BE49-F238E27FC236}">
                <a16:creationId xmlns:a16="http://schemas.microsoft.com/office/drawing/2014/main" id="{BEB886B1-FD7D-50DB-369E-647E00D4D76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97392" y="4663798"/>
            <a:ext cx="1998607" cy="198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Rounded Corners 13">
            <a:extLst>
              <a:ext uri="{FF2B5EF4-FFF2-40B4-BE49-F238E27FC236}">
                <a16:creationId xmlns:a16="http://schemas.microsoft.com/office/drawing/2014/main" id="{160D7A98-50B4-1100-718F-220A21E879CD}"/>
              </a:ext>
            </a:extLst>
          </p:cNvPr>
          <p:cNvSpPr/>
          <p:nvPr/>
        </p:nvSpPr>
        <p:spPr>
          <a:xfrm>
            <a:off x="8515350" y="4441826"/>
            <a:ext cx="485775" cy="504825"/>
          </a:xfrm>
          <a:prstGeom prst="roundRect">
            <a:avLst/>
          </a:prstGeom>
          <a:noFill/>
          <a:ln w="38100">
            <a:solidFill>
              <a:srgbClr val="00B1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5" name="Straight Arrow Connector 14">
            <a:extLst>
              <a:ext uri="{FF2B5EF4-FFF2-40B4-BE49-F238E27FC236}">
                <a16:creationId xmlns:a16="http://schemas.microsoft.com/office/drawing/2014/main" id="{2595F0C0-A519-D71E-3C04-D31B1E92BACF}"/>
              </a:ext>
            </a:extLst>
          </p:cNvPr>
          <p:cNvCxnSpPr>
            <a:cxnSpLocks/>
            <a:stCxn id="14" idx="1"/>
          </p:cNvCxnSpPr>
          <p:nvPr/>
        </p:nvCxnSpPr>
        <p:spPr>
          <a:xfrm flipH="1">
            <a:off x="6286500" y="4694239"/>
            <a:ext cx="2228850" cy="29686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47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1">
            <a:extLst>
              <a:ext uri="{FF2B5EF4-FFF2-40B4-BE49-F238E27FC236}">
                <a16:creationId xmlns:a16="http://schemas.microsoft.com/office/drawing/2014/main" id="{0F5F8187-E242-690D-19D8-DB076CDF67E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834956" y="637845"/>
            <a:ext cx="5713964" cy="5871914"/>
          </a:xfrm>
          <a:prstGeom prst="rect">
            <a:avLst/>
          </a:prstGeom>
        </p:spPr>
      </p:pic>
      <p:sp>
        <p:nvSpPr>
          <p:cNvPr id="2734100" name="Rectangle 20"/>
          <p:cNvSpPr>
            <a:spLocks noChangeArrowheads="1"/>
          </p:cNvSpPr>
          <p:nvPr/>
        </p:nvSpPr>
        <p:spPr bwMode="auto">
          <a:xfrm>
            <a:off x="7306273" y="4976687"/>
            <a:ext cx="802658" cy="1407493"/>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
        <p:nvSpPr>
          <p:cNvPr id="2734102" name="Rectangle 22"/>
          <p:cNvSpPr>
            <a:spLocks noChangeArrowheads="1"/>
          </p:cNvSpPr>
          <p:nvPr/>
        </p:nvSpPr>
        <p:spPr bwMode="auto">
          <a:xfrm>
            <a:off x="6291210" y="5347860"/>
            <a:ext cx="802658" cy="1036320"/>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
        <p:nvSpPr>
          <p:cNvPr id="2734105" name="Rectangle 25"/>
          <p:cNvSpPr>
            <a:spLocks noChangeArrowheads="1"/>
          </p:cNvSpPr>
          <p:nvPr/>
        </p:nvSpPr>
        <p:spPr bwMode="auto">
          <a:xfrm>
            <a:off x="6948601" y="3957645"/>
            <a:ext cx="950856" cy="720923"/>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
        <p:nvSpPr>
          <p:cNvPr id="6" name="Titel 5">
            <a:extLst>
              <a:ext uri="{FF2B5EF4-FFF2-40B4-BE49-F238E27FC236}">
                <a16:creationId xmlns:a16="http://schemas.microsoft.com/office/drawing/2014/main" id="{C95A593F-107D-3E11-EEAA-64D1E80E1764}"/>
              </a:ext>
            </a:extLst>
          </p:cNvPr>
          <p:cNvSpPr>
            <a:spLocks noGrp="1"/>
          </p:cNvSpPr>
          <p:nvPr>
            <p:ph type="title"/>
          </p:nvPr>
        </p:nvSpPr>
        <p:spPr>
          <a:xfrm>
            <a:off x="433387" y="404832"/>
            <a:ext cx="6198144" cy="466026"/>
          </a:xfrm>
        </p:spPr>
        <p:txBody>
          <a:bodyPr/>
          <a:lstStyle/>
          <a:p>
            <a:r>
              <a:rPr lang="de-DE" b="1" dirty="0"/>
              <a:t>Heating Interface Units</a:t>
            </a:r>
            <a:endParaRPr lang="de-DE" b="1" dirty="0">
              <a:solidFill>
                <a:srgbClr val="FF0000"/>
              </a:solidFill>
            </a:endParaRPr>
          </a:p>
        </p:txBody>
      </p:sp>
      <p:sp>
        <p:nvSpPr>
          <p:cNvPr id="7" name="Textplatzhalter 6">
            <a:extLst>
              <a:ext uri="{FF2B5EF4-FFF2-40B4-BE49-F238E27FC236}">
                <a16:creationId xmlns:a16="http://schemas.microsoft.com/office/drawing/2014/main" id="{4972DD17-8956-95F6-BB8A-DE4463E4550D}"/>
              </a:ext>
            </a:extLst>
          </p:cNvPr>
          <p:cNvSpPr>
            <a:spLocks noGrp="1"/>
          </p:cNvSpPr>
          <p:nvPr>
            <p:ph type="body" sz="quarter" idx="13"/>
          </p:nvPr>
        </p:nvSpPr>
        <p:spPr>
          <a:xfrm>
            <a:off x="433389" y="889200"/>
            <a:ext cx="4436562" cy="468000"/>
          </a:xfrm>
        </p:spPr>
        <p:txBody>
          <a:bodyPr/>
          <a:lstStyle/>
          <a:p>
            <a:r>
              <a:rPr lang="en-AU" sz="2400" dirty="0"/>
              <a:t>Installation</a:t>
            </a:r>
          </a:p>
        </p:txBody>
      </p:sp>
      <p:sp>
        <p:nvSpPr>
          <p:cNvPr id="8" name="TextBox 7">
            <a:extLst>
              <a:ext uri="{FF2B5EF4-FFF2-40B4-BE49-F238E27FC236}">
                <a16:creationId xmlns:a16="http://schemas.microsoft.com/office/drawing/2014/main" id="{FBAB1502-07F3-4FF7-A259-AE9EF102446E}"/>
              </a:ext>
            </a:extLst>
          </p:cNvPr>
          <p:cNvSpPr txBox="1"/>
          <p:nvPr/>
        </p:nvSpPr>
        <p:spPr>
          <a:xfrm>
            <a:off x="723459" y="2281913"/>
            <a:ext cx="4899092" cy="4072385"/>
          </a:xfrm>
          <a:prstGeom prst="rect">
            <a:avLst/>
          </a:prstGeom>
        </p:spPr>
        <p:txBody>
          <a:bodyPr wrap="square" lIns="0" tIns="0" rIns="0" bIns="0" rtlCol="0">
            <a:noAutofit/>
          </a:bodyPr>
          <a:lstStyle/>
          <a:p>
            <a:pPr>
              <a:buClr>
                <a:schemeClr val="tx2"/>
              </a:buClr>
              <a:buSzPct val="120000"/>
            </a:pPr>
            <a:r>
              <a:rPr lang="en-US" sz="1600" dirty="0"/>
              <a:t>Central heat generator plus buffer energy storage cylinder with regenerative energy tank loading possibilities</a:t>
            </a:r>
          </a:p>
          <a:p>
            <a:pPr>
              <a:buClr>
                <a:schemeClr val="tx2"/>
              </a:buClr>
              <a:buSzPct val="120000"/>
            </a:pPr>
            <a:r>
              <a:rPr lang="en-US" sz="1600" dirty="0"/>
              <a:t>	</a:t>
            </a:r>
          </a:p>
          <a:p>
            <a:pPr>
              <a:buClr>
                <a:schemeClr val="tx2"/>
              </a:buClr>
              <a:buSzPct val="120000"/>
            </a:pPr>
            <a:endParaRPr lang="en-US" sz="1600" dirty="0"/>
          </a:p>
          <a:p>
            <a:pPr>
              <a:buClr>
                <a:schemeClr val="tx2"/>
              </a:buClr>
              <a:buSzPct val="120000"/>
            </a:pPr>
            <a:r>
              <a:rPr lang="en-US" sz="1600" dirty="0"/>
              <a:t> 3-pipe-system:</a:t>
            </a:r>
          </a:p>
          <a:p>
            <a:pPr marL="285750" indent="-285750">
              <a:buClr>
                <a:schemeClr val="tx2"/>
              </a:buClr>
              <a:buSzPct val="120000"/>
              <a:buFont typeface="Arial" panose="020B0604020202020204" pitchFamily="34" charset="0"/>
              <a:buChar char="•"/>
            </a:pPr>
            <a:r>
              <a:rPr lang="en-US" sz="1600" dirty="0"/>
              <a:t>primary HW flow </a:t>
            </a:r>
          </a:p>
          <a:p>
            <a:pPr marL="285750" indent="-285750">
              <a:buClr>
                <a:schemeClr val="tx2"/>
              </a:buClr>
              <a:buSzPct val="120000"/>
              <a:buFont typeface="Arial" panose="020B0604020202020204" pitchFamily="34" charset="0"/>
              <a:buChar char="•"/>
            </a:pPr>
            <a:r>
              <a:rPr lang="en-US" sz="1600" dirty="0"/>
              <a:t>primary HW return</a:t>
            </a:r>
          </a:p>
          <a:p>
            <a:pPr marL="285750" indent="-285750">
              <a:buClr>
                <a:schemeClr val="tx2"/>
              </a:buClr>
              <a:buSzPct val="120000"/>
              <a:buFont typeface="Arial" panose="020B0604020202020204" pitchFamily="34" charset="0"/>
              <a:buChar char="•"/>
            </a:pPr>
            <a:r>
              <a:rPr lang="en-US" sz="1600" dirty="0"/>
              <a:t>potable cold water</a:t>
            </a:r>
          </a:p>
          <a:p>
            <a:pPr>
              <a:buClr>
                <a:schemeClr val="tx2"/>
              </a:buClr>
              <a:buSzPct val="120000"/>
            </a:pPr>
            <a:endParaRPr lang="en-US" sz="1600" dirty="0"/>
          </a:p>
          <a:p>
            <a:pPr>
              <a:buClr>
                <a:schemeClr val="tx2"/>
              </a:buClr>
              <a:buSzPct val="120000"/>
            </a:pPr>
            <a:endParaRPr lang="en-US" sz="1600" dirty="0"/>
          </a:p>
          <a:p>
            <a:pPr>
              <a:buClr>
                <a:schemeClr val="tx2"/>
              </a:buClr>
              <a:buSzPct val="120000"/>
            </a:pPr>
            <a:r>
              <a:rPr lang="en-US" sz="1600" dirty="0"/>
              <a:t> One Regudis W station per area</a:t>
            </a:r>
          </a:p>
          <a:p>
            <a:pPr>
              <a:buClr>
                <a:schemeClr val="tx2"/>
              </a:buClr>
              <a:buSzPct val="120000"/>
            </a:pPr>
            <a:r>
              <a:rPr lang="en-US" sz="1600" dirty="0"/>
              <a:t>(i.e., hotel room, apartment, etc.)</a:t>
            </a:r>
          </a:p>
          <a:p>
            <a:pPr>
              <a:buClr>
                <a:schemeClr val="tx2"/>
              </a:buClr>
              <a:buSzPct val="120000"/>
            </a:pPr>
            <a:endParaRPr lang="en-US" sz="1600" dirty="0"/>
          </a:p>
          <a:p>
            <a:pPr>
              <a:buClr>
                <a:schemeClr val="tx2"/>
              </a:buClr>
              <a:buSzPct val="120000"/>
            </a:pPr>
            <a:endParaRPr lang="en-US" sz="1600" dirty="0"/>
          </a:p>
          <a:p>
            <a:pPr>
              <a:buClr>
                <a:schemeClr val="tx2"/>
              </a:buClr>
              <a:buSzPct val="120000"/>
            </a:pPr>
            <a:r>
              <a:rPr lang="en-US" dirty="0">
                <a:solidFill>
                  <a:schemeClr val="tx2"/>
                </a:solidFill>
              </a:rPr>
              <a:t>100% efficiency for heat pumps</a:t>
            </a:r>
          </a:p>
          <a:p>
            <a:pPr>
              <a:buClr>
                <a:schemeClr val="tx2"/>
              </a:buClr>
              <a:buSzPct val="120000"/>
            </a:pPr>
            <a:endParaRPr lang="en-US" sz="1600" dirty="0"/>
          </a:p>
        </p:txBody>
      </p:sp>
      <p:sp>
        <p:nvSpPr>
          <p:cNvPr id="4" name="Rectangle 24">
            <a:extLst>
              <a:ext uri="{FF2B5EF4-FFF2-40B4-BE49-F238E27FC236}">
                <a16:creationId xmlns:a16="http://schemas.microsoft.com/office/drawing/2014/main" id="{E248EE0B-70EE-471D-6B12-DB67F474F503}"/>
              </a:ext>
            </a:extLst>
          </p:cNvPr>
          <p:cNvSpPr>
            <a:spLocks noChangeArrowheads="1"/>
          </p:cNvSpPr>
          <p:nvPr/>
        </p:nvSpPr>
        <p:spPr bwMode="auto">
          <a:xfrm>
            <a:off x="8496728" y="3351419"/>
            <a:ext cx="367734" cy="1585913"/>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
        <p:nvSpPr>
          <p:cNvPr id="5" name="Rectangle 25">
            <a:extLst>
              <a:ext uri="{FF2B5EF4-FFF2-40B4-BE49-F238E27FC236}">
                <a16:creationId xmlns:a16="http://schemas.microsoft.com/office/drawing/2014/main" id="{2264E14B-CFCD-6010-3503-BCA15B82F7A2}"/>
              </a:ext>
            </a:extLst>
          </p:cNvPr>
          <p:cNvSpPr>
            <a:spLocks noChangeArrowheads="1"/>
          </p:cNvSpPr>
          <p:nvPr/>
        </p:nvSpPr>
        <p:spPr bwMode="auto">
          <a:xfrm>
            <a:off x="9728256" y="3957646"/>
            <a:ext cx="912525" cy="720923"/>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
        <p:nvSpPr>
          <p:cNvPr id="9" name="Rectangle 25">
            <a:extLst>
              <a:ext uri="{FF2B5EF4-FFF2-40B4-BE49-F238E27FC236}">
                <a16:creationId xmlns:a16="http://schemas.microsoft.com/office/drawing/2014/main" id="{EFC1BD13-5711-8073-CA98-3F45FA525A19}"/>
              </a:ext>
            </a:extLst>
          </p:cNvPr>
          <p:cNvSpPr>
            <a:spLocks noChangeArrowheads="1"/>
          </p:cNvSpPr>
          <p:nvPr/>
        </p:nvSpPr>
        <p:spPr bwMode="auto">
          <a:xfrm>
            <a:off x="9728257" y="2038960"/>
            <a:ext cx="912525" cy="1137200"/>
          </a:xfrm>
          <a:prstGeom prst="rect">
            <a:avLst/>
          </a:prstGeom>
          <a:solidFill>
            <a:srgbClr val="00CC00">
              <a:alpha val="35000"/>
            </a:srgbClr>
          </a:solidFill>
          <a:ln w="25400">
            <a:noFill/>
            <a:miter lim="800000"/>
            <a:headEnd/>
            <a:tailEnd/>
          </a:ln>
        </p:spPr>
        <p:txBody>
          <a:bodyPr wrap="none" anchor="ctr"/>
          <a:lstStyle/>
          <a:p>
            <a:pPr algn="r" eaLnBrk="0" hangingPunct="0"/>
            <a:endParaRPr lang="de-DE" dirty="0"/>
          </a:p>
        </p:txBody>
      </p:sp>
    </p:spTree>
    <p:extLst>
      <p:ext uri="{BB962C8B-B14F-4D97-AF65-F5344CB8AC3E}">
        <p14:creationId xmlns:p14="http://schemas.microsoft.com/office/powerpoint/2010/main" val="355770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341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34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73410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73410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3410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734105"/>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9"/>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0" grpId="0" animBg="1"/>
      <p:bldP spid="2734100" grpId="1" animBg="1"/>
      <p:bldP spid="2734102" grpId="0" animBg="1"/>
      <p:bldP spid="2734102" grpId="1" animBg="1"/>
      <p:bldP spid="2734105" grpId="0" animBg="1"/>
      <p:bldP spid="2734105" grpId="1" animBg="1"/>
      <p:bldP spid="4" grpId="0" animBg="1"/>
      <p:bldP spid="4" grpId="1" animBg="1"/>
      <p:bldP spid="5" grpId="0" animBg="1"/>
      <p:bldP spid="5" grpId="1" animBg="1"/>
      <p:bldP spid="9" grpId="0" animBg="1"/>
      <p:bldP spid="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Upper thermal insulation shell for Regudis W-HTE dwelling stations, EPP,  anthracite - Oventrop GmbH &amp; Co. KG">
            <a:extLst>
              <a:ext uri="{FF2B5EF4-FFF2-40B4-BE49-F238E27FC236}">
                <a16:creationId xmlns:a16="http://schemas.microsoft.com/office/drawing/2014/main" id="{CA3A1208-6ABF-EB40-2D45-6BE99451BC7B}"/>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6254" t="14788" r="16112" b="13280"/>
          <a:stretch/>
        </p:blipFill>
        <p:spPr bwMode="auto">
          <a:xfrm>
            <a:off x="6564628" y="2263457"/>
            <a:ext cx="4359718" cy="393148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OVENTROP Wohnungsstation Regudis W-HTE kupfergelötet, 25 l/min.">
            <a:extLst>
              <a:ext uri="{FF2B5EF4-FFF2-40B4-BE49-F238E27FC236}">
                <a16:creationId xmlns:a16="http://schemas.microsoft.com/office/drawing/2014/main" id="{BA48F5BA-98C1-5B57-7117-A7B2DBBEA4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72" b="1417"/>
          <a:stretch/>
        </p:blipFill>
        <p:spPr bwMode="auto">
          <a:xfrm>
            <a:off x="843743" y="2112189"/>
            <a:ext cx="3881884" cy="3804628"/>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208C7FD2-D0C9-5FB0-F98E-FD083B807F23}"/>
              </a:ext>
            </a:extLst>
          </p:cNvPr>
          <p:cNvSpPr txBox="1"/>
          <p:nvPr/>
        </p:nvSpPr>
        <p:spPr>
          <a:xfrm rot="19491832">
            <a:off x="10401071" y="6196854"/>
            <a:ext cx="1209561" cy="414188"/>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dirty="0">
                <a:solidFill>
                  <a:srgbClr val="00B1EB"/>
                </a:solidFill>
                <a:latin typeface="Azo Sans 2"/>
              </a:rPr>
              <a:t>110</a:t>
            </a:r>
            <a:r>
              <a:rPr kumimoji="0" lang="en-AU" sz="1600" b="0" i="0" u="none" strike="noStrike" kern="1200" cap="none" spc="0" normalizeH="0" baseline="0" noProof="0" dirty="0">
                <a:ln>
                  <a:noFill/>
                </a:ln>
                <a:solidFill>
                  <a:srgbClr val="00B1EB"/>
                </a:solidFill>
                <a:effectLst/>
                <a:uLnTx/>
                <a:uFillTx/>
                <a:latin typeface="Azo Sans 2"/>
                <a:ea typeface="+mn-ea"/>
                <a:cs typeface="+mn-cs"/>
              </a:rPr>
              <a:t> mm</a:t>
            </a:r>
          </a:p>
        </p:txBody>
      </p:sp>
      <p:sp>
        <p:nvSpPr>
          <p:cNvPr id="4" name="Titel 1">
            <a:extLst>
              <a:ext uri="{FF2B5EF4-FFF2-40B4-BE49-F238E27FC236}">
                <a16:creationId xmlns:a16="http://schemas.microsoft.com/office/drawing/2014/main" id="{6E2D0B50-2C04-A397-18F6-40AC120DB7FA}"/>
              </a:ext>
            </a:extLst>
          </p:cNvPr>
          <p:cNvSpPr txBox="1">
            <a:spLocks/>
          </p:cNvSpPr>
          <p:nvPr/>
        </p:nvSpPr>
        <p:spPr>
          <a:xfrm>
            <a:off x="433387" y="404832"/>
            <a:ext cx="4292240"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en-GB" b="1" dirty="0"/>
              <a:t>Dimensions</a:t>
            </a:r>
          </a:p>
        </p:txBody>
      </p:sp>
      <p:sp>
        <p:nvSpPr>
          <p:cNvPr id="5" name="Titel 1">
            <a:extLst>
              <a:ext uri="{FF2B5EF4-FFF2-40B4-BE49-F238E27FC236}">
                <a16:creationId xmlns:a16="http://schemas.microsoft.com/office/drawing/2014/main" id="{E65F09D2-8D80-EF69-F900-DC2FD526F5E2}"/>
              </a:ext>
            </a:extLst>
          </p:cNvPr>
          <p:cNvSpPr txBox="1">
            <a:spLocks/>
          </p:cNvSpPr>
          <p:nvPr/>
        </p:nvSpPr>
        <p:spPr>
          <a:xfrm>
            <a:off x="433387" y="941183"/>
            <a:ext cx="4148888" cy="46602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Azo Sans 2 Medium" panose="020B0703030503020204" pitchFamily="34" charset="0"/>
                <a:ea typeface="+mj-ea"/>
                <a:cs typeface="+mj-cs"/>
              </a:defRPr>
            </a:lvl1pPr>
          </a:lstStyle>
          <a:p>
            <a:r>
              <a:rPr lang="pt-BR" sz="2400" dirty="0"/>
              <a:t>Regudis Decentralised Stations</a:t>
            </a:r>
            <a:endParaRPr lang="en-GB" sz="2400" dirty="0"/>
          </a:p>
        </p:txBody>
      </p:sp>
      <p:sp>
        <p:nvSpPr>
          <p:cNvPr id="19" name="Text Box 6"/>
          <p:cNvSpPr txBox="1">
            <a:spLocks noChangeArrowheads="1"/>
          </p:cNvSpPr>
          <p:nvPr/>
        </p:nvSpPr>
        <p:spPr bwMode="auto">
          <a:xfrm>
            <a:off x="1357281" y="5880728"/>
            <a:ext cx="24444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2800" b="1" dirty="0">
                <a:solidFill>
                  <a:srgbClr val="00B1EB"/>
                </a:solidFill>
                <a:latin typeface="+mn-lt"/>
                <a:cs typeface="Arial" panose="020B0604020202020204" pitchFamily="34" charset="0"/>
              </a:rPr>
              <a:t>Regudis W-HTE</a:t>
            </a:r>
          </a:p>
        </p:txBody>
      </p:sp>
      <p:cxnSp>
        <p:nvCxnSpPr>
          <p:cNvPr id="17" name="Straight Arrow Connector 16">
            <a:extLst>
              <a:ext uri="{FF2B5EF4-FFF2-40B4-BE49-F238E27FC236}">
                <a16:creationId xmlns:a16="http://schemas.microsoft.com/office/drawing/2014/main" id="{A5EF79A7-5D07-0386-7160-DE79FAFF6AB0}"/>
              </a:ext>
            </a:extLst>
          </p:cNvPr>
          <p:cNvCxnSpPr>
            <a:cxnSpLocks/>
          </p:cNvCxnSpPr>
          <p:nvPr/>
        </p:nvCxnSpPr>
        <p:spPr>
          <a:xfrm>
            <a:off x="6337609" y="2438400"/>
            <a:ext cx="0" cy="3077681"/>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CA1D35E-27D9-A25B-4978-5504F9BAE33F}"/>
              </a:ext>
            </a:extLst>
          </p:cNvPr>
          <p:cNvSpPr txBox="1"/>
          <p:nvPr/>
        </p:nvSpPr>
        <p:spPr>
          <a:xfrm rot="258523">
            <a:off x="8299829" y="1837703"/>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dirty="0">
                <a:solidFill>
                  <a:srgbClr val="00B1EB"/>
                </a:solidFill>
                <a:latin typeface="Azo Sans 2"/>
              </a:rPr>
              <a:t>60</a:t>
            </a:r>
            <a:r>
              <a:rPr kumimoji="0" lang="en-AU" sz="1600" b="0" i="0" u="none" strike="noStrike" kern="1200" cap="none" spc="0" normalizeH="0" baseline="0" noProof="0" dirty="0">
                <a:ln>
                  <a:noFill/>
                </a:ln>
                <a:solidFill>
                  <a:srgbClr val="00B1EB"/>
                </a:solidFill>
                <a:effectLst/>
                <a:uLnTx/>
                <a:uFillTx/>
                <a:latin typeface="Azo Sans 2"/>
                <a:ea typeface="+mn-ea"/>
                <a:cs typeface="+mn-cs"/>
              </a:rPr>
              <a:t>0 mm</a:t>
            </a:r>
          </a:p>
        </p:txBody>
      </p:sp>
      <p:cxnSp>
        <p:nvCxnSpPr>
          <p:cNvPr id="33" name="Straight Arrow Connector 32">
            <a:extLst>
              <a:ext uri="{FF2B5EF4-FFF2-40B4-BE49-F238E27FC236}">
                <a16:creationId xmlns:a16="http://schemas.microsoft.com/office/drawing/2014/main" id="{9183A4E1-A4A7-7FEF-A44E-A279A0422479}"/>
              </a:ext>
            </a:extLst>
          </p:cNvPr>
          <p:cNvCxnSpPr>
            <a:cxnSpLocks/>
          </p:cNvCxnSpPr>
          <p:nvPr/>
        </p:nvCxnSpPr>
        <p:spPr>
          <a:xfrm flipH="1" flipV="1">
            <a:off x="6838950" y="2021011"/>
            <a:ext cx="3822700" cy="284039"/>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0192DAD-5132-751C-0899-BD54BC12512F}"/>
              </a:ext>
            </a:extLst>
          </p:cNvPr>
          <p:cNvCxnSpPr>
            <a:cxnSpLocks/>
          </p:cNvCxnSpPr>
          <p:nvPr/>
        </p:nvCxnSpPr>
        <p:spPr>
          <a:xfrm flipV="1">
            <a:off x="10610480" y="6068085"/>
            <a:ext cx="395372" cy="253707"/>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C2E490D-AE7A-7C93-DB0F-943D31CC877C}"/>
              </a:ext>
            </a:extLst>
          </p:cNvPr>
          <p:cNvSpPr txBox="1"/>
          <p:nvPr/>
        </p:nvSpPr>
        <p:spPr>
          <a:xfrm rot="16200000">
            <a:off x="5709645" y="3791949"/>
            <a:ext cx="889314" cy="366615"/>
          </a:xfrm>
          <a:prstGeom prst="rect">
            <a:avLst/>
          </a:prstGeom>
        </p:spPr>
        <p:txBody>
          <a:bodyPr wrap="square" lIns="0" tIns="0" rIns="0" bIns="0" rtlCol="0">
            <a:noAutofit/>
          </a:bodyPr>
          <a:lstStyle/>
          <a:p>
            <a:pPr marL="0" marR="0" lvl="0" indent="0" algn="ctr" defTabSz="457200" rtl="0" eaLnBrk="1" fontAlgn="auto" latinLnBrk="0" hangingPunct="1">
              <a:lnSpc>
                <a:spcPct val="100000"/>
              </a:lnSpc>
              <a:spcBef>
                <a:spcPts val="0"/>
              </a:spcBef>
              <a:spcAft>
                <a:spcPts val="0"/>
              </a:spcAft>
              <a:buClr>
                <a:srgbClr val="00B1EB"/>
              </a:buClr>
              <a:buSzPct val="120000"/>
              <a:buFontTx/>
              <a:buNone/>
              <a:tabLst/>
              <a:defRPr/>
            </a:pPr>
            <a:r>
              <a:rPr lang="en-AU" sz="1600" noProof="0" dirty="0">
                <a:solidFill>
                  <a:srgbClr val="00B1EB"/>
                </a:solidFill>
                <a:latin typeface="Azo Sans 2"/>
              </a:rPr>
              <a:t>455</a:t>
            </a:r>
            <a:r>
              <a:rPr kumimoji="0" lang="en-AU" sz="1600" b="0" i="0" u="none" strike="noStrike" kern="1200" cap="none" spc="0" normalizeH="0" baseline="0" noProof="0" dirty="0">
                <a:ln>
                  <a:noFill/>
                </a:ln>
                <a:solidFill>
                  <a:srgbClr val="00B1EB"/>
                </a:solidFill>
                <a:effectLst/>
                <a:uLnTx/>
                <a:uFillTx/>
                <a:latin typeface="Azo Sans 2"/>
                <a:ea typeface="+mn-ea"/>
                <a:cs typeface="+mn-cs"/>
              </a:rPr>
              <a:t> mm</a:t>
            </a:r>
          </a:p>
        </p:txBody>
      </p:sp>
      <p:sp>
        <p:nvSpPr>
          <p:cNvPr id="8" name="Text Box 6">
            <a:extLst>
              <a:ext uri="{FF2B5EF4-FFF2-40B4-BE49-F238E27FC236}">
                <a16:creationId xmlns:a16="http://schemas.microsoft.com/office/drawing/2014/main" id="{8A5BD587-BFDC-2960-A342-DF646CCB13D1}"/>
              </a:ext>
            </a:extLst>
          </p:cNvPr>
          <p:cNvSpPr txBox="1">
            <a:spLocks noChangeArrowheads="1"/>
          </p:cNvSpPr>
          <p:nvPr/>
        </p:nvSpPr>
        <p:spPr bwMode="auto">
          <a:xfrm>
            <a:off x="7044199" y="6068085"/>
            <a:ext cx="19664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2"/>
                </a:solidFill>
                <a:latin typeface="Arial" panose="020B0604020202020204" pitchFamily="34" charset="0"/>
              </a:defRPr>
            </a:lvl1pPr>
            <a:lvl2pPr marL="742950" indent="-285750">
              <a:defRPr>
                <a:solidFill>
                  <a:schemeClr val="tx2"/>
                </a:solidFill>
                <a:latin typeface="Arial" panose="020B0604020202020204" pitchFamily="34" charset="0"/>
              </a:defRPr>
            </a:lvl2pPr>
            <a:lvl3pPr marL="1143000" indent="-228600">
              <a:defRPr>
                <a:solidFill>
                  <a:schemeClr val="tx2"/>
                </a:solidFill>
                <a:latin typeface="Arial" panose="020B0604020202020204" pitchFamily="34" charset="0"/>
              </a:defRPr>
            </a:lvl3pPr>
            <a:lvl4pPr marL="1600200" indent="-228600">
              <a:defRPr>
                <a:solidFill>
                  <a:schemeClr val="tx2"/>
                </a:solidFill>
                <a:latin typeface="Arial" panose="020B0604020202020204" pitchFamily="34" charset="0"/>
              </a:defRPr>
            </a:lvl4pPr>
            <a:lvl5pPr marL="2057400" indent="-22860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defRPr/>
            </a:pPr>
            <a:r>
              <a:rPr lang="de-DE" altLang="de-DE" sz="2000" b="1" dirty="0">
                <a:solidFill>
                  <a:srgbClr val="00B1EB"/>
                </a:solidFill>
                <a:latin typeface="+mn-lt"/>
                <a:cs typeface="Arial" panose="020B0604020202020204" pitchFamily="34" charset="0"/>
              </a:rPr>
              <a:t>Upper Insulation</a:t>
            </a:r>
          </a:p>
        </p:txBody>
      </p:sp>
    </p:spTree>
    <p:extLst>
      <p:ext uri="{BB962C8B-B14F-4D97-AF65-F5344CB8AC3E}">
        <p14:creationId xmlns:p14="http://schemas.microsoft.com/office/powerpoint/2010/main" val="9205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31" grpId="0"/>
      <p:bldP spid="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BD863-3941-DDA0-F72A-5401007B475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CF41B69-573B-021C-C069-3CDE68647E35}"/>
              </a:ext>
            </a:extLst>
          </p:cNvPr>
          <p:cNvPicPr>
            <a:picLocks noChangeAspect="1"/>
          </p:cNvPicPr>
          <p:nvPr/>
        </p:nvPicPr>
        <p:blipFill rotWithShape="1">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l="2209" t="2722" r="2249" b="2637"/>
          <a:stretch/>
        </p:blipFill>
        <p:spPr>
          <a:xfrm>
            <a:off x="575353" y="1812957"/>
            <a:ext cx="6169108" cy="3692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itel 5">
            <a:extLst>
              <a:ext uri="{FF2B5EF4-FFF2-40B4-BE49-F238E27FC236}">
                <a16:creationId xmlns:a16="http://schemas.microsoft.com/office/drawing/2014/main" id="{4939BCC5-DA46-F78A-1509-B4AF076C085B}"/>
              </a:ext>
            </a:extLst>
          </p:cNvPr>
          <p:cNvSpPr>
            <a:spLocks noGrp="1"/>
          </p:cNvSpPr>
          <p:nvPr>
            <p:ph type="title"/>
          </p:nvPr>
        </p:nvSpPr>
        <p:spPr/>
        <p:txBody>
          <a:bodyPr/>
          <a:lstStyle/>
          <a:p>
            <a:r>
              <a:rPr lang="de-DE" b="1" dirty="0"/>
              <a:t>Heating Interface Units</a:t>
            </a:r>
            <a:endParaRPr lang="de-DE" b="1" dirty="0">
              <a:solidFill>
                <a:srgbClr val="FF0000"/>
              </a:solidFill>
            </a:endParaRPr>
          </a:p>
        </p:txBody>
      </p:sp>
      <p:sp>
        <p:nvSpPr>
          <p:cNvPr id="17" name="TextBox 16">
            <a:extLst>
              <a:ext uri="{FF2B5EF4-FFF2-40B4-BE49-F238E27FC236}">
                <a16:creationId xmlns:a16="http://schemas.microsoft.com/office/drawing/2014/main" id="{90AC1C0B-A7BD-EF81-C290-55F8C31EEC3F}"/>
              </a:ext>
            </a:extLst>
          </p:cNvPr>
          <p:cNvSpPr txBox="1"/>
          <p:nvPr/>
        </p:nvSpPr>
        <p:spPr>
          <a:xfrm>
            <a:off x="7372351" y="2314657"/>
            <a:ext cx="3905250" cy="2912088"/>
          </a:xfrm>
          <a:prstGeom prst="rect">
            <a:avLst/>
          </a:prstGeom>
        </p:spPr>
        <p:txBody>
          <a:bodyPr wrap="square" lIns="0" tIns="0" rIns="0" bIns="0" rtlCol="0">
            <a:noAutofit/>
          </a:bodyPr>
          <a:lstStyle/>
          <a:p>
            <a:pPr>
              <a:buClr>
                <a:schemeClr val="tx2"/>
              </a:buClr>
              <a:buSzPct val="120000"/>
            </a:pPr>
            <a:r>
              <a:rPr lang="en-US" sz="1600" u="sng" dirty="0"/>
              <a:t>Example: </a:t>
            </a:r>
          </a:p>
          <a:p>
            <a:pPr>
              <a:buClr>
                <a:schemeClr val="tx2"/>
              </a:buClr>
              <a:buSzPct val="120000"/>
            </a:pPr>
            <a:r>
              <a:rPr lang="en-US" sz="1600" dirty="0"/>
              <a:t> </a:t>
            </a:r>
          </a:p>
          <a:p>
            <a:pPr>
              <a:buClr>
                <a:schemeClr val="tx2"/>
              </a:buClr>
              <a:buSzPct val="120000"/>
            </a:pPr>
            <a:r>
              <a:rPr lang="en-US" sz="1600" dirty="0"/>
              <a:t>If 40 dwelling stations require 75kw plant,</a:t>
            </a:r>
          </a:p>
          <a:p>
            <a:pPr>
              <a:buClr>
                <a:schemeClr val="tx2"/>
              </a:buClr>
              <a:buSzPct val="120000"/>
            </a:pPr>
            <a:r>
              <a:rPr lang="en-US" sz="1600" dirty="0"/>
              <a:t>140 dwelling stations require 150kw plant.</a:t>
            </a:r>
          </a:p>
          <a:p>
            <a:pPr>
              <a:buClr>
                <a:schemeClr val="tx2"/>
              </a:buClr>
              <a:buSzPct val="120000"/>
            </a:pPr>
            <a:endParaRPr lang="en-US" sz="1600" dirty="0"/>
          </a:p>
          <a:p>
            <a:pPr>
              <a:buClr>
                <a:schemeClr val="tx2"/>
              </a:buClr>
              <a:buSzPct val="120000"/>
            </a:pPr>
            <a:r>
              <a:rPr lang="en-US" sz="1600" dirty="0">
                <a:solidFill>
                  <a:srgbClr val="00B1EB"/>
                </a:solidFill>
              </a:rPr>
              <a:t>Plant size only increases 100% despite a 250% increase in the number of dwelling stations.</a:t>
            </a:r>
          </a:p>
          <a:p>
            <a:pPr>
              <a:buClr>
                <a:schemeClr val="tx2"/>
              </a:buClr>
              <a:buSzPct val="120000"/>
            </a:pPr>
            <a:endParaRPr lang="en-US" sz="1600" dirty="0"/>
          </a:p>
          <a:p>
            <a:pPr>
              <a:buClr>
                <a:schemeClr val="tx2"/>
              </a:buClr>
              <a:buSzPct val="120000"/>
            </a:pPr>
            <a:r>
              <a:rPr lang="en-US" sz="1600" b="1" dirty="0"/>
              <a:t>More stations = More diversity</a:t>
            </a:r>
          </a:p>
        </p:txBody>
      </p:sp>
      <p:sp>
        <p:nvSpPr>
          <p:cNvPr id="27" name="Textplatzhalter 6">
            <a:extLst>
              <a:ext uri="{FF2B5EF4-FFF2-40B4-BE49-F238E27FC236}">
                <a16:creationId xmlns:a16="http://schemas.microsoft.com/office/drawing/2014/main" id="{66F98EDA-DED6-A908-C82A-E04ABB89B42F}"/>
              </a:ext>
            </a:extLst>
          </p:cNvPr>
          <p:cNvSpPr>
            <a:spLocks noGrp="1"/>
          </p:cNvSpPr>
          <p:nvPr>
            <p:ph type="body" sz="quarter" idx="13"/>
          </p:nvPr>
        </p:nvSpPr>
        <p:spPr>
          <a:xfrm>
            <a:off x="433388" y="889200"/>
            <a:ext cx="11325223" cy="468000"/>
          </a:xfrm>
        </p:spPr>
        <p:txBody>
          <a:bodyPr/>
          <a:lstStyle/>
          <a:p>
            <a:r>
              <a:rPr lang="en-AU" sz="2400" dirty="0"/>
              <a:t>Primary </a:t>
            </a:r>
            <a:r>
              <a:rPr lang="en-US" sz="2400" dirty="0"/>
              <a:t>HWS Diversity / Coincidence Factor Apply</a:t>
            </a:r>
            <a:endParaRPr lang="en-AU" sz="2400" dirty="0"/>
          </a:p>
        </p:txBody>
      </p:sp>
      <p:sp>
        <p:nvSpPr>
          <p:cNvPr id="3" name="TextBox 2">
            <a:extLst>
              <a:ext uri="{FF2B5EF4-FFF2-40B4-BE49-F238E27FC236}">
                <a16:creationId xmlns:a16="http://schemas.microsoft.com/office/drawing/2014/main" id="{7BC8E936-5D7F-248E-7F05-43576BB8AE26}"/>
              </a:ext>
            </a:extLst>
          </p:cNvPr>
          <p:cNvSpPr txBox="1"/>
          <p:nvPr/>
        </p:nvSpPr>
        <p:spPr>
          <a:xfrm>
            <a:off x="1167262" y="5845632"/>
            <a:ext cx="4762500" cy="496743"/>
          </a:xfrm>
          <a:prstGeom prst="rect">
            <a:avLst/>
          </a:prstGeom>
        </p:spPr>
        <p:txBody>
          <a:bodyPr wrap="square" lIns="0" tIns="0" rIns="0" bIns="0" rtlCol="0">
            <a:noAutofit/>
          </a:bodyPr>
          <a:lstStyle/>
          <a:p>
            <a:pPr>
              <a:buClr>
                <a:schemeClr val="tx2"/>
              </a:buClr>
              <a:buSzPct val="120000"/>
            </a:pPr>
            <a:r>
              <a:rPr lang="en-US" sz="1600" dirty="0"/>
              <a:t>Coincidence factor relates to HWS generation &amp; depends on number of dwellings/stations installed in project.</a:t>
            </a:r>
          </a:p>
        </p:txBody>
      </p:sp>
    </p:spTree>
    <p:extLst>
      <p:ext uri="{BB962C8B-B14F-4D97-AF65-F5344CB8AC3E}">
        <p14:creationId xmlns:p14="http://schemas.microsoft.com/office/powerpoint/2010/main" val="1301613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7F704251-28C8-A3D6-7D8A-B80BFA54BC69}"/>
              </a:ext>
            </a:extLst>
          </p:cNvPr>
          <p:cNvSpPr>
            <a:spLocks noGrp="1"/>
          </p:cNvSpPr>
          <p:nvPr>
            <p:ph type="body" sz="quarter" idx="13"/>
          </p:nvPr>
        </p:nvSpPr>
        <p:spPr>
          <a:xfrm>
            <a:off x="433387" y="889200"/>
            <a:ext cx="11325225" cy="468000"/>
          </a:xfrm>
        </p:spPr>
        <p:txBody>
          <a:bodyPr/>
          <a:lstStyle/>
          <a:p>
            <a:r>
              <a:rPr lang="en-US" sz="2400" dirty="0"/>
              <a:t>Application, Certification &amp; Approvals</a:t>
            </a:r>
          </a:p>
        </p:txBody>
      </p:sp>
      <p:sp>
        <p:nvSpPr>
          <p:cNvPr id="11" name="Title 6">
            <a:extLst>
              <a:ext uri="{FF2B5EF4-FFF2-40B4-BE49-F238E27FC236}">
                <a16:creationId xmlns:a16="http://schemas.microsoft.com/office/drawing/2014/main" id="{799257BA-5C74-9AAA-EC3E-754330314937}"/>
              </a:ext>
            </a:extLst>
          </p:cNvPr>
          <p:cNvSpPr>
            <a:spLocks noGrp="1"/>
          </p:cNvSpPr>
          <p:nvPr>
            <p:ph type="title"/>
          </p:nvPr>
        </p:nvSpPr>
        <p:spPr>
          <a:xfrm>
            <a:off x="433388" y="404832"/>
            <a:ext cx="5179762" cy="466026"/>
          </a:xfrm>
        </p:spPr>
        <p:txBody>
          <a:bodyPr/>
          <a:lstStyle/>
          <a:p>
            <a:r>
              <a:rPr lang="en-AU" b="1" dirty="0"/>
              <a:t>Regudis W-HTE</a:t>
            </a:r>
          </a:p>
        </p:txBody>
      </p:sp>
      <p:grpSp>
        <p:nvGrpSpPr>
          <p:cNvPr id="2" name="Group 1">
            <a:extLst>
              <a:ext uri="{FF2B5EF4-FFF2-40B4-BE49-F238E27FC236}">
                <a16:creationId xmlns:a16="http://schemas.microsoft.com/office/drawing/2014/main" id="{B8FDCD00-ECAC-100B-9047-8A172C59D1FF}"/>
              </a:ext>
            </a:extLst>
          </p:cNvPr>
          <p:cNvGrpSpPr/>
          <p:nvPr/>
        </p:nvGrpSpPr>
        <p:grpSpPr>
          <a:xfrm>
            <a:off x="11103192" y="394573"/>
            <a:ext cx="864573" cy="718570"/>
            <a:chOff x="11110913" y="246808"/>
            <a:chExt cx="864573" cy="718570"/>
          </a:xfrm>
        </p:grpSpPr>
        <p:sp>
          <p:nvSpPr>
            <p:cNvPr id="6" name="Text Box 5">
              <a:extLst>
                <a:ext uri="{FF2B5EF4-FFF2-40B4-BE49-F238E27FC236}">
                  <a16:creationId xmlns:a16="http://schemas.microsoft.com/office/drawing/2014/main" id="{D7027697-FB7F-A900-172A-9880FD03EEF7}"/>
                </a:ext>
              </a:extLst>
            </p:cNvPr>
            <p:cNvSpPr txBox="1">
              <a:spLocks noChangeArrowheads="1"/>
            </p:cNvSpPr>
            <p:nvPr/>
          </p:nvSpPr>
          <p:spPr bwMode="auto">
            <a:xfrm>
              <a:off x="11110913" y="257580"/>
              <a:ext cx="765816" cy="6984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spcAft>
                  <a:spcPts val="600"/>
                </a:spcAft>
                <a:defRPr/>
              </a:pPr>
              <a:r>
                <a:rPr lang="de-DE" altLang="en-US" sz="1000" dirty="0">
                  <a:solidFill>
                    <a:schemeClr val="tx1">
                      <a:lumMod val="50000"/>
                    </a:schemeClr>
                  </a:solidFill>
                  <a:latin typeface="Arial" panose="020B0604020202020204" pitchFamily="34" charset="0"/>
                </a:rPr>
                <a:t>made</a:t>
              </a:r>
            </a:p>
            <a:p>
              <a:pPr algn="r" eaLnBrk="1" hangingPunct="1">
                <a:spcAft>
                  <a:spcPts val="600"/>
                </a:spcAft>
                <a:defRPr/>
              </a:pPr>
              <a:r>
                <a:rPr lang="de-DE" altLang="en-US" sz="1000" dirty="0">
                  <a:solidFill>
                    <a:schemeClr val="tx1">
                      <a:lumMod val="50000"/>
                    </a:schemeClr>
                  </a:solidFill>
                  <a:latin typeface="Arial" panose="020B0604020202020204" pitchFamily="34" charset="0"/>
                </a:rPr>
                <a:t>in</a:t>
              </a:r>
            </a:p>
            <a:p>
              <a:pPr algn="r" eaLnBrk="1" hangingPunct="1">
                <a:spcAft>
                  <a:spcPts val="600"/>
                </a:spcAft>
                <a:defRPr/>
              </a:pPr>
              <a:r>
                <a:rPr lang="de-DE" altLang="en-US" sz="1000" dirty="0">
                  <a:solidFill>
                    <a:schemeClr val="tx1">
                      <a:lumMod val="50000"/>
                    </a:schemeClr>
                  </a:solidFill>
                  <a:latin typeface="Arial" panose="020B0604020202020204" pitchFamily="34" charset="0"/>
                </a:rPr>
                <a:t>Germany</a:t>
              </a:r>
            </a:p>
          </p:txBody>
        </p:sp>
        <p:grpSp>
          <p:nvGrpSpPr>
            <p:cNvPr id="7" name="Group 6">
              <a:extLst>
                <a:ext uri="{FF2B5EF4-FFF2-40B4-BE49-F238E27FC236}">
                  <a16:creationId xmlns:a16="http://schemas.microsoft.com/office/drawing/2014/main" id="{C96FE93B-B7DB-D82E-E7CD-0B43AA360CB3}"/>
                </a:ext>
              </a:extLst>
            </p:cNvPr>
            <p:cNvGrpSpPr>
              <a:grpSpLocks noChangeAspect="1"/>
            </p:cNvGrpSpPr>
            <p:nvPr/>
          </p:nvGrpSpPr>
          <p:grpSpPr>
            <a:xfrm>
              <a:off x="11831486" y="246808"/>
              <a:ext cx="144000" cy="718570"/>
              <a:chOff x="7667625" y="836613"/>
              <a:chExt cx="1236907" cy="6172282"/>
            </a:xfrm>
          </p:grpSpPr>
          <p:sp>
            <p:nvSpPr>
              <p:cNvPr id="8" name="Rectangle 2">
                <a:extLst>
                  <a:ext uri="{FF2B5EF4-FFF2-40B4-BE49-F238E27FC236}">
                    <a16:creationId xmlns:a16="http://schemas.microsoft.com/office/drawing/2014/main" id="{1423076D-CD77-230D-6BCA-DC0113FC9B5F}"/>
                  </a:ext>
                </a:extLst>
              </p:cNvPr>
              <p:cNvSpPr>
                <a:spLocks noChangeArrowheads="1"/>
              </p:cNvSpPr>
              <p:nvPr/>
            </p:nvSpPr>
            <p:spPr bwMode="auto">
              <a:xfrm>
                <a:off x="7667625" y="836613"/>
                <a:ext cx="1236906" cy="185537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a:p>
            </p:txBody>
          </p:sp>
          <p:sp>
            <p:nvSpPr>
              <p:cNvPr id="9" name="Rectangle 3">
                <a:extLst>
                  <a:ext uri="{FF2B5EF4-FFF2-40B4-BE49-F238E27FC236}">
                    <a16:creationId xmlns:a16="http://schemas.microsoft.com/office/drawing/2014/main" id="{36B9D4BD-834D-59CF-7A91-D086F3F2CDB4}"/>
                  </a:ext>
                </a:extLst>
              </p:cNvPr>
              <p:cNvSpPr>
                <a:spLocks noChangeArrowheads="1"/>
              </p:cNvSpPr>
              <p:nvPr/>
            </p:nvSpPr>
            <p:spPr bwMode="auto">
              <a:xfrm>
                <a:off x="7667625" y="3001211"/>
                <a:ext cx="1236907" cy="185537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a:p>
            </p:txBody>
          </p:sp>
          <p:sp>
            <p:nvSpPr>
              <p:cNvPr id="10" name="Rectangle 4">
                <a:extLst>
                  <a:ext uri="{FF2B5EF4-FFF2-40B4-BE49-F238E27FC236}">
                    <a16:creationId xmlns:a16="http://schemas.microsoft.com/office/drawing/2014/main" id="{B6FEEA2A-6107-1B09-26D7-4DB95742F3A8}"/>
                  </a:ext>
                </a:extLst>
              </p:cNvPr>
              <p:cNvSpPr>
                <a:spLocks noChangeArrowheads="1"/>
              </p:cNvSpPr>
              <p:nvPr/>
            </p:nvSpPr>
            <p:spPr bwMode="auto">
              <a:xfrm>
                <a:off x="7667625" y="5165809"/>
                <a:ext cx="1236907" cy="184308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AU" altLang="en-US"/>
              </a:p>
            </p:txBody>
          </p:sp>
        </p:grpSp>
      </p:grpSp>
      <p:pic>
        <p:nvPicPr>
          <p:cNvPr id="13" name="Picture 12" descr="A red and black logo&#10;&#10;Description automatically generated">
            <a:extLst>
              <a:ext uri="{FF2B5EF4-FFF2-40B4-BE49-F238E27FC236}">
                <a16:creationId xmlns:a16="http://schemas.microsoft.com/office/drawing/2014/main" id="{0960BB3B-3745-1157-E1F9-C8F5156B09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796"/>
          <a:stretch/>
        </p:blipFill>
        <p:spPr>
          <a:xfrm>
            <a:off x="10153152" y="547690"/>
            <a:ext cx="721609" cy="466027"/>
          </a:xfrm>
          <a:prstGeom prst="rect">
            <a:avLst/>
          </a:prstGeom>
        </p:spPr>
      </p:pic>
      <p:sp>
        <p:nvSpPr>
          <p:cNvPr id="14" name="TextBox 13">
            <a:extLst>
              <a:ext uri="{FF2B5EF4-FFF2-40B4-BE49-F238E27FC236}">
                <a16:creationId xmlns:a16="http://schemas.microsoft.com/office/drawing/2014/main" id="{82C9FA96-1C13-CE16-443E-DADE19E1F846}"/>
              </a:ext>
            </a:extLst>
          </p:cNvPr>
          <p:cNvSpPr txBox="1"/>
          <p:nvPr/>
        </p:nvSpPr>
        <p:spPr>
          <a:xfrm>
            <a:off x="6019700" y="1646680"/>
            <a:ext cx="5467349" cy="4878279"/>
          </a:xfrm>
          <a:prstGeom prst="rect">
            <a:avLst/>
          </a:prstGeom>
        </p:spPr>
        <p:txBody>
          <a:bodyPr wrap="square" lIns="0" tIns="0" rIns="0" bIns="0" rtlCol="0">
            <a:noAutofit/>
          </a:bodyPr>
          <a:lstStyle/>
          <a:p>
            <a:pPr marL="285750" indent="-285750" algn="just">
              <a:spcAft>
                <a:spcPts val="1000"/>
              </a:spcAft>
              <a:buClr>
                <a:schemeClr val="tx2"/>
              </a:buClr>
              <a:buSzPct val="120000"/>
              <a:buFont typeface="Arial" panose="020B0604020202020204" pitchFamily="34" charset="0"/>
              <a:buChar char="•"/>
            </a:pPr>
            <a:r>
              <a:rPr lang="en-US" sz="1600" dirty="0"/>
              <a:t>Approved </a:t>
            </a:r>
            <a:r>
              <a:rPr lang="en-US" sz="1600" dirty="0" err="1"/>
              <a:t>WaterMark</a:t>
            </a:r>
            <a:r>
              <a:rPr lang="en-US" sz="1600" dirty="0"/>
              <a:t> standard AS3498:2020 for heated water supply with ABCB </a:t>
            </a:r>
            <a:r>
              <a:rPr lang="en-US" sz="1600" dirty="0" err="1"/>
              <a:t>WaterMark</a:t>
            </a:r>
            <a:r>
              <a:rPr lang="en-US" sz="1600" dirty="0"/>
              <a:t> license No. 23357.</a:t>
            </a:r>
          </a:p>
          <a:p>
            <a:pPr marL="285750" indent="-285750" algn="just">
              <a:spcAft>
                <a:spcPts val="1000"/>
              </a:spcAft>
              <a:buClr>
                <a:schemeClr val="tx2"/>
              </a:buClr>
              <a:buSzPct val="120000"/>
              <a:buFont typeface="Arial" panose="020B0604020202020204" pitchFamily="34" charset="0"/>
              <a:buChar char="•"/>
            </a:pPr>
            <a:r>
              <a:rPr lang="en-US" sz="1600" dirty="0"/>
              <a:t>Potable warm water compliant with AS3500.4 Clause 1.9.3, approved appliance for less than 50°C systems. </a:t>
            </a:r>
          </a:p>
          <a:p>
            <a:pPr marL="285750" indent="-285750" algn="just">
              <a:spcAft>
                <a:spcPts val="1000"/>
              </a:spcAft>
              <a:buClr>
                <a:schemeClr val="tx2"/>
              </a:buClr>
              <a:buSzPct val="120000"/>
              <a:buFont typeface="Arial" panose="020B0604020202020204" pitchFamily="34" charset="0"/>
              <a:buChar char="•"/>
            </a:pPr>
            <a:r>
              <a:rPr lang="en-US" sz="1600" dirty="0"/>
              <a:t>Approved by NSW Health for warm and hot potable water.</a:t>
            </a:r>
          </a:p>
          <a:p>
            <a:pPr marL="285750" indent="-285750" algn="just">
              <a:spcAft>
                <a:spcPts val="1000"/>
              </a:spcAft>
              <a:buClr>
                <a:schemeClr val="tx2"/>
              </a:buClr>
              <a:buSzPct val="120000"/>
              <a:buFont typeface="Arial" panose="020B0604020202020204" pitchFamily="34" charset="0"/>
              <a:buChar char="•"/>
            </a:pPr>
            <a:r>
              <a:rPr lang="en-US" sz="1600" dirty="0"/>
              <a:t>Heat interface connecting fan coil units or underfloor heating or radiator primary heating water supply, one heating system. </a:t>
            </a:r>
          </a:p>
          <a:p>
            <a:pPr marL="285750" indent="-285750" algn="just">
              <a:spcAft>
                <a:spcPts val="1000"/>
              </a:spcAft>
              <a:buClr>
                <a:schemeClr val="tx2"/>
              </a:buClr>
              <a:buSzPct val="120000"/>
              <a:buFont typeface="Arial" panose="020B0604020202020204" pitchFamily="34" charset="0"/>
              <a:buChar char="•"/>
            </a:pPr>
            <a:r>
              <a:rPr lang="en-US" sz="1600" dirty="0"/>
              <a:t>Direct-to-tap warm water appliance = no tempering valve or TMV required = annual TMV maintenance eliminated. </a:t>
            </a:r>
          </a:p>
          <a:p>
            <a:pPr marL="285750" indent="-285750" algn="just">
              <a:spcAft>
                <a:spcPts val="1000"/>
              </a:spcAft>
              <a:buClr>
                <a:schemeClr val="tx2"/>
              </a:buClr>
              <a:buSzPct val="120000"/>
              <a:buFont typeface="Arial" panose="020B0604020202020204" pitchFamily="34" charset="0"/>
              <a:buChar char="•"/>
            </a:pPr>
            <a:r>
              <a:rPr lang="en-US" sz="1600" dirty="0"/>
              <a:t>As an appliance, complies with state warm water system requirements and installation standards under the Plumbing Code of Australia and the Australian Building Codes Board.</a:t>
            </a:r>
          </a:p>
          <a:p>
            <a:pPr marL="285750" indent="-285750" algn="just">
              <a:spcAft>
                <a:spcPts val="1000"/>
              </a:spcAft>
              <a:buClr>
                <a:schemeClr val="tx2"/>
              </a:buClr>
              <a:buSzPct val="120000"/>
              <a:buFont typeface="Arial" panose="020B0604020202020204" pitchFamily="34" charset="0"/>
              <a:buChar char="•"/>
            </a:pPr>
            <a:r>
              <a:rPr lang="en-US" sz="1600" dirty="0"/>
              <a:t>Energy consumption for billing measured by heat/energy meter installed within Regudis station, or in primary supply.</a:t>
            </a:r>
          </a:p>
          <a:p>
            <a:pPr marL="285750" indent="-285750" algn="just">
              <a:spcAft>
                <a:spcPts val="1000"/>
              </a:spcAft>
              <a:buClr>
                <a:schemeClr val="tx2"/>
              </a:buClr>
              <a:buSzPct val="120000"/>
              <a:buFont typeface="Arial" panose="020B0604020202020204" pitchFamily="34" charset="0"/>
              <a:buChar char="•"/>
            </a:pPr>
            <a:r>
              <a:rPr lang="en-US" sz="1600" dirty="0"/>
              <a:t>Water-usage billing also available for potable-hot-water-only systems with no space heating.</a:t>
            </a:r>
          </a:p>
        </p:txBody>
      </p:sp>
      <p:grpSp>
        <p:nvGrpSpPr>
          <p:cNvPr id="19" name="Group 18">
            <a:extLst>
              <a:ext uri="{FF2B5EF4-FFF2-40B4-BE49-F238E27FC236}">
                <a16:creationId xmlns:a16="http://schemas.microsoft.com/office/drawing/2014/main" id="{2AF211D2-EB6F-9670-A4DB-C638AF88FE7D}"/>
              </a:ext>
            </a:extLst>
          </p:cNvPr>
          <p:cNvGrpSpPr/>
          <p:nvPr/>
        </p:nvGrpSpPr>
        <p:grpSpPr>
          <a:xfrm>
            <a:off x="7904541" y="181412"/>
            <a:ext cx="1627832" cy="1198582"/>
            <a:chOff x="8576497" y="0"/>
            <a:chExt cx="1627832" cy="1198582"/>
          </a:xfrm>
        </p:grpSpPr>
        <p:pic>
          <p:nvPicPr>
            <p:cNvPr id="17" name="Picture 16" descr="NSW Health Resources - The Buttery">
              <a:extLst>
                <a:ext uri="{FF2B5EF4-FFF2-40B4-BE49-F238E27FC236}">
                  <a16:creationId xmlns:a16="http://schemas.microsoft.com/office/drawing/2014/main" id="{6AF9B379-95F9-860A-EF1A-DFBB76F35654}"/>
                </a:ext>
              </a:extLst>
            </p:cNvPr>
            <p:cNvPicPr>
              <a:picLocks noChangeAspect="1"/>
            </p:cNvPicPr>
            <p:nvPr/>
          </p:nvPicPr>
          <p:blipFill rotWithShape="1">
            <a:blip r:embed="rId4">
              <a:extLst>
                <a:ext uri="{28A0092B-C50C-407E-A947-70E740481C1C}">
                  <a14:useLocalDpi xmlns:a14="http://schemas.microsoft.com/office/drawing/2010/main" val="0"/>
                </a:ext>
              </a:extLst>
            </a:blip>
            <a:srcRect t="19098"/>
            <a:stretch/>
          </p:blipFill>
          <p:spPr bwMode="auto">
            <a:xfrm>
              <a:off x="8576497" y="0"/>
              <a:ext cx="1627832" cy="851316"/>
            </a:xfrm>
            <a:prstGeom prst="rect">
              <a:avLst/>
            </a:prstGeom>
            <a:noFill/>
            <a:ln>
              <a:noFill/>
            </a:ln>
          </p:spPr>
        </p:pic>
        <p:pic>
          <p:nvPicPr>
            <p:cNvPr id="18" name="Picture 17" descr="5 Red Green Approved Stamp (PNG Transparent) | OnlyGFX.com">
              <a:extLst>
                <a:ext uri="{FF2B5EF4-FFF2-40B4-BE49-F238E27FC236}">
                  <a16:creationId xmlns:a16="http://schemas.microsoft.com/office/drawing/2014/main" id="{CBA736E9-CE9A-EB76-9A9A-CE8DE95A8936}"/>
                </a:ext>
              </a:extLst>
            </p:cNvPr>
            <p:cNvPicPr>
              <a:picLocks noChangeAspect="1"/>
            </p:cNvPicPr>
            <p:nvPr/>
          </p:nvPicPr>
          <p:blipFill>
            <a:blip r:embed="rId5">
              <a:alphaModFix amt="75000"/>
              <a:extLst>
                <a:ext uri="{28A0092B-C50C-407E-A947-70E740481C1C}">
                  <a14:useLocalDpi xmlns:a14="http://schemas.microsoft.com/office/drawing/2010/main" val="0"/>
                </a:ext>
              </a:extLst>
            </a:blip>
            <a:srcRect/>
            <a:stretch>
              <a:fillRect/>
            </a:stretch>
          </p:blipFill>
          <p:spPr bwMode="auto">
            <a:xfrm rot="1143347">
              <a:off x="8885043" y="216478"/>
              <a:ext cx="1302346" cy="982104"/>
            </a:xfrm>
            <a:prstGeom prst="rect">
              <a:avLst/>
            </a:prstGeom>
            <a:noFill/>
            <a:ln>
              <a:noFill/>
            </a:ln>
          </p:spPr>
        </p:pic>
      </p:grpSp>
      <p:grpSp>
        <p:nvGrpSpPr>
          <p:cNvPr id="4" name="Group 3">
            <a:extLst>
              <a:ext uri="{FF2B5EF4-FFF2-40B4-BE49-F238E27FC236}">
                <a16:creationId xmlns:a16="http://schemas.microsoft.com/office/drawing/2014/main" id="{52B285C0-6585-E662-5CB7-BF1BBDBB1CF9}"/>
              </a:ext>
            </a:extLst>
          </p:cNvPr>
          <p:cNvGrpSpPr/>
          <p:nvPr/>
        </p:nvGrpSpPr>
        <p:grpSpPr>
          <a:xfrm>
            <a:off x="304801" y="1909611"/>
            <a:ext cx="4865428" cy="4694113"/>
            <a:chOff x="304801" y="1909611"/>
            <a:chExt cx="4865428" cy="4694113"/>
          </a:xfrm>
        </p:grpSpPr>
        <p:pic>
          <p:nvPicPr>
            <p:cNvPr id="15" name="Picture 14">
              <a:extLst>
                <a:ext uri="{FF2B5EF4-FFF2-40B4-BE49-F238E27FC236}">
                  <a16:creationId xmlns:a16="http://schemas.microsoft.com/office/drawing/2014/main" id="{49BEFF48-5A24-7EEB-BCDE-DD59679BAF73}"/>
                </a:ext>
              </a:extLst>
            </p:cNvPr>
            <p:cNvPicPr>
              <a:picLocks noChangeAspect="1"/>
            </p:cNvPicPr>
            <p:nvPr/>
          </p:nvPicPr>
          <p:blipFill rotWithShape="1">
            <a:blip r:embed="rId6"/>
            <a:srcRect l="-435" r="1"/>
            <a:stretch/>
          </p:blipFill>
          <p:spPr>
            <a:xfrm>
              <a:off x="304801" y="1909611"/>
              <a:ext cx="4865428" cy="4694113"/>
            </a:xfrm>
            <a:prstGeom prst="rect">
              <a:avLst/>
            </a:prstGeom>
          </p:spPr>
        </p:pic>
        <p:pic>
          <p:nvPicPr>
            <p:cNvPr id="3" name="Picture 2">
              <a:extLst>
                <a:ext uri="{FF2B5EF4-FFF2-40B4-BE49-F238E27FC236}">
                  <a16:creationId xmlns:a16="http://schemas.microsoft.com/office/drawing/2014/main" id="{ADC7D61F-9582-4CA7-13D4-51ED3D822804}"/>
                </a:ext>
              </a:extLst>
            </p:cNvPr>
            <p:cNvPicPr>
              <a:picLocks noChangeAspect="1"/>
            </p:cNvPicPr>
            <p:nvPr/>
          </p:nvPicPr>
          <p:blipFill>
            <a:blip r:embed="rId7"/>
            <a:stretch>
              <a:fillRect/>
            </a:stretch>
          </p:blipFill>
          <p:spPr>
            <a:xfrm>
              <a:off x="2124836" y="4295775"/>
              <a:ext cx="460194" cy="423863"/>
            </a:xfrm>
            <a:prstGeom prst="rect">
              <a:avLst/>
            </a:prstGeom>
            <a:effectLst>
              <a:softEdge rad="12700"/>
            </a:effectLst>
          </p:spPr>
        </p:pic>
      </p:grpSp>
    </p:spTree>
    <p:extLst>
      <p:ext uri="{BB962C8B-B14F-4D97-AF65-F5344CB8AC3E}">
        <p14:creationId xmlns:p14="http://schemas.microsoft.com/office/powerpoint/2010/main" val="517450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A7436-9D12-27A9-8E26-24B9181E1D38}"/>
            </a:ext>
          </a:extLst>
        </p:cNvPr>
        <p:cNvGrpSpPr/>
        <p:nvPr/>
      </p:nvGrpSpPr>
      <p:grpSpPr>
        <a:xfrm>
          <a:off x="0" y="0"/>
          <a:ext cx="0" cy="0"/>
          <a:chOff x="0" y="0"/>
          <a:chExt cx="0" cy="0"/>
        </a:xfrm>
      </p:grpSpPr>
      <p:pic>
        <p:nvPicPr>
          <p:cNvPr id="12" name="Bild 3">
            <a:extLst>
              <a:ext uri="{FF2B5EF4-FFF2-40B4-BE49-F238E27FC236}">
                <a16:creationId xmlns:a16="http://schemas.microsoft.com/office/drawing/2014/main" id="{23D637D5-A92A-C610-B070-CC0F9E75D9D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976436" y="1742522"/>
            <a:ext cx="4037866" cy="400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A3C1AFB6-ACF4-8B4A-A61A-64A1FB98DED9}"/>
              </a:ext>
            </a:extLst>
          </p:cNvPr>
          <p:cNvSpPr>
            <a:spLocks noGrp="1"/>
          </p:cNvSpPr>
          <p:nvPr>
            <p:ph type="title"/>
          </p:nvPr>
        </p:nvSpPr>
        <p:spPr/>
        <p:txBody>
          <a:bodyPr/>
          <a:lstStyle/>
          <a:p>
            <a:r>
              <a:rPr lang="en-AU" b="1" dirty="0"/>
              <a:t>Regudis W-HTE</a:t>
            </a:r>
          </a:p>
        </p:txBody>
      </p:sp>
      <p:sp>
        <p:nvSpPr>
          <p:cNvPr id="8" name="Text Placeholder 7">
            <a:extLst>
              <a:ext uri="{FF2B5EF4-FFF2-40B4-BE49-F238E27FC236}">
                <a16:creationId xmlns:a16="http://schemas.microsoft.com/office/drawing/2014/main" id="{E7FC4EF1-FEB3-0EDE-CEC3-7D2D8CB1B531}"/>
              </a:ext>
            </a:extLst>
          </p:cNvPr>
          <p:cNvSpPr>
            <a:spLocks noGrp="1"/>
          </p:cNvSpPr>
          <p:nvPr>
            <p:ph type="body" sz="quarter" idx="13"/>
          </p:nvPr>
        </p:nvSpPr>
        <p:spPr/>
        <p:txBody>
          <a:bodyPr/>
          <a:lstStyle/>
          <a:p>
            <a:r>
              <a:rPr lang="en-AU" sz="2400" dirty="0"/>
              <a:t>Metering and Billing Ready</a:t>
            </a:r>
          </a:p>
        </p:txBody>
      </p:sp>
      <p:grpSp>
        <p:nvGrpSpPr>
          <p:cNvPr id="6" name="Group 5">
            <a:extLst>
              <a:ext uri="{FF2B5EF4-FFF2-40B4-BE49-F238E27FC236}">
                <a16:creationId xmlns:a16="http://schemas.microsoft.com/office/drawing/2014/main" id="{C1D09E4D-16C2-5A48-16BA-D8CF18FADA46}"/>
              </a:ext>
            </a:extLst>
          </p:cNvPr>
          <p:cNvGrpSpPr/>
          <p:nvPr/>
        </p:nvGrpSpPr>
        <p:grpSpPr>
          <a:xfrm>
            <a:off x="2137536" y="5080796"/>
            <a:ext cx="8843246" cy="1559824"/>
            <a:chOff x="2374267" y="5104703"/>
            <a:chExt cx="8843246" cy="1559824"/>
          </a:xfrm>
        </p:grpSpPr>
        <p:pic>
          <p:nvPicPr>
            <p:cNvPr id="26" name="Picture 2" descr="Read Your Own Meter | Help and Support | AGL">
              <a:extLst>
                <a:ext uri="{FF2B5EF4-FFF2-40B4-BE49-F238E27FC236}">
                  <a16:creationId xmlns:a16="http://schemas.microsoft.com/office/drawing/2014/main" id="{4928160A-D9A2-24C5-D172-86775DA263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0264" y="5261869"/>
              <a:ext cx="1625556" cy="129381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Rounded Corners 13">
              <a:extLst>
                <a:ext uri="{FF2B5EF4-FFF2-40B4-BE49-F238E27FC236}">
                  <a16:creationId xmlns:a16="http://schemas.microsoft.com/office/drawing/2014/main" id="{B1895910-A604-8D07-28E3-E8A13002E514}"/>
                </a:ext>
              </a:extLst>
            </p:cNvPr>
            <p:cNvSpPr/>
            <p:nvPr/>
          </p:nvSpPr>
          <p:spPr>
            <a:xfrm>
              <a:off x="6212687" y="5104703"/>
              <a:ext cx="2420711" cy="1559824"/>
            </a:xfrm>
            <a:prstGeom prst="roundRect">
              <a:avLst/>
            </a:prstGeom>
            <a:noFill/>
            <a:ln w="38100">
              <a:solidFill>
                <a:srgbClr val="00B1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3" name="Straight Arrow Connector 32">
              <a:extLst>
                <a:ext uri="{FF2B5EF4-FFF2-40B4-BE49-F238E27FC236}">
                  <a16:creationId xmlns:a16="http://schemas.microsoft.com/office/drawing/2014/main" id="{C1BAE028-5977-0DA2-01A6-F1C7896FAAFD}"/>
                </a:ext>
              </a:extLst>
            </p:cNvPr>
            <p:cNvCxnSpPr>
              <a:cxnSpLocks/>
            </p:cNvCxnSpPr>
            <p:nvPr/>
          </p:nvCxnSpPr>
          <p:spPr>
            <a:xfrm flipH="1" flipV="1">
              <a:off x="2374267" y="5275957"/>
              <a:ext cx="3838419" cy="916187"/>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4BF11485-2A43-273A-1C17-1708F5EAC33A}"/>
                </a:ext>
              </a:extLst>
            </p:cNvPr>
            <p:cNvSpPr txBox="1"/>
            <p:nvPr/>
          </p:nvSpPr>
          <p:spPr>
            <a:xfrm>
              <a:off x="8796803" y="5724108"/>
              <a:ext cx="2420710" cy="369332"/>
            </a:xfrm>
            <a:prstGeom prst="rect">
              <a:avLst/>
            </a:prstGeom>
            <a:noFill/>
          </p:spPr>
          <p:txBody>
            <a:bodyPr wrap="square">
              <a:spAutoFit/>
            </a:bodyPr>
            <a:lstStyle/>
            <a:p>
              <a:r>
                <a:rPr lang="en-GB" sz="1800" dirty="0">
                  <a:latin typeface="Arial" pitchFamily="34" charset="0"/>
                  <a:cs typeface="Arial" pitchFamily="34" charset="0"/>
                </a:rPr>
                <a:t>DHW only metering</a:t>
              </a:r>
              <a:endParaRPr lang="en-AU" sz="1800" dirty="0">
                <a:latin typeface="Arial" pitchFamily="34" charset="0"/>
                <a:cs typeface="Arial" pitchFamily="34" charset="0"/>
              </a:endParaRPr>
            </a:p>
          </p:txBody>
        </p:sp>
      </p:grpSp>
      <p:grpSp>
        <p:nvGrpSpPr>
          <p:cNvPr id="5" name="Group 4">
            <a:extLst>
              <a:ext uri="{FF2B5EF4-FFF2-40B4-BE49-F238E27FC236}">
                <a16:creationId xmlns:a16="http://schemas.microsoft.com/office/drawing/2014/main" id="{55D774AA-F2B5-280D-2ABA-84E586342877}"/>
              </a:ext>
            </a:extLst>
          </p:cNvPr>
          <p:cNvGrpSpPr/>
          <p:nvPr/>
        </p:nvGrpSpPr>
        <p:grpSpPr>
          <a:xfrm>
            <a:off x="4525636" y="3315340"/>
            <a:ext cx="7447288" cy="1731832"/>
            <a:chOff x="4727364" y="3372870"/>
            <a:chExt cx="7447288" cy="1731832"/>
          </a:xfrm>
        </p:grpSpPr>
        <p:cxnSp>
          <p:nvCxnSpPr>
            <p:cNvPr id="17" name="Straight Arrow Connector 16">
              <a:extLst>
                <a:ext uri="{FF2B5EF4-FFF2-40B4-BE49-F238E27FC236}">
                  <a16:creationId xmlns:a16="http://schemas.microsoft.com/office/drawing/2014/main" id="{F45C1F8D-64EF-FBBA-16FE-A4AC5C3E28C0}"/>
                </a:ext>
              </a:extLst>
            </p:cNvPr>
            <p:cNvCxnSpPr>
              <a:cxnSpLocks/>
              <a:stCxn id="16" idx="1"/>
            </p:cNvCxnSpPr>
            <p:nvPr/>
          </p:nvCxnSpPr>
          <p:spPr>
            <a:xfrm flipH="1">
              <a:off x="4907384" y="4128363"/>
              <a:ext cx="1242172" cy="580295"/>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3D6694F-FF18-58FB-EDBB-B11CA1EB552C}"/>
                </a:ext>
              </a:extLst>
            </p:cNvPr>
            <p:cNvGrpSpPr/>
            <p:nvPr/>
          </p:nvGrpSpPr>
          <p:grpSpPr>
            <a:xfrm>
              <a:off x="4727364" y="3372870"/>
              <a:ext cx="7447288" cy="1731832"/>
              <a:chOff x="4727364" y="3372870"/>
              <a:chExt cx="7447288" cy="1731832"/>
            </a:xfrm>
          </p:grpSpPr>
          <p:sp>
            <p:nvSpPr>
              <p:cNvPr id="14" name="Rectangle 13">
                <a:extLst>
                  <a:ext uri="{FF2B5EF4-FFF2-40B4-BE49-F238E27FC236}">
                    <a16:creationId xmlns:a16="http://schemas.microsoft.com/office/drawing/2014/main" id="{E6D1D211-B6EA-10D3-DAD8-1E6539FB9A1B}"/>
                  </a:ext>
                </a:extLst>
              </p:cNvPr>
              <p:cNvSpPr/>
              <p:nvPr/>
            </p:nvSpPr>
            <p:spPr>
              <a:xfrm>
                <a:off x="4727364" y="4312614"/>
                <a:ext cx="360040" cy="792088"/>
              </a:xfrm>
              <a:prstGeom prst="rect">
                <a:avLst/>
              </a:prstGeom>
              <a:solidFill>
                <a:srgbClr val="FFC000">
                  <a:alpha val="25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5" name="Picture 14">
                <a:extLst>
                  <a:ext uri="{FF2B5EF4-FFF2-40B4-BE49-F238E27FC236}">
                    <a16:creationId xmlns:a16="http://schemas.microsoft.com/office/drawing/2014/main" id="{D406FBB7-F728-6A9D-7FA9-BFD0DF0F4C85}"/>
                  </a:ext>
                </a:extLst>
              </p:cNvPr>
              <p:cNvPicPr>
                <a:picLocks noChangeAspect="1"/>
              </p:cNvPicPr>
              <p:nvPr/>
            </p:nvPicPr>
            <p:blipFill>
              <a:blip r:embed="rId5"/>
              <a:stretch>
                <a:fillRect/>
              </a:stretch>
            </p:blipFill>
            <p:spPr>
              <a:xfrm>
                <a:off x="6302596" y="3472130"/>
                <a:ext cx="2098984" cy="1259391"/>
              </a:xfrm>
              <a:prstGeom prst="rect">
                <a:avLst/>
              </a:prstGeom>
            </p:spPr>
          </p:pic>
          <p:sp>
            <p:nvSpPr>
              <p:cNvPr id="16" name="Rectangle: Rounded Corners 13">
                <a:extLst>
                  <a:ext uri="{FF2B5EF4-FFF2-40B4-BE49-F238E27FC236}">
                    <a16:creationId xmlns:a16="http://schemas.microsoft.com/office/drawing/2014/main" id="{A69A0BF5-01FD-B64F-D9D0-921BA5EE038A}"/>
                  </a:ext>
                </a:extLst>
              </p:cNvPr>
              <p:cNvSpPr/>
              <p:nvPr/>
            </p:nvSpPr>
            <p:spPr>
              <a:xfrm>
                <a:off x="6149556" y="3372870"/>
                <a:ext cx="2420710" cy="1510986"/>
              </a:xfrm>
              <a:prstGeom prst="roundRect">
                <a:avLst/>
              </a:prstGeom>
              <a:noFill/>
              <a:ln w="38100">
                <a:solidFill>
                  <a:srgbClr val="00B1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TextBox 46">
                <a:extLst>
                  <a:ext uri="{FF2B5EF4-FFF2-40B4-BE49-F238E27FC236}">
                    <a16:creationId xmlns:a16="http://schemas.microsoft.com/office/drawing/2014/main" id="{64A8BDDF-6494-01B4-1BD8-E37F749008C1}"/>
                  </a:ext>
                </a:extLst>
              </p:cNvPr>
              <p:cNvSpPr txBox="1"/>
              <p:nvPr/>
            </p:nvSpPr>
            <p:spPr>
              <a:xfrm>
                <a:off x="8599023" y="3802938"/>
                <a:ext cx="3575629" cy="369332"/>
              </a:xfrm>
              <a:prstGeom prst="rect">
                <a:avLst/>
              </a:prstGeom>
              <a:noFill/>
            </p:spPr>
            <p:txBody>
              <a:bodyPr wrap="square">
                <a:spAutoFit/>
              </a:bodyPr>
              <a:lstStyle/>
              <a:p>
                <a:r>
                  <a:rPr lang="en-GB" dirty="0">
                    <a:latin typeface="Arial" pitchFamily="34" charset="0"/>
                    <a:cs typeface="Arial" pitchFamily="34" charset="0"/>
                  </a:rPr>
                  <a:t>Town cold water supply metering</a:t>
                </a:r>
                <a:endParaRPr lang="en-GB" sz="1800" dirty="0">
                  <a:latin typeface="Arial" pitchFamily="34" charset="0"/>
                  <a:cs typeface="Arial" pitchFamily="34" charset="0"/>
                </a:endParaRPr>
              </a:p>
            </p:txBody>
          </p:sp>
        </p:grpSp>
      </p:grpSp>
      <p:grpSp>
        <p:nvGrpSpPr>
          <p:cNvPr id="3" name="Group 2">
            <a:extLst>
              <a:ext uri="{FF2B5EF4-FFF2-40B4-BE49-F238E27FC236}">
                <a16:creationId xmlns:a16="http://schemas.microsoft.com/office/drawing/2014/main" id="{5549837C-E593-0F9C-FFD3-042154838728}"/>
              </a:ext>
            </a:extLst>
          </p:cNvPr>
          <p:cNvGrpSpPr/>
          <p:nvPr/>
        </p:nvGrpSpPr>
        <p:grpSpPr>
          <a:xfrm>
            <a:off x="3678777" y="1464177"/>
            <a:ext cx="8301761" cy="3201126"/>
            <a:chOff x="3890238" y="1375542"/>
            <a:chExt cx="8301761" cy="3201126"/>
          </a:xfrm>
        </p:grpSpPr>
        <p:sp>
          <p:nvSpPr>
            <p:cNvPr id="13" name="Rectangle 12">
              <a:extLst>
                <a:ext uri="{FF2B5EF4-FFF2-40B4-BE49-F238E27FC236}">
                  <a16:creationId xmlns:a16="http://schemas.microsoft.com/office/drawing/2014/main" id="{136C3052-ACF7-0425-FDAF-09B3C0764211}"/>
                </a:ext>
              </a:extLst>
            </p:cNvPr>
            <p:cNvSpPr/>
            <p:nvPr/>
          </p:nvSpPr>
          <p:spPr>
            <a:xfrm>
              <a:off x="3890238" y="3784580"/>
              <a:ext cx="360040" cy="792088"/>
            </a:xfrm>
            <a:prstGeom prst="rect">
              <a:avLst/>
            </a:prstGeom>
            <a:solidFill>
              <a:srgbClr val="FFC000">
                <a:alpha val="25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9" name="Rectangle: Rounded Corners 13">
              <a:extLst>
                <a:ext uri="{FF2B5EF4-FFF2-40B4-BE49-F238E27FC236}">
                  <a16:creationId xmlns:a16="http://schemas.microsoft.com/office/drawing/2014/main" id="{746C4AE2-554E-796A-1955-1E330DA0D6DE}"/>
                </a:ext>
              </a:extLst>
            </p:cNvPr>
            <p:cNvSpPr/>
            <p:nvPr/>
          </p:nvSpPr>
          <p:spPr>
            <a:xfrm>
              <a:off x="6149555" y="1375542"/>
              <a:ext cx="2420709" cy="1601284"/>
            </a:xfrm>
            <a:prstGeom prst="roundRect">
              <a:avLst/>
            </a:prstGeom>
            <a:noFill/>
            <a:ln w="38100">
              <a:solidFill>
                <a:srgbClr val="00B1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extBox 44">
              <a:extLst>
                <a:ext uri="{FF2B5EF4-FFF2-40B4-BE49-F238E27FC236}">
                  <a16:creationId xmlns:a16="http://schemas.microsoft.com/office/drawing/2014/main" id="{F5E9FF52-E600-FAD5-4BC5-449184BC0498}"/>
                </a:ext>
              </a:extLst>
            </p:cNvPr>
            <p:cNvSpPr txBox="1"/>
            <p:nvPr/>
          </p:nvSpPr>
          <p:spPr>
            <a:xfrm>
              <a:off x="8796802" y="2030267"/>
              <a:ext cx="3395197" cy="646331"/>
            </a:xfrm>
            <a:prstGeom prst="rect">
              <a:avLst/>
            </a:prstGeom>
            <a:noFill/>
          </p:spPr>
          <p:txBody>
            <a:bodyPr wrap="square">
              <a:spAutoFit/>
            </a:bodyPr>
            <a:lstStyle/>
            <a:p>
              <a:r>
                <a:rPr lang="en-GB" dirty="0">
                  <a:latin typeface="Arial" pitchFamily="34" charset="0"/>
                  <a:cs typeface="Arial" pitchFamily="34" charset="0"/>
                </a:rPr>
                <a:t>Heat/E</a:t>
              </a:r>
              <a:r>
                <a:rPr lang="en-GB" sz="1800" dirty="0">
                  <a:latin typeface="Arial" pitchFamily="34" charset="0"/>
                  <a:cs typeface="Arial" pitchFamily="34" charset="0"/>
                </a:rPr>
                <a:t>nergy metering for</a:t>
              </a:r>
            </a:p>
            <a:p>
              <a:r>
                <a:rPr lang="en-GB" dirty="0">
                  <a:latin typeface="Arial" pitchFamily="34" charset="0"/>
                  <a:cs typeface="Arial" pitchFamily="34" charset="0"/>
                </a:rPr>
                <a:t>DHW &amp; heating systems</a:t>
              </a:r>
              <a:endParaRPr lang="en-GB" sz="1800" dirty="0">
                <a:latin typeface="Arial" pitchFamily="34" charset="0"/>
                <a:cs typeface="Arial" pitchFamily="34" charset="0"/>
              </a:endParaRPr>
            </a:p>
          </p:txBody>
        </p:sp>
        <p:pic>
          <p:nvPicPr>
            <p:cNvPr id="1026" name="Picture 2" descr="Smart heat/cooling meters for property ...">
              <a:extLst>
                <a:ext uri="{FF2B5EF4-FFF2-40B4-BE49-F238E27FC236}">
                  <a16:creationId xmlns:a16="http://schemas.microsoft.com/office/drawing/2014/main" id="{09EFABED-74A0-B47D-F8FE-96430F3A9FE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183" b="22939"/>
            <a:stretch/>
          </p:blipFill>
          <p:spPr bwMode="auto">
            <a:xfrm>
              <a:off x="6252749" y="1586157"/>
              <a:ext cx="2231656" cy="1180053"/>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Straight Arrow Connector 47">
              <a:extLst>
                <a:ext uri="{FF2B5EF4-FFF2-40B4-BE49-F238E27FC236}">
                  <a16:creationId xmlns:a16="http://schemas.microsoft.com/office/drawing/2014/main" id="{9386EE35-E0DD-5345-3640-4CB856F45202}"/>
                </a:ext>
              </a:extLst>
            </p:cNvPr>
            <p:cNvCxnSpPr>
              <a:cxnSpLocks/>
              <a:stCxn id="19" idx="1"/>
            </p:cNvCxnSpPr>
            <p:nvPr/>
          </p:nvCxnSpPr>
          <p:spPr>
            <a:xfrm flipH="1">
              <a:off x="4070258" y="2176184"/>
              <a:ext cx="2079297" cy="1846282"/>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6612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03D9B-4466-D12B-879E-8C5CD5CFB8B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1430772-F104-4330-AF7D-1E6B43F6AF52}"/>
              </a:ext>
            </a:extLst>
          </p:cNvPr>
          <p:cNvSpPr txBox="1"/>
          <p:nvPr/>
        </p:nvSpPr>
        <p:spPr>
          <a:xfrm>
            <a:off x="7207281" y="6336000"/>
            <a:ext cx="74991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return</a:t>
            </a:r>
            <a:endParaRPr lang="en-GB" sz="1200" dirty="0">
              <a:latin typeface="+mj-lt"/>
            </a:endParaRPr>
          </a:p>
        </p:txBody>
      </p:sp>
      <p:sp>
        <p:nvSpPr>
          <p:cNvPr id="11" name="TextBox 10">
            <a:extLst>
              <a:ext uri="{FF2B5EF4-FFF2-40B4-BE49-F238E27FC236}">
                <a16:creationId xmlns:a16="http://schemas.microsoft.com/office/drawing/2014/main" id="{D816B659-E85F-FEA2-9DA7-CA57A3060B97}"/>
              </a:ext>
            </a:extLst>
          </p:cNvPr>
          <p:cNvSpPr txBox="1"/>
          <p:nvPr/>
        </p:nvSpPr>
        <p:spPr>
          <a:xfrm>
            <a:off x="7825731" y="6336000"/>
            <a:ext cx="85003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supply</a:t>
            </a:r>
            <a:endParaRPr lang="en-GB" sz="1200" dirty="0">
              <a:latin typeface="+mj-lt"/>
            </a:endParaRPr>
          </a:p>
        </p:txBody>
      </p:sp>
      <p:sp>
        <p:nvSpPr>
          <p:cNvPr id="12" name="TextBox 11">
            <a:extLst>
              <a:ext uri="{FF2B5EF4-FFF2-40B4-BE49-F238E27FC236}">
                <a16:creationId xmlns:a16="http://schemas.microsoft.com/office/drawing/2014/main" id="{862D1348-661A-2146-3B93-D9FA8F2724A0}"/>
              </a:ext>
            </a:extLst>
          </p:cNvPr>
          <p:cNvSpPr txBox="1"/>
          <p:nvPr/>
        </p:nvSpPr>
        <p:spPr>
          <a:xfrm>
            <a:off x="847941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supply</a:t>
            </a:r>
            <a:endParaRPr lang="en-GB" sz="1200" dirty="0">
              <a:latin typeface="+mj-lt"/>
            </a:endParaRPr>
          </a:p>
        </p:txBody>
      </p:sp>
      <p:sp>
        <p:nvSpPr>
          <p:cNvPr id="13" name="TextBox 12">
            <a:extLst>
              <a:ext uri="{FF2B5EF4-FFF2-40B4-BE49-F238E27FC236}">
                <a16:creationId xmlns:a16="http://schemas.microsoft.com/office/drawing/2014/main" id="{57869E09-8B0D-2AAD-CBDB-8B43509C0703}"/>
              </a:ext>
            </a:extLst>
          </p:cNvPr>
          <p:cNvSpPr txBox="1"/>
          <p:nvPr/>
        </p:nvSpPr>
        <p:spPr>
          <a:xfrm>
            <a:off x="919798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return</a:t>
            </a:r>
            <a:endParaRPr lang="en-GB" sz="1200" dirty="0">
              <a:latin typeface="+mj-lt"/>
            </a:endParaRPr>
          </a:p>
        </p:txBody>
      </p:sp>
      <p:sp>
        <p:nvSpPr>
          <p:cNvPr id="14" name="TextBox 13">
            <a:extLst>
              <a:ext uri="{FF2B5EF4-FFF2-40B4-BE49-F238E27FC236}">
                <a16:creationId xmlns:a16="http://schemas.microsoft.com/office/drawing/2014/main" id="{120F65AC-12EA-0A6B-8DF3-5AC58E08F235}"/>
              </a:ext>
            </a:extLst>
          </p:cNvPr>
          <p:cNvSpPr txBox="1"/>
          <p:nvPr/>
        </p:nvSpPr>
        <p:spPr>
          <a:xfrm>
            <a:off x="9916554" y="6336000"/>
            <a:ext cx="850035" cy="276999"/>
          </a:xfrm>
          <a:prstGeom prst="rect">
            <a:avLst/>
          </a:prstGeom>
          <a:noFill/>
        </p:spPr>
        <p:txBody>
          <a:bodyPr wrap="square">
            <a:spAutoFit/>
          </a:bodyPr>
          <a:lstStyle/>
          <a:p>
            <a:pPr algn="ctr"/>
            <a:r>
              <a:rPr lang="en-US" sz="1200" dirty="0">
                <a:latin typeface="+mj-lt"/>
              </a:rPr>
              <a:t>PWC</a:t>
            </a:r>
          </a:p>
        </p:txBody>
      </p:sp>
      <p:sp>
        <p:nvSpPr>
          <p:cNvPr id="18" name="TextBox 17">
            <a:extLst>
              <a:ext uri="{FF2B5EF4-FFF2-40B4-BE49-F238E27FC236}">
                <a16:creationId xmlns:a16="http://schemas.microsoft.com/office/drawing/2014/main" id="{1C9F3FF1-6503-1FD2-25E1-60B143E6CADE}"/>
              </a:ext>
            </a:extLst>
          </p:cNvPr>
          <p:cNvSpPr txBox="1"/>
          <p:nvPr/>
        </p:nvSpPr>
        <p:spPr>
          <a:xfrm>
            <a:off x="10570237" y="6336000"/>
            <a:ext cx="850035" cy="276999"/>
          </a:xfrm>
          <a:prstGeom prst="rect">
            <a:avLst/>
          </a:prstGeom>
          <a:noFill/>
        </p:spPr>
        <p:txBody>
          <a:bodyPr wrap="square">
            <a:spAutoFit/>
          </a:bodyPr>
          <a:lstStyle/>
          <a:p>
            <a:pPr algn="ctr"/>
            <a:r>
              <a:rPr lang="en-US" sz="1200" dirty="0">
                <a:latin typeface="+mj-lt"/>
              </a:rPr>
              <a:t>PWC</a:t>
            </a:r>
          </a:p>
        </p:txBody>
      </p:sp>
      <p:sp>
        <p:nvSpPr>
          <p:cNvPr id="19" name="TextBox 18">
            <a:extLst>
              <a:ext uri="{FF2B5EF4-FFF2-40B4-BE49-F238E27FC236}">
                <a16:creationId xmlns:a16="http://schemas.microsoft.com/office/drawing/2014/main" id="{EDFAC288-77FF-390D-1F18-A7312F5ABA96}"/>
              </a:ext>
            </a:extLst>
          </p:cNvPr>
          <p:cNvSpPr txBox="1"/>
          <p:nvPr/>
        </p:nvSpPr>
        <p:spPr>
          <a:xfrm>
            <a:off x="6444269" y="6336000"/>
            <a:ext cx="850035" cy="276999"/>
          </a:xfrm>
          <a:prstGeom prst="rect">
            <a:avLst/>
          </a:prstGeom>
          <a:noFill/>
        </p:spPr>
        <p:txBody>
          <a:bodyPr wrap="square">
            <a:spAutoFit/>
          </a:bodyPr>
          <a:lstStyle/>
          <a:p>
            <a:pPr algn="ctr"/>
            <a:r>
              <a:rPr lang="en-US" sz="1200" dirty="0">
                <a:latin typeface="+mj-lt"/>
              </a:rPr>
              <a:t>PWH</a:t>
            </a:r>
          </a:p>
        </p:txBody>
      </p:sp>
      <p:cxnSp>
        <p:nvCxnSpPr>
          <p:cNvPr id="21" name="Straight Arrow Connector 20">
            <a:extLst>
              <a:ext uri="{FF2B5EF4-FFF2-40B4-BE49-F238E27FC236}">
                <a16:creationId xmlns:a16="http://schemas.microsoft.com/office/drawing/2014/main" id="{B04A8697-BCCA-90B6-D54A-6649F4961FDF}"/>
              </a:ext>
            </a:extLst>
          </p:cNvPr>
          <p:cNvCxnSpPr>
            <a:cxnSpLocks/>
          </p:cNvCxnSpPr>
          <p:nvPr/>
        </p:nvCxnSpPr>
        <p:spPr>
          <a:xfrm flipH="1">
            <a:off x="6869286"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A571C32-6817-BE33-4A61-A08953D71734}"/>
              </a:ext>
            </a:extLst>
          </p:cNvPr>
          <p:cNvCxnSpPr>
            <a:cxnSpLocks/>
          </p:cNvCxnSpPr>
          <p:nvPr/>
        </p:nvCxnSpPr>
        <p:spPr>
          <a:xfrm flipH="1">
            <a:off x="8268941"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4C27E9F-4838-22C1-286D-71ACBD58A4E7}"/>
              </a:ext>
            </a:extLst>
          </p:cNvPr>
          <p:cNvCxnSpPr>
            <a:cxnSpLocks/>
          </p:cNvCxnSpPr>
          <p:nvPr/>
        </p:nvCxnSpPr>
        <p:spPr>
          <a:xfrm flipH="1">
            <a:off x="9618833"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B5E3830-E239-78FB-CBCE-F4E0202A0DD9}"/>
              </a:ext>
            </a:extLst>
          </p:cNvPr>
          <p:cNvCxnSpPr>
            <a:cxnSpLocks/>
          </p:cNvCxnSpPr>
          <p:nvPr/>
        </p:nvCxnSpPr>
        <p:spPr>
          <a:xfrm flipH="1">
            <a:off x="10319941" y="5575675"/>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DEA1EAD-AC23-03C7-30A5-311FF9C83C67}"/>
              </a:ext>
            </a:extLst>
          </p:cNvPr>
          <p:cNvCxnSpPr>
            <a:cxnSpLocks/>
          </p:cNvCxnSpPr>
          <p:nvPr/>
        </p:nvCxnSpPr>
        <p:spPr>
          <a:xfrm flipV="1">
            <a:off x="11003590" y="5580000"/>
            <a:ext cx="17459"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FE5A2A5C-3030-4E45-2465-303DD33E0D65}"/>
              </a:ext>
            </a:extLst>
          </p:cNvPr>
          <p:cNvCxnSpPr>
            <a:cxnSpLocks/>
          </p:cNvCxnSpPr>
          <p:nvPr/>
        </p:nvCxnSpPr>
        <p:spPr>
          <a:xfrm flipV="1">
            <a:off x="7560407"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9EF0F32-9C5F-837F-F380-71BC41611E2E}"/>
              </a:ext>
            </a:extLst>
          </p:cNvPr>
          <p:cNvCxnSpPr>
            <a:cxnSpLocks/>
          </p:cNvCxnSpPr>
          <p:nvPr/>
        </p:nvCxnSpPr>
        <p:spPr>
          <a:xfrm flipV="1">
            <a:off x="8941818"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93A6FF0E-6773-FE63-9807-D711617BF6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8436" y="376598"/>
            <a:ext cx="6625703" cy="5223653"/>
          </a:xfrm>
          <a:prstGeom prst="rect">
            <a:avLst/>
          </a:prstGeom>
        </p:spPr>
      </p:pic>
      <p:sp>
        <p:nvSpPr>
          <p:cNvPr id="64" name="Arrow: Up 63">
            <a:extLst>
              <a:ext uri="{FF2B5EF4-FFF2-40B4-BE49-F238E27FC236}">
                <a16:creationId xmlns:a16="http://schemas.microsoft.com/office/drawing/2014/main" id="{C434433B-15BF-0842-A562-E359C3A95F71}"/>
              </a:ext>
            </a:extLst>
          </p:cNvPr>
          <p:cNvSpPr/>
          <p:nvPr/>
        </p:nvSpPr>
        <p:spPr>
          <a:xfrm>
            <a:off x="8816981"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5" name="Arrow: Bent 64">
            <a:extLst>
              <a:ext uri="{FF2B5EF4-FFF2-40B4-BE49-F238E27FC236}">
                <a16:creationId xmlns:a16="http://schemas.microsoft.com/office/drawing/2014/main" id="{DE819ECC-84AC-711C-7534-BA50573765D0}"/>
              </a:ext>
            </a:extLst>
          </p:cNvPr>
          <p:cNvSpPr/>
          <p:nvPr/>
        </p:nvSpPr>
        <p:spPr>
          <a:xfrm flipH="1">
            <a:off x="8682470" y="4601962"/>
            <a:ext cx="324000" cy="540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66" name="Arrow: Bent 65">
            <a:extLst>
              <a:ext uri="{FF2B5EF4-FFF2-40B4-BE49-F238E27FC236}">
                <a16:creationId xmlns:a16="http://schemas.microsoft.com/office/drawing/2014/main" id="{2AA307F0-96C6-79D1-7172-86E15E83653F}"/>
              </a:ext>
            </a:extLst>
          </p:cNvPr>
          <p:cNvSpPr/>
          <p:nvPr/>
        </p:nvSpPr>
        <p:spPr>
          <a:xfrm rot="16200000" flipH="1">
            <a:off x="8064000" y="4716000"/>
            <a:ext cx="540000" cy="324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67" name="Arrow: Up 66">
            <a:extLst>
              <a:ext uri="{FF2B5EF4-FFF2-40B4-BE49-F238E27FC236}">
                <a16:creationId xmlns:a16="http://schemas.microsoft.com/office/drawing/2014/main" id="{6151E039-3D10-CA33-EDE5-00FBC2232617}"/>
              </a:ext>
            </a:extLst>
          </p:cNvPr>
          <p:cNvSpPr/>
          <p:nvPr/>
        </p:nvSpPr>
        <p:spPr>
          <a:xfrm rot="10800000">
            <a:off x="8150032"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8" name="Arrow: Up 67">
            <a:extLst>
              <a:ext uri="{FF2B5EF4-FFF2-40B4-BE49-F238E27FC236}">
                <a16:creationId xmlns:a16="http://schemas.microsoft.com/office/drawing/2014/main" id="{DD767337-F8F8-7B3B-A336-30D9BC6E7B5A}"/>
              </a:ext>
            </a:extLst>
          </p:cNvPr>
          <p:cNvSpPr/>
          <p:nvPr/>
        </p:nvSpPr>
        <p:spPr>
          <a:xfrm>
            <a:off x="7450987" y="529820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9" name="Arrow: Up 68">
            <a:extLst>
              <a:ext uri="{FF2B5EF4-FFF2-40B4-BE49-F238E27FC236}">
                <a16:creationId xmlns:a16="http://schemas.microsoft.com/office/drawing/2014/main" id="{32D70728-901E-403C-3A8D-6CDB39B3EBA8}"/>
              </a:ext>
            </a:extLst>
          </p:cNvPr>
          <p:cNvSpPr/>
          <p:nvPr/>
        </p:nvSpPr>
        <p:spPr>
          <a:xfrm rot="19116335">
            <a:off x="7217107" y="453758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2" name="Arrow: Up 71">
            <a:extLst>
              <a:ext uri="{FF2B5EF4-FFF2-40B4-BE49-F238E27FC236}">
                <a16:creationId xmlns:a16="http://schemas.microsoft.com/office/drawing/2014/main" id="{A390BA30-250D-918E-25E4-C3220392184D}"/>
              </a:ext>
            </a:extLst>
          </p:cNvPr>
          <p:cNvSpPr/>
          <p:nvPr/>
        </p:nvSpPr>
        <p:spPr>
          <a:xfrm>
            <a:off x="6947622" y="385321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3" name="Arrow: Up 72">
            <a:extLst>
              <a:ext uri="{FF2B5EF4-FFF2-40B4-BE49-F238E27FC236}">
                <a16:creationId xmlns:a16="http://schemas.microsoft.com/office/drawing/2014/main" id="{4F6A8078-7CED-F499-C7DF-A93BBB0478BE}"/>
              </a:ext>
            </a:extLst>
          </p:cNvPr>
          <p:cNvSpPr/>
          <p:nvPr/>
        </p:nvSpPr>
        <p:spPr>
          <a:xfrm>
            <a:off x="6947622" y="308373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4" name="Arrow: Up 73">
            <a:extLst>
              <a:ext uri="{FF2B5EF4-FFF2-40B4-BE49-F238E27FC236}">
                <a16:creationId xmlns:a16="http://schemas.microsoft.com/office/drawing/2014/main" id="{7CF226EF-D283-A493-0B25-5014D0E11B41}"/>
              </a:ext>
            </a:extLst>
          </p:cNvPr>
          <p:cNvSpPr/>
          <p:nvPr/>
        </p:nvSpPr>
        <p:spPr>
          <a:xfrm>
            <a:off x="6957553" y="2278707"/>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5" name="Arrow: Bent 74">
            <a:extLst>
              <a:ext uri="{FF2B5EF4-FFF2-40B4-BE49-F238E27FC236}">
                <a16:creationId xmlns:a16="http://schemas.microsoft.com/office/drawing/2014/main" id="{0AEBBDB5-7DAE-8E5E-05E0-505EADAB7466}"/>
              </a:ext>
            </a:extLst>
          </p:cNvPr>
          <p:cNvSpPr/>
          <p:nvPr/>
        </p:nvSpPr>
        <p:spPr>
          <a:xfrm rot="10800000" flipH="1" flipV="1">
            <a:off x="7018987" y="1728000"/>
            <a:ext cx="540000" cy="324000"/>
          </a:xfrm>
          <a:prstGeom prst="bentArrow">
            <a:avLst>
              <a:gd name="adj1" fmla="val 32966"/>
              <a:gd name="adj2" fmla="val 25965"/>
              <a:gd name="adj3" fmla="val 48896"/>
              <a:gd name="adj4" fmla="val 55698"/>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76" name="Arrow: Up 75">
            <a:extLst>
              <a:ext uri="{FF2B5EF4-FFF2-40B4-BE49-F238E27FC236}">
                <a16:creationId xmlns:a16="http://schemas.microsoft.com/office/drawing/2014/main" id="{39D989DE-CEE2-B45C-8EFE-5C27756926DC}"/>
              </a:ext>
            </a:extLst>
          </p:cNvPr>
          <p:cNvSpPr/>
          <p:nvPr/>
        </p:nvSpPr>
        <p:spPr>
          <a:xfrm rot="7076121">
            <a:off x="7920000" y="165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7" name="Arrow: Up 76">
            <a:extLst>
              <a:ext uri="{FF2B5EF4-FFF2-40B4-BE49-F238E27FC236}">
                <a16:creationId xmlns:a16="http://schemas.microsoft.com/office/drawing/2014/main" id="{C58F9168-9DF6-F10D-8987-725AF582B212}"/>
              </a:ext>
            </a:extLst>
          </p:cNvPr>
          <p:cNvSpPr/>
          <p:nvPr/>
        </p:nvSpPr>
        <p:spPr>
          <a:xfrm rot="7076121">
            <a:off x="8604000" y="19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8" name="Arrow: Up 77">
            <a:extLst>
              <a:ext uri="{FF2B5EF4-FFF2-40B4-BE49-F238E27FC236}">
                <a16:creationId xmlns:a16="http://schemas.microsoft.com/office/drawing/2014/main" id="{5EB94CFF-854F-D472-FC4F-348E4A392A42}"/>
              </a:ext>
            </a:extLst>
          </p:cNvPr>
          <p:cNvSpPr/>
          <p:nvPr/>
        </p:nvSpPr>
        <p:spPr>
          <a:xfrm rot="7076121">
            <a:off x="9252000" y="234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9" name="Arrow: Up 78">
            <a:extLst>
              <a:ext uri="{FF2B5EF4-FFF2-40B4-BE49-F238E27FC236}">
                <a16:creationId xmlns:a16="http://schemas.microsoft.com/office/drawing/2014/main" id="{65072CD4-7DC3-2711-78A7-8FE4681D2F62}"/>
              </a:ext>
            </a:extLst>
          </p:cNvPr>
          <p:cNvSpPr/>
          <p:nvPr/>
        </p:nvSpPr>
        <p:spPr>
          <a:xfrm rot="10800000">
            <a:off x="9540000" y="2988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0" name="Arrow: Up 79">
            <a:extLst>
              <a:ext uri="{FF2B5EF4-FFF2-40B4-BE49-F238E27FC236}">
                <a16:creationId xmlns:a16="http://schemas.microsoft.com/office/drawing/2014/main" id="{ED97EB48-0649-6C63-A510-9D550CCE6180}"/>
              </a:ext>
            </a:extLst>
          </p:cNvPr>
          <p:cNvSpPr/>
          <p:nvPr/>
        </p:nvSpPr>
        <p:spPr>
          <a:xfrm rot="10800000">
            <a:off x="9540000" y="37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1" name="Arrow: Up 80">
            <a:extLst>
              <a:ext uri="{FF2B5EF4-FFF2-40B4-BE49-F238E27FC236}">
                <a16:creationId xmlns:a16="http://schemas.microsoft.com/office/drawing/2014/main" id="{27D75D35-8D56-00E6-E881-EC478A0AE777}"/>
              </a:ext>
            </a:extLst>
          </p:cNvPr>
          <p:cNvSpPr/>
          <p:nvPr/>
        </p:nvSpPr>
        <p:spPr>
          <a:xfrm rot="10800000">
            <a:off x="9540000" y="5292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2" name="Arrow: Up 81">
            <a:extLst>
              <a:ext uri="{FF2B5EF4-FFF2-40B4-BE49-F238E27FC236}">
                <a16:creationId xmlns:a16="http://schemas.microsoft.com/office/drawing/2014/main" id="{E0F5B14F-9379-A95A-244E-23D3E8A60385}"/>
              </a:ext>
            </a:extLst>
          </p:cNvPr>
          <p:cNvSpPr/>
          <p:nvPr/>
        </p:nvSpPr>
        <p:spPr>
          <a:xfrm rot="10800000">
            <a:off x="9540000" y="450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3" name="TextBox 82">
            <a:extLst>
              <a:ext uri="{FF2B5EF4-FFF2-40B4-BE49-F238E27FC236}">
                <a16:creationId xmlns:a16="http://schemas.microsoft.com/office/drawing/2014/main" id="{2645BFA3-BCA1-85EA-7E2B-A1F22A999923}"/>
              </a:ext>
            </a:extLst>
          </p:cNvPr>
          <p:cNvSpPr txBox="1"/>
          <p:nvPr/>
        </p:nvSpPr>
        <p:spPr>
          <a:xfrm>
            <a:off x="359999" y="1980000"/>
            <a:ext cx="4578437" cy="1785104"/>
          </a:xfrm>
          <a:prstGeom prst="rect">
            <a:avLst/>
          </a:prstGeom>
          <a:noFill/>
        </p:spPr>
        <p:txBody>
          <a:bodyPr wrap="square">
            <a:spAutoFit/>
          </a:bodyPr>
          <a:lstStyle/>
          <a:p>
            <a:endParaRPr lang="en-US" sz="1100" dirty="0"/>
          </a:p>
          <a:p>
            <a:pPr marL="228600" indent="-228600">
              <a:buClr>
                <a:schemeClr val="tx2"/>
              </a:buClr>
              <a:buFont typeface="+mj-lt"/>
              <a:buAutoNum type="arabicPeriod"/>
            </a:pPr>
            <a:r>
              <a:rPr lang="en-US" sz="1100" dirty="0"/>
              <a:t>Tenant opens cold water tap</a:t>
            </a:r>
          </a:p>
          <a:p>
            <a:pPr marL="228600" indent="-228600">
              <a:buClr>
                <a:schemeClr val="tx2"/>
              </a:buClr>
              <a:buFont typeface="+mj-lt"/>
              <a:buAutoNum type="arabicPeriod"/>
            </a:pPr>
            <a:endParaRPr lang="en-US" sz="1100" dirty="0"/>
          </a:p>
          <a:p>
            <a:pPr marL="685800" lvl="1" indent="-228600">
              <a:buClr>
                <a:schemeClr val="tx2"/>
              </a:buClr>
              <a:buFont typeface="Wingdings" panose="05000000000000000000" pitchFamily="2" charset="2"/>
              <a:buChar char="Ø"/>
            </a:pPr>
            <a:r>
              <a:rPr lang="en-US" sz="1100" dirty="0"/>
              <a:t>Fresh potable cold water delivered to fixture</a:t>
            </a:r>
          </a:p>
          <a:p>
            <a:pPr marL="228600" indent="-228600">
              <a:buClr>
                <a:schemeClr val="tx2"/>
              </a:buClr>
              <a:buFont typeface="+mj-lt"/>
              <a:buAutoNum type="arabicPeriod"/>
            </a:pPr>
            <a:endParaRPr lang="en-US" sz="1100" dirty="0"/>
          </a:p>
          <a:p>
            <a:pPr marL="228600" indent="-228600">
              <a:buClr>
                <a:schemeClr val="tx2"/>
              </a:buClr>
              <a:buFont typeface="+mj-lt"/>
              <a:buAutoNum type="arabicPeriod"/>
            </a:pPr>
            <a:r>
              <a:rPr lang="en-US" sz="1100" dirty="0"/>
              <a:t>System calls for heating (e.g., tenant enables underfloor)</a:t>
            </a:r>
          </a:p>
          <a:p>
            <a:pPr marL="228600" indent="-228600">
              <a:buClr>
                <a:schemeClr val="tx2"/>
              </a:buClr>
              <a:buFont typeface="+mj-lt"/>
              <a:buAutoNum type="arabicPeriod"/>
            </a:pPr>
            <a:endParaRPr lang="en-US" sz="1100" dirty="0"/>
          </a:p>
          <a:p>
            <a:pPr marL="628650" lvl="1" indent="-171450">
              <a:buClr>
                <a:schemeClr val="tx2"/>
              </a:buClr>
              <a:buFont typeface="Wingdings" panose="05000000000000000000" pitchFamily="2" charset="2"/>
              <a:buChar char="Ø"/>
            </a:pPr>
            <a:r>
              <a:rPr lang="en-US" sz="1100" dirty="0"/>
              <a:t>Heating water supplied to system</a:t>
            </a:r>
          </a:p>
          <a:p>
            <a:pPr marL="171450" indent="-171450">
              <a:buClr>
                <a:schemeClr val="tx2"/>
              </a:buClr>
              <a:buFont typeface="Wingdings" panose="05000000000000000000" pitchFamily="2" charset="2"/>
              <a:buChar char="Ø"/>
            </a:pPr>
            <a:endParaRPr lang="en-US" sz="1100" dirty="0"/>
          </a:p>
          <a:p>
            <a:pPr marL="628650" lvl="1" indent="-171450">
              <a:buClr>
                <a:schemeClr val="tx2"/>
              </a:buClr>
              <a:buFont typeface="Wingdings" panose="05000000000000000000" pitchFamily="2" charset="2"/>
              <a:buChar char="Ø"/>
            </a:pPr>
            <a:r>
              <a:rPr lang="en-US" sz="1100" dirty="0"/>
              <a:t>Heating circuit water cools and returns</a:t>
            </a:r>
          </a:p>
        </p:txBody>
      </p:sp>
      <p:sp>
        <p:nvSpPr>
          <p:cNvPr id="84" name="Arrow: Up 83">
            <a:extLst>
              <a:ext uri="{FF2B5EF4-FFF2-40B4-BE49-F238E27FC236}">
                <a16:creationId xmlns:a16="http://schemas.microsoft.com/office/drawing/2014/main" id="{427A4F10-663E-553F-D530-7D14E3C02CE7}"/>
              </a:ext>
            </a:extLst>
          </p:cNvPr>
          <p:cNvSpPr/>
          <p:nvPr/>
        </p:nvSpPr>
        <p:spPr>
          <a:xfrm>
            <a:off x="10908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5" name="Arrow: Up 84">
            <a:extLst>
              <a:ext uri="{FF2B5EF4-FFF2-40B4-BE49-F238E27FC236}">
                <a16:creationId xmlns:a16="http://schemas.microsoft.com/office/drawing/2014/main" id="{2C10C755-3F18-E8D7-5F1F-FCAC8BFF5FC5}"/>
              </a:ext>
            </a:extLst>
          </p:cNvPr>
          <p:cNvSpPr/>
          <p:nvPr/>
        </p:nvSpPr>
        <p:spPr>
          <a:xfrm>
            <a:off x="10908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6" name="Arrow: Up 85">
            <a:extLst>
              <a:ext uri="{FF2B5EF4-FFF2-40B4-BE49-F238E27FC236}">
                <a16:creationId xmlns:a16="http://schemas.microsoft.com/office/drawing/2014/main" id="{34C67E9F-D16F-ACCB-ADF7-5F862CFC0184}"/>
              </a:ext>
            </a:extLst>
          </p:cNvPr>
          <p:cNvSpPr/>
          <p:nvPr/>
        </p:nvSpPr>
        <p:spPr>
          <a:xfrm rot="10800000">
            <a:off x="10206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7" name="Arrow: Bent 86">
            <a:extLst>
              <a:ext uri="{FF2B5EF4-FFF2-40B4-BE49-F238E27FC236}">
                <a16:creationId xmlns:a16="http://schemas.microsoft.com/office/drawing/2014/main" id="{E989CDFA-FAD6-8277-A75F-381C8AABE7EE}"/>
              </a:ext>
            </a:extLst>
          </p:cNvPr>
          <p:cNvSpPr/>
          <p:nvPr/>
        </p:nvSpPr>
        <p:spPr>
          <a:xfrm flipH="1">
            <a:off x="10764000" y="360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8" name="Arrow: Bent 87">
            <a:extLst>
              <a:ext uri="{FF2B5EF4-FFF2-40B4-BE49-F238E27FC236}">
                <a16:creationId xmlns:a16="http://schemas.microsoft.com/office/drawing/2014/main" id="{345E3F4F-F855-103F-49E5-12C7FAEB4364}"/>
              </a:ext>
            </a:extLst>
          </p:cNvPr>
          <p:cNvSpPr/>
          <p:nvPr/>
        </p:nvSpPr>
        <p:spPr>
          <a:xfrm rot="16200000" flipH="1">
            <a:off x="10116000" y="3744000"/>
            <a:ext cx="540000"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9" name="Arrow: Up 88">
            <a:extLst>
              <a:ext uri="{FF2B5EF4-FFF2-40B4-BE49-F238E27FC236}">
                <a16:creationId xmlns:a16="http://schemas.microsoft.com/office/drawing/2014/main" id="{B903A1B2-4BDB-401E-4211-34F5FD10D5D7}"/>
              </a:ext>
            </a:extLst>
          </p:cNvPr>
          <p:cNvSpPr/>
          <p:nvPr/>
        </p:nvSpPr>
        <p:spPr>
          <a:xfrm rot="10800000">
            <a:off x="10224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Title 6">
            <a:extLst>
              <a:ext uri="{FF2B5EF4-FFF2-40B4-BE49-F238E27FC236}">
                <a16:creationId xmlns:a16="http://schemas.microsoft.com/office/drawing/2014/main" id="{58C00912-8A45-26CF-5A89-99C4C143991D}"/>
              </a:ext>
            </a:extLst>
          </p:cNvPr>
          <p:cNvSpPr>
            <a:spLocks noGrp="1"/>
          </p:cNvSpPr>
          <p:nvPr>
            <p:ph type="title"/>
          </p:nvPr>
        </p:nvSpPr>
        <p:spPr>
          <a:xfrm>
            <a:off x="433388" y="404832"/>
            <a:ext cx="3455120" cy="466026"/>
          </a:xfrm>
        </p:spPr>
        <p:txBody>
          <a:bodyPr/>
          <a:lstStyle/>
          <a:p>
            <a:r>
              <a:rPr lang="en-AU" b="1" dirty="0"/>
              <a:t>Regudis W-HTE</a:t>
            </a:r>
          </a:p>
        </p:txBody>
      </p:sp>
      <p:sp>
        <p:nvSpPr>
          <p:cNvPr id="17" name="Text Placeholder 7">
            <a:extLst>
              <a:ext uri="{FF2B5EF4-FFF2-40B4-BE49-F238E27FC236}">
                <a16:creationId xmlns:a16="http://schemas.microsoft.com/office/drawing/2014/main" id="{9032DFC7-633A-D29C-4643-96E8E19F92FD}"/>
              </a:ext>
            </a:extLst>
          </p:cNvPr>
          <p:cNvSpPr>
            <a:spLocks noGrp="1"/>
          </p:cNvSpPr>
          <p:nvPr>
            <p:ph type="body" sz="quarter" idx="13"/>
          </p:nvPr>
        </p:nvSpPr>
        <p:spPr>
          <a:xfrm>
            <a:off x="433387" y="889200"/>
            <a:ext cx="3455121" cy="466026"/>
          </a:xfrm>
        </p:spPr>
        <p:txBody>
          <a:bodyPr/>
          <a:lstStyle/>
          <a:p>
            <a:r>
              <a:rPr lang="en-AU" sz="2400" dirty="0"/>
              <a:t>Heating Coil Operation</a:t>
            </a:r>
          </a:p>
        </p:txBody>
      </p:sp>
      <p:sp>
        <p:nvSpPr>
          <p:cNvPr id="4" name="Text Placeholder 7">
            <a:extLst>
              <a:ext uri="{FF2B5EF4-FFF2-40B4-BE49-F238E27FC236}">
                <a16:creationId xmlns:a16="http://schemas.microsoft.com/office/drawing/2014/main" id="{BC044F2F-B092-C784-1DE1-C611C90B1057}"/>
              </a:ext>
            </a:extLst>
          </p:cNvPr>
          <p:cNvSpPr txBox="1">
            <a:spLocks/>
          </p:cNvSpPr>
          <p:nvPr/>
        </p:nvSpPr>
        <p:spPr>
          <a:xfrm>
            <a:off x="433387" y="1692000"/>
            <a:ext cx="3455121" cy="34790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1000"/>
              </a:spcAft>
              <a:buClr>
                <a:schemeClr val="tx2"/>
              </a:buClr>
              <a:buSzPct val="120000"/>
              <a:buFont typeface="Arial" panose="020B0604020202020204" pitchFamily="34" charset="0"/>
              <a:buNone/>
              <a:defRPr lang="de-DE" sz="3200" kern="1200" dirty="0" smtClean="0">
                <a:solidFill>
                  <a:schemeClr val="tx1"/>
                </a:solidFill>
                <a:latin typeface="Azo Sans 2 Light" panose="020B0403030503020204" pitchFamily="34" charset="0"/>
                <a:ea typeface="+mn-ea"/>
                <a:cs typeface="+mn-cs"/>
              </a:defRPr>
            </a:lvl1pPr>
            <a:lvl2pPr marL="180975" indent="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None/>
              <a:defRPr sz="1600" kern="1200">
                <a:solidFill>
                  <a:schemeClr val="tx1"/>
                </a:solidFill>
                <a:latin typeface="Azo Sans 2" panose="020B0603030503020204" pitchFamily="34" charset="0"/>
                <a:ea typeface="+mn-ea"/>
                <a:cs typeface="+mn-cs"/>
              </a:defRPr>
            </a:lvl2pPr>
            <a:lvl3pPr marL="54292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3pPr>
            <a:lvl4pPr marL="714375" indent="-17145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4pPr>
            <a:lvl5pPr marL="8953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000" dirty="0">
                <a:solidFill>
                  <a:schemeClr val="tx2"/>
                </a:solidFill>
              </a:rPr>
              <a:t>Scenario </a:t>
            </a:r>
            <a:r>
              <a:rPr lang="en-AU" sz="2000" dirty="0">
                <a:solidFill>
                  <a:schemeClr val="tx2"/>
                </a:solidFill>
                <a:latin typeface="Levenim MT" panose="02010502060101010101" pitchFamily="2" charset="-79"/>
                <a:ea typeface="Calibri" panose="020F0502020204030204" pitchFamily="34" charset="0"/>
                <a:cs typeface="Levenim MT" panose="02010502060101010101" pitchFamily="2" charset="-79"/>
              </a:rPr>
              <a:t>→</a:t>
            </a:r>
            <a:r>
              <a:rPr lang="en-AU" sz="2000" dirty="0">
                <a:solidFill>
                  <a:schemeClr val="tx2"/>
                </a:solidFill>
              </a:rPr>
              <a:t> Action</a:t>
            </a:r>
          </a:p>
        </p:txBody>
      </p:sp>
    </p:spTree>
    <p:extLst>
      <p:ext uri="{BB962C8B-B14F-4D97-AF65-F5344CB8AC3E}">
        <p14:creationId xmlns:p14="http://schemas.microsoft.com/office/powerpoint/2010/main" val="26204731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
                                            <p:txEl>
                                              <p:pRg st="3" end="3"/>
                                            </p:txEl>
                                          </p:spTgt>
                                        </p:tgtEl>
                                        <p:attrNameLst>
                                          <p:attrName>style.visibility</p:attrName>
                                        </p:attrNameLst>
                                      </p:cBhvr>
                                      <p:to>
                                        <p:strVal val="visible"/>
                                      </p:to>
                                    </p:set>
                                  </p:childTnLst>
                                </p:cTn>
                              </p:par>
                            </p:childTnLst>
                          </p:cTn>
                        </p:par>
                        <p:par>
                          <p:cTn id="13" fill="hold">
                            <p:stCondLst>
                              <p:cond delay="0"/>
                            </p:stCondLst>
                            <p:childTnLst>
                              <p:par>
                                <p:cTn id="14" presetID="22" presetClass="entr" presetSubtype="4" fill="hold" grpId="0" nodeType="afterEffect">
                                  <p:stCondLst>
                                    <p:cond delay="1000"/>
                                  </p:stCondLst>
                                  <p:childTnLst>
                                    <p:set>
                                      <p:cBhvr>
                                        <p:cTn id="15" dur="1" fill="hold">
                                          <p:stCondLst>
                                            <p:cond delay="0"/>
                                          </p:stCondLst>
                                        </p:cTn>
                                        <p:tgtEl>
                                          <p:spTgt spid="84"/>
                                        </p:tgtEl>
                                        <p:attrNameLst>
                                          <p:attrName>style.visibility</p:attrName>
                                        </p:attrNameLst>
                                      </p:cBhvr>
                                      <p:to>
                                        <p:strVal val="visible"/>
                                      </p:to>
                                    </p:set>
                                    <p:animEffect transition="in" filter="wipe(down)">
                                      <p:cBhvr>
                                        <p:cTn id="16" dur="500"/>
                                        <p:tgtEl>
                                          <p:spTgt spid="84"/>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down)">
                                      <p:cBhvr>
                                        <p:cTn id="20" dur="500"/>
                                        <p:tgtEl>
                                          <p:spTgt spid="85"/>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500"/>
                                        <p:tgtEl>
                                          <p:spTgt spid="87"/>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up)">
                                      <p:cBhvr>
                                        <p:cTn id="28" dur="500"/>
                                        <p:tgtEl>
                                          <p:spTgt spid="88"/>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up)">
                                      <p:cBhvr>
                                        <p:cTn id="32" dur="500"/>
                                        <p:tgtEl>
                                          <p:spTgt spid="86"/>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wipe(up)">
                                      <p:cBhvr>
                                        <p:cTn id="36" dur="500"/>
                                        <p:tgtEl>
                                          <p:spTgt spid="89"/>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3">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3">
                                            <p:txEl>
                                              <p:pRg st="7" end="7"/>
                                            </p:txEl>
                                          </p:spTgt>
                                        </p:tgtEl>
                                        <p:attrNameLst>
                                          <p:attrName>style.visibility</p:attrName>
                                        </p:attrNameLst>
                                      </p:cBhvr>
                                      <p:to>
                                        <p:strVal val="visible"/>
                                      </p:to>
                                    </p:set>
                                  </p:childTnLst>
                                </p:cTn>
                              </p:par>
                            </p:childTnLst>
                          </p:cTn>
                        </p:par>
                        <p:par>
                          <p:cTn id="45" fill="hold">
                            <p:stCondLst>
                              <p:cond delay="0"/>
                            </p:stCondLst>
                            <p:childTnLst>
                              <p:par>
                                <p:cTn id="46" presetID="22" presetClass="entr" presetSubtype="4" fill="hold" grpId="0" nodeType="afterEffect">
                                  <p:stCondLst>
                                    <p:cond delay="1000"/>
                                  </p:stCondLst>
                                  <p:childTnLst>
                                    <p:set>
                                      <p:cBhvr>
                                        <p:cTn id="47" dur="1" fill="hold">
                                          <p:stCondLst>
                                            <p:cond delay="0"/>
                                          </p:stCondLst>
                                        </p:cTn>
                                        <p:tgtEl>
                                          <p:spTgt spid="64"/>
                                        </p:tgtEl>
                                        <p:attrNameLst>
                                          <p:attrName>style.visibility</p:attrName>
                                        </p:attrNameLst>
                                      </p:cBhvr>
                                      <p:to>
                                        <p:strVal val="visible"/>
                                      </p:to>
                                    </p:set>
                                    <p:animEffect transition="in" filter="wipe(down)">
                                      <p:cBhvr>
                                        <p:cTn id="48" dur="500"/>
                                        <p:tgtEl>
                                          <p:spTgt spid="64"/>
                                        </p:tgtEl>
                                      </p:cBhvr>
                                    </p:animEffect>
                                  </p:childTnLst>
                                </p:cTn>
                              </p:par>
                            </p:childTnLst>
                          </p:cTn>
                        </p:par>
                        <p:par>
                          <p:cTn id="49" fill="hold">
                            <p:stCondLst>
                              <p:cond delay="1500"/>
                            </p:stCondLst>
                            <p:childTnLst>
                              <p:par>
                                <p:cTn id="50" presetID="22" presetClass="entr" presetSubtype="4"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down)">
                                      <p:cBhvr>
                                        <p:cTn id="52" dur="500"/>
                                        <p:tgtEl>
                                          <p:spTgt spid="65"/>
                                        </p:tgtEl>
                                      </p:cBhvr>
                                    </p:animEffect>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up)">
                                      <p:cBhvr>
                                        <p:cTn id="56" dur="500"/>
                                        <p:tgtEl>
                                          <p:spTgt spid="66"/>
                                        </p:tgtEl>
                                      </p:cBhvr>
                                    </p:animEffect>
                                  </p:childTnLst>
                                </p:cTn>
                              </p:par>
                            </p:childTnLst>
                          </p:cTn>
                        </p:par>
                        <p:par>
                          <p:cTn id="57" fill="hold">
                            <p:stCondLst>
                              <p:cond delay="2500"/>
                            </p:stCondLst>
                            <p:childTnLst>
                              <p:par>
                                <p:cTn id="58" presetID="22" presetClass="entr" presetSubtype="1"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up)">
                                      <p:cBhvr>
                                        <p:cTn id="60" dur="500"/>
                                        <p:tgtEl>
                                          <p:spTgt spid="67"/>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3">
                                            <p:txEl>
                                              <p:pRg st="9" end="9"/>
                                            </p:txEl>
                                          </p:spTgt>
                                        </p:tgtEl>
                                        <p:attrNameLst>
                                          <p:attrName>style.visibility</p:attrName>
                                        </p:attrNameLst>
                                      </p:cBhvr>
                                      <p:to>
                                        <p:strVal val="visible"/>
                                      </p:to>
                                    </p:set>
                                  </p:childTnLst>
                                </p:cTn>
                              </p:par>
                            </p:childTnLst>
                          </p:cTn>
                        </p:par>
                        <p:par>
                          <p:cTn id="65" fill="hold">
                            <p:stCondLst>
                              <p:cond delay="0"/>
                            </p:stCondLst>
                            <p:childTnLst>
                              <p:par>
                                <p:cTn id="66" presetID="22" presetClass="entr" presetSubtype="4" fill="hold" grpId="0" nodeType="afterEffect">
                                  <p:stCondLst>
                                    <p:cond delay="1000"/>
                                  </p:stCondLst>
                                  <p:childTnLst>
                                    <p:set>
                                      <p:cBhvr>
                                        <p:cTn id="67" dur="1" fill="hold">
                                          <p:stCondLst>
                                            <p:cond delay="0"/>
                                          </p:stCondLst>
                                        </p:cTn>
                                        <p:tgtEl>
                                          <p:spTgt spid="68"/>
                                        </p:tgtEl>
                                        <p:attrNameLst>
                                          <p:attrName>style.visibility</p:attrName>
                                        </p:attrNameLst>
                                      </p:cBhvr>
                                      <p:to>
                                        <p:strVal val="visible"/>
                                      </p:to>
                                    </p:set>
                                    <p:animEffect transition="in" filter="wipe(down)">
                                      <p:cBhvr>
                                        <p:cTn id="68" dur="500"/>
                                        <p:tgtEl>
                                          <p:spTgt spid="68"/>
                                        </p:tgtEl>
                                      </p:cBhvr>
                                    </p:animEffect>
                                  </p:childTnLst>
                                </p:cTn>
                              </p:par>
                            </p:childTnLst>
                          </p:cTn>
                        </p:par>
                        <p:par>
                          <p:cTn id="69" fill="hold">
                            <p:stCondLst>
                              <p:cond delay="1500"/>
                            </p:stCondLst>
                            <p:childTnLst>
                              <p:par>
                                <p:cTn id="70" presetID="22" presetClass="entr" presetSubtype="4" fill="hold" grpId="0" nodeType="after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wipe(down)">
                                      <p:cBhvr>
                                        <p:cTn id="72" dur="500"/>
                                        <p:tgtEl>
                                          <p:spTgt spid="69"/>
                                        </p:tgtEl>
                                      </p:cBhvr>
                                    </p:animEffect>
                                  </p:childTnLst>
                                </p:cTn>
                              </p:par>
                            </p:childTnLst>
                          </p:cTn>
                        </p:par>
                        <p:par>
                          <p:cTn id="73" fill="hold">
                            <p:stCondLst>
                              <p:cond delay="2000"/>
                            </p:stCondLst>
                            <p:childTnLst>
                              <p:par>
                                <p:cTn id="74" presetID="22" presetClass="entr" presetSubtype="4"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down)">
                                      <p:cBhvr>
                                        <p:cTn id="76" dur="500"/>
                                        <p:tgtEl>
                                          <p:spTgt spid="72"/>
                                        </p:tgtEl>
                                      </p:cBhvr>
                                    </p:animEffect>
                                  </p:childTnLst>
                                </p:cTn>
                              </p:par>
                            </p:childTnLst>
                          </p:cTn>
                        </p:par>
                        <p:par>
                          <p:cTn id="77" fill="hold">
                            <p:stCondLst>
                              <p:cond delay="2500"/>
                            </p:stCondLst>
                            <p:childTnLst>
                              <p:par>
                                <p:cTn id="78" presetID="22" presetClass="entr" presetSubtype="4" fill="hold" grpId="0" nodeType="after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wipe(down)">
                                      <p:cBhvr>
                                        <p:cTn id="80" dur="500"/>
                                        <p:tgtEl>
                                          <p:spTgt spid="73"/>
                                        </p:tgtEl>
                                      </p:cBhvr>
                                    </p:animEffect>
                                  </p:childTnLst>
                                </p:cTn>
                              </p:par>
                            </p:childTnLst>
                          </p:cTn>
                        </p:par>
                        <p:par>
                          <p:cTn id="81" fill="hold">
                            <p:stCondLst>
                              <p:cond delay="3000"/>
                            </p:stCondLst>
                            <p:childTnLst>
                              <p:par>
                                <p:cTn id="82" presetID="22" presetClass="entr" presetSubtype="4"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wipe(down)">
                                      <p:cBhvr>
                                        <p:cTn id="84" dur="500"/>
                                        <p:tgtEl>
                                          <p:spTgt spid="74"/>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down)">
                                      <p:cBhvr>
                                        <p:cTn id="88" dur="500"/>
                                        <p:tgtEl>
                                          <p:spTgt spid="75"/>
                                        </p:tgtEl>
                                      </p:cBhvr>
                                    </p:animEffect>
                                  </p:childTnLst>
                                </p:cTn>
                              </p:par>
                            </p:childTnLst>
                          </p:cTn>
                        </p:par>
                        <p:par>
                          <p:cTn id="89" fill="hold">
                            <p:stCondLst>
                              <p:cond delay="4000"/>
                            </p:stCondLst>
                            <p:childTnLst>
                              <p:par>
                                <p:cTn id="90" presetID="22" presetClass="entr" presetSubtype="8" fill="hold" grpId="0" nodeType="after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wipe(left)">
                                      <p:cBhvr>
                                        <p:cTn id="92" dur="500"/>
                                        <p:tgtEl>
                                          <p:spTgt spid="76"/>
                                        </p:tgtEl>
                                      </p:cBhvr>
                                    </p:animEffect>
                                  </p:childTnLst>
                                </p:cTn>
                              </p:par>
                            </p:childTnLst>
                          </p:cTn>
                        </p:par>
                        <p:par>
                          <p:cTn id="93" fill="hold">
                            <p:stCondLst>
                              <p:cond delay="4500"/>
                            </p:stCondLst>
                            <p:childTnLst>
                              <p:par>
                                <p:cTn id="94" presetID="22" presetClass="entr" presetSubtype="8" fill="hold" grpId="0" nodeType="after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left)">
                                      <p:cBhvr>
                                        <p:cTn id="96" dur="500"/>
                                        <p:tgtEl>
                                          <p:spTgt spid="77"/>
                                        </p:tgtEl>
                                      </p:cBhvr>
                                    </p:animEffect>
                                  </p:childTnLst>
                                </p:cTn>
                              </p:par>
                            </p:childTnLst>
                          </p:cTn>
                        </p:par>
                        <p:par>
                          <p:cTn id="97" fill="hold">
                            <p:stCondLst>
                              <p:cond delay="5000"/>
                            </p:stCondLst>
                            <p:childTnLst>
                              <p:par>
                                <p:cTn id="98" presetID="22" presetClass="entr" presetSubtype="8" fill="hold" grpId="0" nodeType="after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left)">
                                      <p:cBhvr>
                                        <p:cTn id="100" dur="500"/>
                                        <p:tgtEl>
                                          <p:spTgt spid="78"/>
                                        </p:tgtEl>
                                      </p:cBhvr>
                                    </p:animEffect>
                                  </p:childTnLst>
                                </p:cTn>
                              </p:par>
                            </p:childTnLst>
                          </p:cTn>
                        </p:par>
                        <p:par>
                          <p:cTn id="101" fill="hold">
                            <p:stCondLst>
                              <p:cond delay="5500"/>
                            </p:stCondLst>
                            <p:childTnLst>
                              <p:par>
                                <p:cTn id="102" presetID="22" presetClass="entr" presetSubtype="1" fill="hold" grpId="0" nodeType="afterEffect">
                                  <p:stCondLst>
                                    <p:cond delay="0"/>
                                  </p:stCondLst>
                                  <p:childTnLst>
                                    <p:set>
                                      <p:cBhvr>
                                        <p:cTn id="103" dur="1" fill="hold">
                                          <p:stCondLst>
                                            <p:cond delay="0"/>
                                          </p:stCondLst>
                                        </p:cTn>
                                        <p:tgtEl>
                                          <p:spTgt spid="79"/>
                                        </p:tgtEl>
                                        <p:attrNameLst>
                                          <p:attrName>style.visibility</p:attrName>
                                        </p:attrNameLst>
                                      </p:cBhvr>
                                      <p:to>
                                        <p:strVal val="visible"/>
                                      </p:to>
                                    </p:set>
                                    <p:animEffect transition="in" filter="wipe(up)">
                                      <p:cBhvr>
                                        <p:cTn id="104" dur="500"/>
                                        <p:tgtEl>
                                          <p:spTgt spid="79"/>
                                        </p:tgtEl>
                                      </p:cBhvr>
                                    </p:animEffect>
                                  </p:childTnLst>
                                </p:cTn>
                              </p:par>
                            </p:childTnLst>
                          </p:cTn>
                        </p:par>
                        <p:par>
                          <p:cTn id="105" fill="hold">
                            <p:stCondLst>
                              <p:cond delay="6000"/>
                            </p:stCondLst>
                            <p:childTnLst>
                              <p:par>
                                <p:cTn id="106" presetID="22" presetClass="entr" presetSubtype="1" fill="hold" grpId="0" nodeType="afterEffect">
                                  <p:stCondLst>
                                    <p:cond delay="0"/>
                                  </p:stCondLst>
                                  <p:childTnLst>
                                    <p:set>
                                      <p:cBhvr>
                                        <p:cTn id="107" dur="1" fill="hold">
                                          <p:stCondLst>
                                            <p:cond delay="0"/>
                                          </p:stCondLst>
                                        </p:cTn>
                                        <p:tgtEl>
                                          <p:spTgt spid="80"/>
                                        </p:tgtEl>
                                        <p:attrNameLst>
                                          <p:attrName>style.visibility</p:attrName>
                                        </p:attrNameLst>
                                      </p:cBhvr>
                                      <p:to>
                                        <p:strVal val="visible"/>
                                      </p:to>
                                    </p:set>
                                    <p:animEffect transition="in" filter="wipe(up)">
                                      <p:cBhvr>
                                        <p:cTn id="108" dur="500"/>
                                        <p:tgtEl>
                                          <p:spTgt spid="80"/>
                                        </p:tgtEl>
                                      </p:cBhvr>
                                    </p:animEffect>
                                  </p:childTnLst>
                                </p:cTn>
                              </p:par>
                            </p:childTnLst>
                          </p:cTn>
                        </p:par>
                        <p:par>
                          <p:cTn id="109" fill="hold">
                            <p:stCondLst>
                              <p:cond delay="6500"/>
                            </p:stCondLst>
                            <p:childTnLst>
                              <p:par>
                                <p:cTn id="110" presetID="22" presetClass="entr" presetSubtype="1" fill="hold" grpId="0" nodeType="afterEffect">
                                  <p:stCondLst>
                                    <p:cond delay="0"/>
                                  </p:stCondLst>
                                  <p:childTnLst>
                                    <p:set>
                                      <p:cBhvr>
                                        <p:cTn id="111" dur="1" fill="hold">
                                          <p:stCondLst>
                                            <p:cond delay="0"/>
                                          </p:stCondLst>
                                        </p:cTn>
                                        <p:tgtEl>
                                          <p:spTgt spid="82"/>
                                        </p:tgtEl>
                                        <p:attrNameLst>
                                          <p:attrName>style.visibility</p:attrName>
                                        </p:attrNameLst>
                                      </p:cBhvr>
                                      <p:to>
                                        <p:strVal val="visible"/>
                                      </p:to>
                                    </p:set>
                                    <p:animEffect transition="in" filter="wipe(up)">
                                      <p:cBhvr>
                                        <p:cTn id="112" dur="500"/>
                                        <p:tgtEl>
                                          <p:spTgt spid="82"/>
                                        </p:tgtEl>
                                      </p:cBhvr>
                                    </p:animEffect>
                                  </p:childTnLst>
                                </p:cTn>
                              </p:par>
                            </p:childTnLst>
                          </p:cTn>
                        </p:par>
                        <p:par>
                          <p:cTn id="113" fill="hold">
                            <p:stCondLst>
                              <p:cond delay="7000"/>
                            </p:stCondLst>
                            <p:childTnLst>
                              <p:par>
                                <p:cTn id="114" presetID="22" presetClass="entr" presetSubtype="1" fill="hold" grpId="0" nodeType="afterEffect">
                                  <p:stCondLst>
                                    <p:cond delay="0"/>
                                  </p:stCondLst>
                                  <p:childTnLst>
                                    <p:set>
                                      <p:cBhvr>
                                        <p:cTn id="115" dur="1" fill="hold">
                                          <p:stCondLst>
                                            <p:cond delay="0"/>
                                          </p:stCondLst>
                                        </p:cTn>
                                        <p:tgtEl>
                                          <p:spTgt spid="81"/>
                                        </p:tgtEl>
                                        <p:attrNameLst>
                                          <p:attrName>style.visibility</p:attrName>
                                        </p:attrNameLst>
                                      </p:cBhvr>
                                      <p:to>
                                        <p:strVal val="visible"/>
                                      </p:to>
                                    </p:set>
                                    <p:animEffect transition="in" filter="wipe(up)">
                                      <p:cBhvr>
                                        <p:cTn id="11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87" grpId="0" animBg="1"/>
      <p:bldP spid="88" grpId="0" animBg="1"/>
      <p:bldP spid="89"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4737-C9F1-1D88-9EFF-6C1BA072DB42}"/>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344197A4-D83C-A8E2-7BBF-ADFD57A47E02}"/>
              </a:ext>
            </a:extLst>
          </p:cNvPr>
          <p:cNvSpPr txBox="1"/>
          <p:nvPr/>
        </p:nvSpPr>
        <p:spPr>
          <a:xfrm>
            <a:off x="360000" y="1980000"/>
            <a:ext cx="4560436" cy="2462213"/>
          </a:xfrm>
          <a:prstGeom prst="rect">
            <a:avLst/>
          </a:prstGeom>
          <a:noFill/>
        </p:spPr>
        <p:txBody>
          <a:bodyPr wrap="square">
            <a:spAutoFit/>
          </a:bodyPr>
          <a:lstStyle/>
          <a:p>
            <a:endParaRPr lang="en-US" sz="1100" dirty="0"/>
          </a:p>
          <a:p>
            <a:pPr marL="228600" indent="-228600">
              <a:buClr>
                <a:schemeClr val="tx2"/>
              </a:buClr>
              <a:buFont typeface="+mj-lt"/>
              <a:buAutoNum type="arabicPeriod"/>
            </a:pPr>
            <a:r>
              <a:rPr lang="en-US" sz="1100" dirty="0"/>
              <a:t>Tenant opens cold water tap</a:t>
            </a:r>
          </a:p>
          <a:p>
            <a:pPr marL="228600" indent="-228600">
              <a:buClr>
                <a:schemeClr val="tx2"/>
              </a:buClr>
              <a:buFont typeface="+mj-lt"/>
              <a:buAutoNum type="arabicPeriod"/>
            </a:pPr>
            <a:endParaRPr lang="en-US" sz="1100" dirty="0"/>
          </a:p>
          <a:p>
            <a:pPr marL="685800" lvl="1" indent="-228600">
              <a:buClr>
                <a:schemeClr val="tx2"/>
              </a:buClr>
              <a:buFont typeface="Wingdings" panose="05000000000000000000" pitchFamily="2" charset="2"/>
              <a:buChar char="Ø"/>
            </a:pPr>
            <a:r>
              <a:rPr lang="en-US" sz="1100" dirty="0"/>
              <a:t>Fresh potable cold water delivered to fixture</a:t>
            </a:r>
          </a:p>
          <a:p>
            <a:pPr marL="228600" indent="-228600">
              <a:buClr>
                <a:schemeClr val="tx2"/>
              </a:buClr>
              <a:buFont typeface="+mj-lt"/>
              <a:buAutoNum type="arabicPeriod"/>
            </a:pPr>
            <a:endParaRPr lang="en-US" sz="1100" dirty="0"/>
          </a:p>
          <a:p>
            <a:pPr marL="228600" indent="-228600">
              <a:buClr>
                <a:schemeClr val="tx2"/>
              </a:buClr>
              <a:buFont typeface="+mj-lt"/>
              <a:buAutoNum type="arabicPeriod"/>
            </a:pPr>
            <a:r>
              <a:rPr lang="en-US" sz="1100" dirty="0"/>
              <a:t>System calls for heating (e.g., tenant enables underfloor)</a:t>
            </a:r>
          </a:p>
          <a:p>
            <a:pPr marL="228600" indent="-228600">
              <a:buClr>
                <a:schemeClr val="tx2"/>
              </a:buClr>
              <a:buFont typeface="+mj-lt"/>
              <a:buAutoNum type="arabicPeriod"/>
            </a:pPr>
            <a:endParaRPr lang="en-US" sz="1100" dirty="0"/>
          </a:p>
          <a:p>
            <a:pPr marL="628650" lvl="1" indent="-171450">
              <a:buClr>
                <a:schemeClr val="tx2"/>
              </a:buClr>
              <a:buFont typeface="Wingdings" panose="05000000000000000000" pitchFamily="2" charset="2"/>
              <a:buChar char="Ø"/>
            </a:pPr>
            <a:r>
              <a:rPr lang="en-US" sz="1100" dirty="0"/>
              <a:t>Heating water supplied to system</a:t>
            </a:r>
          </a:p>
          <a:p>
            <a:pPr marL="171450" indent="-171450">
              <a:buClr>
                <a:schemeClr val="tx2"/>
              </a:buClr>
              <a:buFont typeface="Wingdings" panose="05000000000000000000" pitchFamily="2" charset="2"/>
              <a:buChar char="Ø"/>
            </a:pPr>
            <a:endParaRPr lang="en-US" sz="1100" dirty="0"/>
          </a:p>
          <a:p>
            <a:pPr marL="628650" lvl="1" indent="-171450">
              <a:buClr>
                <a:schemeClr val="tx2"/>
              </a:buClr>
              <a:buFont typeface="Wingdings" panose="05000000000000000000" pitchFamily="2" charset="2"/>
              <a:buChar char="Ø"/>
            </a:pPr>
            <a:r>
              <a:rPr lang="en-US" sz="1100" dirty="0"/>
              <a:t>Heating circuit water cools and returns</a:t>
            </a:r>
          </a:p>
          <a:p>
            <a:pPr marL="628650" lvl="1" indent="-171450">
              <a:buClr>
                <a:schemeClr val="tx2"/>
              </a:buClr>
              <a:buFont typeface="Wingdings" panose="05000000000000000000" pitchFamily="2" charset="2"/>
              <a:buChar char="Ø"/>
            </a:pPr>
            <a:endParaRPr lang="en-US" sz="1100" dirty="0"/>
          </a:p>
          <a:p>
            <a:pPr marL="228600" indent="-228600">
              <a:buClr>
                <a:schemeClr val="tx2"/>
              </a:buClr>
              <a:buFont typeface="+mj-lt"/>
              <a:buAutoNum type="arabicPeriod" startAt="3"/>
            </a:pPr>
            <a:r>
              <a:rPr lang="en-US" sz="1100" dirty="0"/>
              <a:t>Tenant opens hot water tap</a:t>
            </a:r>
          </a:p>
          <a:p>
            <a:pPr marL="228600" indent="-228600">
              <a:buClr>
                <a:schemeClr val="tx2"/>
              </a:buClr>
              <a:buFont typeface="+mj-lt"/>
              <a:buAutoNum type="arabicPeriod" startAt="3"/>
            </a:pPr>
            <a:endParaRPr lang="en-US" sz="1100" dirty="0"/>
          </a:p>
          <a:p>
            <a:pPr marL="685800" lvl="1" indent="-228600">
              <a:buClr>
                <a:schemeClr val="tx2"/>
              </a:buClr>
              <a:buFont typeface="Wingdings" panose="05000000000000000000" pitchFamily="2" charset="2"/>
              <a:buChar char="Ø"/>
            </a:pPr>
            <a:r>
              <a:rPr lang="en-US" sz="1100" dirty="0"/>
              <a:t>Heating water passes through HEX and returns</a:t>
            </a:r>
          </a:p>
        </p:txBody>
      </p:sp>
      <p:sp>
        <p:nvSpPr>
          <p:cNvPr id="26" name="Text Placeholder 7">
            <a:extLst>
              <a:ext uri="{FF2B5EF4-FFF2-40B4-BE49-F238E27FC236}">
                <a16:creationId xmlns:a16="http://schemas.microsoft.com/office/drawing/2014/main" id="{7021E762-5876-B29C-BABE-9C7840A6DD81}"/>
              </a:ext>
            </a:extLst>
          </p:cNvPr>
          <p:cNvSpPr txBox="1">
            <a:spLocks/>
          </p:cNvSpPr>
          <p:nvPr/>
        </p:nvSpPr>
        <p:spPr>
          <a:xfrm>
            <a:off x="433387" y="1692000"/>
            <a:ext cx="3455121" cy="34790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1000"/>
              </a:spcAft>
              <a:buClr>
                <a:schemeClr val="tx2"/>
              </a:buClr>
              <a:buSzPct val="120000"/>
              <a:buFont typeface="Arial" panose="020B0604020202020204" pitchFamily="34" charset="0"/>
              <a:buNone/>
              <a:defRPr lang="de-DE" sz="3200" kern="1200" dirty="0" smtClean="0">
                <a:solidFill>
                  <a:schemeClr val="tx1"/>
                </a:solidFill>
                <a:latin typeface="Azo Sans 2 Light" panose="020B0403030503020204" pitchFamily="34" charset="0"/>
                <a:ea typeface="+mn-ea"/>
                <a:cs typeface="+mn-cs"/>
              </a:defRPr>
            </a:lvl1pPr>
            <a:lvl2pPr marL="180975" indent="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None/>
              <a:defRPr sz="1600" kern="1200">
                <a:solidFill>
                  <a:schemeClr val="tx1"/>
                </a:solidFill>
                <a:latin typeface="Azo Sans 2" panose="020B0603030503020204" pitchFamily="34" charset="0"/>
                <a:ea typeface="+mn-ea"/>
                <a:cs typeface="+mn-cs"/>
              </a:defRPr>
            </a:lvl2pPr>
            <a:lvl3pPr marL="54292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3pPr>
            <a:lvl4pPr marL="714375" indent="-17145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4pPr>
            <a:lvl5pPr marL="8953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000" dirty="0">
                <a:solidFill>
                  <a:schemeClr val="tx2"/>
                </a:solidFill>
              </a:rPr>
              <a:t>Scenario </a:t>
            </a:r>
            <a:r>
              <a:rPr lang="en-AU" sz="2000" dirty="0">
                <a:solidFill>
                  <a:schemeClr val="tx2"/>
                </a:solidFill>
                <a:latin typeface="Levenim MT" panose="02010502060101010101" pitchFamily="2" charset="-79"/>
                <a:ea typeface="Calibri" panose="020F0502020204030204" pitchFamily="34" charset="0"/>
                <a:cs typeface="Levenim MT" panose="02010502060101010101" pitchFamily="2" charset="-79"/>
              </a:rPr>
              <a:t>→</a:t>
            </a:r>
            <a:r>
              <a:rPr lang="en-AU" sz="2000" dirty="0">
                <a:solidFill>
                  <a:schemeClr val="tx2"/>
                </a:solidFill>
              </a:rPr>
              <a:t> Action</a:t>
            </a:r>
          </a:p>
        </p:txBody>
      </p:sp>
      <p:pic>
        <p:nvPicPr>
          <p:cNvPr id="23" name="Picture 22">
            <a:extLst>
              <a:ext uri="{FF2B5EF4-FFF2-40B4-BE49-F238E27FC236}">
                <a16:creationId xmlns:a16="http://schemas.microsoft.com/office/drawing/2014/main" id="{672E51F1-78E2-D36E-9A7A-0FE1084BB8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8436" y="376598"/>
            <a:ext cx="6625703" cy="5223653"/>
          </a:xfrm>
          <a:prstGeom prst="rect">
            <a:avLst/>
          </a:prstGeom>
        </p:spPr>
      </p:pic>
      <p:sp>
        <p:nvSpPr>
          <p:cNvPr id="92" name="Right Triangle 91">
            <a:extLst>
              <a:ext uri="{FF2B5EF4-FFF2-40B4-BE49-F238E27FC236}">
                <a16:creationId xmlns:a16="http://schemas.microsoft.com/office/drawing/2014/main" id="{42D0EB70-D472-5AFE-E12F-20F5A54F73EE}"/>
              </a:ext>
            </a:extLst>
          </p:cNvPr>
          <p:cNvSpPr/>
          <p:nvPr/>
        </p:nvSpPr>
        <p:spPr>
          <a:xfrm rot="10800000" flipH="1">
            <a:off x="5220000" y="1800000"/>
            <a:ext cx="1116000" cy="3492000"/>
          </a:xfrm>
          <a:prstGeom prst="rtTriangle">
            <a:avLst/>
          </a:prstGeom>
          <a:gradFill>
            <a:gsLst>
              <a:gs pos="100000">
                <a:srgbClr val="FFC000"/>
              </a:gs>
              <a:gs pos="60000">
                <a:srgbClr val="FF6161"/>
              </a:gs>
              <a:gs pos="0">
                <a:srgbClr val="FF0000"/>
              </a:gs>
            </a:gsLst>
            <a:lin ang="54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7A6F0611-F081-58DC-94EE-58D4FCDF29B2}"/>
              </a:ext>
            </a:extLst>
          </p:cNvPr>
          <p:cNvSpPr txBox="1"/>
          <p:nvPr/>
        </p:nvSpPr>
        <p:spPr>
          <a:xfrm>
            <a:off x="7207281" y="6336000"/>
            <a:ext cx="74991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return</a:t>
            </a:r>
            <a:endParaRPr lang="en-GB" sz="1200" dirty="0">
              <a:latin typeface="+mj-lt"/>
            </a:endParaRPr>
          </a:p>
        </p:txBody>
      </p:sp>
      <p:sp>
        <p:nvSpPr>
          <p:cNvPr id="11" name="TextBox 10">
            <a:extLst>
              <a:ext uri="{FF2B5EF4-FFF2-40B4-BE49-F238E27FC236}">
                <a16:creationId xmlns:a16="http://schemas.microsoft.com/office/drawing/2014/main" id="{19565B5D-4285-7128-F1EC-643327315735}"/>
              </a:ext>
            </a:extLst>
          </p:cNvPr>
          <p:cNvSpPr txBox="1"/>
          <p:nvPr/>
        </p:nvSpPr>
        <p:spPr>
          <a:xfrm>
            <a:off x="7825731" y="6336000"/>
            <a:ext cx="85003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supply</a:t>
            </a:r>
            <a:endParaRPr lang="en-GB" sz="1200" dirty="0">
              <a:latin typeface="+mj-lt"/>
            </a:endParaRPr>
          </a:p>
        </p:txBody>
      </p:sp>
      <p:sp>
        <p:nvSpPr>
          <p:cNvPr id="12" name="TextBox 11">
            <a:extLst>
              <a:ext uri="{FF2B5EF4-FFF2-40B4-BE49-F238E27FC236}">
                <a16:creationId xmlns:a16="http://schemas.microsoft.com/office/drawing/2014/main" id="{486545CE-88FC-69E1-7CD6-C2274EE3A1AC}"/>
              </a:ext>
            </a:extLst>
          </p:cNvPr>
          <p:cNvSpPr txBox="1"/>
          <p:nvPr/>
        </p:nvSpPr>
        <p:spPr>
          <a:xfrm>
            <a:off x="847941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supply</a:t>
            </a:r>
            <a:endParaRPr lang="en-GB" sz="1200" dirty="0">
              <a:latin typeface="+mj-lt"/>
            </a:endParaRPr>
          </a:p>
        </p:txBody>
      </p:sp>
      <p:sp>
        <p:nvSpPr>
          <p:cNvPr id="13" name="TextBox 12">
            <a:extLst>
              <a:ext uri="{FF2B5EF4-FFF2-40B4-BE49-F238E27FC236}">
                <a16:creationId xmlns:a16="http://schemas.microsoft.com/office/drawing/2014/main" id="{BA47898A-EFE9-BDCF-2FBC-332C3C15F900}"/>
              </a:ext>
            </a:extLst>
          </p:cNvPr>
          <p:cNvSpPr txBox="1"/>
          <p:nvPr/>
        </p:nvSpPr>
        <p:spPr>
          <a:xfrm>
            <a:off x="919798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return</a:t>
            </a:r>
            <a:endParaRPr lang="en-GB" sz="1200" dirty="0">
              <a:latin typeface="+mj-lt"/>
            </a:endParaRPr>
          </a:p>
        </p:txBody>
      </p:sp>
      <p:sp>
        <p:nvSpPr>
          <p:cNvPr id="14" name="TextBox 13">
            <a:extLst>
              <a:ext uri="{FF2B5EF4-FFF2-40B4-BE49-F238E27FC236}">
                <a16:creationId xmlns:a16="http://schemas.microsoft.com/office/drawing/2014/main" id="{78D8B775-2DD2-048B-AF5A-D40E4F1C3163}"/>
              </a:ext>
            </a:extLst>
          </p:cNvPr>
          <p:cNvSpPr txBox="1"/>
          <p:nvPr/>
        </p:nvSpPr>
        <p:spPr>
          <a:xfrm>
            <a:off x="9916554" y="6336000"/>
            <a:ext cx="850035" cy="276999"/>
          </a:xfrm>
          <a:prstGeom prst="rect">
            <a:avLst/>
          </a:prstGeom>
          <a:noFill/>
        </p:spPr>
        <p:txBody>
          <a:bodyPr wrap="square">
            <a:spAutoFit/>
          </a:bodyPr>
          <a:lstStyle/>
          <a:p>
            <a:pPr algn="ctr"/>
            <a:r>
              <a:rPr lang="en-US" sz="1200" dirty="0">
                <a:latin typeface="+mj-lt"/>
              </a:rPr>
              <a:t>PWC</a:t>
            </a:r>
          </a:p>
        </p:txBody>
      </p:sp>
      <p:sp>
        <p:nvSpPr>
          <p:cNvPr id="18" name="TextBox 17">
            <a:extLst>
              <a:ext uri="{FF2B5EF4-FFF2-40B4-BE49-F238E27FC236}">
                <a16:creationId xmlns:a16="http://schemas.microsoft.com/office/drawing/2014/main" id="{FE590E2A-612A-B438-0884-A302387BA1A7}"/>
              </a:ext>
            </a:extLst>
          </p:cNvPr>
          <p:cNvSpPr txBox="1"/>
          <p:nvPr/>
        </p:nvSpPr>
        <p:spPr>
          <a:xfrm>
            <a:off x="10570237" y="6336000"/>
            <a:ext cx="850035" cy="276999"/>
          </a:xfrm>
          <a:prstGeom prst="rect">
            <a:avLst/>
          </a:prstGeom>
          <a:noFill/>
        </p:spPr>
        <p:txBody>
          <a:bodyPr wrap="square">
            <a:spAutoFit/>
          </a:bodyPr>
          <a:lstStyle/>
          <a:p>
            <a:pPr algn="ctr"/>
            <a:r>
              <a:rPr lang="en-US" sz="1200" dirty="0">
                <a:latin typeface="+mj-lt"/>
              </a:rPr>
              <a:t>PWC</a:t>
            </a:r>
          </a:p>
        </p:txBody>
      </p:sp>
      <p:sp>
        <p:nvSpPr>
          <p:cNvPr id="19" name="TextBox 18">
            <a:extLst>
              <a:ext uri="{FF2B5EF4-FFF2-40B4-BE49-F238E27FC236}">
                <a16:creationId xmlns:a16="http://schemas.microsoft.com/office/drawing/2014/main" id="{218652E9-024B-F46D-7E75-D71F5383D3CE}"/>
              </a:ext>
            </a:extLst>
          </p:cNvPr>
          <p:cNvSpPr txBox="1"/>
          <p:nvPr/>
        </p:nvSpPr>
        <p:spPr>
          <a:xfrm>
            <a:off x="6444269" y="6336000"/>
            <a:ext cx="850035" cy="276999"/>
          </a:xfrm>
          <a:prstGeom prst="rect">
            <a:avLst/>
          </a:prstGeom>
          <a:noFill/>
        </p:spPr>
        <p:txBody>
          <a:bodyPr wrap="square">
            <a:spAutoFit/>
          </a:bodyPr>
          <a:lstStyle/>
          <a:p>
            <a:pPr algn="ctr"/>
            <a:r>
              <a:rPr lang="en-US" sz="1200" dirty="0">
                <a:latin typeface="+mj-lt"/>
              </a:rPr>
              <a:t>PWH</a:t>
            </a:r>
          </a:p>
        </p:txBody>
      </p:sp>
      <p:cxnSp>
        <p:nvCxnSpPr>
          <p:cNvPr id="21" name="Straight Arrow Connector 20">
            <a:extLst>
              <a:ext uri="{FF2B5EF4-FFF2-40B4-BE49-F238E27FC236}">
                <a16:creationId xmlns:a16="http://schemas.microsoft.com/office/drawing/2014/main" id="{30666F4F-9291-FB52-DCAC-D86E2A9D7376}"/>
              </a:ext>
            </a:extLst>
          </p:cNvPr>
          <p:cNvCxnSpPr>
            <a:cxnSpLocks/>
          </p:cNvCxnSpPr>
          <p:nvPr/>
        </p:nvCxnSpPr>
        <p:spPr>
          <a:xfrm flipH="1">
            <a:off x="6869286"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7B1F44-3F58-2E6F-8621-9791A909049E}"/>
              </a:ext>
            </a:extLst>
          </p:cNvPr>
          <p:cNvCxnSpPr>
            <a:cxnSpLocks/>
          </p:cNvCxnSpPr>
          <p:nvPr/>
        </p:nvCxnSpPr>
        <p:spPr>
          <a:xfrm flipH="1">
            <a:off x="8268941"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7A31559-5925-D6DB-B3B6-849DB0784721}"/>
              </a:ext>
            </a:extLst>
          </p:cNvPr>
          <p:cNvCxnSpPr>
            <a:cxnSpLocks/>
          </p:cNvCxnSpPr>
          <p:nvPr/>
        </p:nvCxnSpPr>
        <p:spPr>
          <a:xfrm flipH="1">
            <a:off x="9618833"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EA024BB-2C6C-770B-8155-618D566751EA}"/>
              </a:ext>
            </a:extLst>
          </p:cNvPr>
          <p:cNvCxnSpPr>
            <a:cxnSpLocks/>
          </p:cNvCxnSpPr>
          <p:nvPr/>
        </p:nvCxnSpPr>
        <p:spPr>
          <a:xfrm flipH="1">
            <a:off x="10319941" y="5575675"/>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CAA1995-E093-BA82-AC0D-F5E60C25D042}"/>
              </a:ext>
            </a:extLst>
          </p:cNvPr>
          <p:cNvCxnSpPr>
            <a:cxnSpLocks/>
          </p:cNvCxnSpPr>
          <p:nvPr/>
        </p:nvCxnSpPr>
        <p:spPr>
          <a:xfrm flipV="1">
            <a:off x="11003590" y="5580000"/>
            <a:ext cx="17459"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5A486450-8CBD-37EB-D58F-B72244BC3A09}"/>
              </a:ext>
            </a:extLst>
          </p:cNvPr>
          <p:cNvCxnSpPr>
            <a:cxnSpLocks/>
          </p:cNvCxnSpPr>
          <p:nvPr/>
        </p:nvCxnSpPr>
        <p:spPr>
          <a:xfrm flipV="1">
            <a:off x="7560407"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8DDA41D1-5848-0410-7721-65E818E6B974}"/>
              </a:ext>
            </a:extLst>
          </p:cNvPr>
          <p:cNvCxnSpPr>
            <a:cxnSpLocks/>
          </p:cNvCxnSpPr>
          <p:nvPr/>
        </p:nvCxnSpPr>
        <p:spPr>
          <a:xfrm flipV="1">
            <a:off x="8941818"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Arrow: Up 63">
            <a:extLst>
              <a:ext uri="{FF2B5EF4-FFF2-40B4-BE49-F238E27FC236}">
                <a16:creationId xmlns:a16="http://schemas.microsoft.com/office/drawing/2014/main" id="{3FF1D510-9976-9E45-5017-E5E7C415D23E}"/>
              </a:ext>
            </a:extLst>
          </p:cNvPr>
          <p:cNvSpPr/>
          <p:nvPr/>
        </p:nvSpPr>
        <p:spPr>
          <a:xfrm>
            <a:off x="8816981"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5" name="Arrow: Bent 64">
            <a:extLst>
              <a:ext uri="{FF2B5EF4-FFF2-40B4-BE49-F238E27FC236}">
                <a16:creationId xmlns:a16="http://schemas.microsoft.com/office/drawing/2014/main" id="{F396B033-FF1A-1A31-715D-A2877C0793BA}"/>
              </a:ext>
            </a:extLst>
          </p:cNvPr>
          <p:cNvSpPr/>
          <p:nvPr/>
        </p:nvSpPr>
        <p:spPr>
          <a:xfrm flipH="1">
            <a:off x="8682470" y="4601962"/>
            <a:ext cx="324000" cy="540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66" name="Arrow: Bent 65">
            <a:extLst>
              <a:ext uri="{FF2B5EF4-FFF2-40B4-BE49-F238E27FC236}">
                <a16:creationId xmlns:a16="http://schemas.microsoft.com/office/drawing/2014/main" id="{932E8DA7-B877-5052-C632-87265F635423}"/>
              </a:ext>
            </a:extLst>
          </p:cNvPr>
          <p:cNvSpPr/>
          <p:nvPr/>
        </p:nvSpPr>
        <p:spPr>
          <a:xfrm rot="16200000" flipH="1">
            <a:off x="8064000" y="4716000"/>
            <a:ext cx="540000" cy="324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67" name="Arrow: Up 66">
            <a:extLst>
              <a:ext uri="{FF2B5EF4-FFF2-40B4-BE49-F238E27FC236}">
                <a16:creationId xmlns:a16="http://schemas.microsoft.com/office/drawing/2014/main" id="{6F9EA1E1-275F-796C-9560-EBB2547D49D7}"/>
              </a:ext>
            </a:extLst>
          </p:cNvPr>
          <p:cNvSpPr/>
          <p:nvPr/>
        </p:nvSpPr>
        <p:spPr>
          <a:xfrm rot="10800000">
            <a:off x="8150032"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8" name="Arrow: Up 67">
            <a:extLst>
              <a:ext uri="{FF2B5EF4-FFF2-40B4-BE49-F238E27FC236}">
                <a16:creationId xmlns:a16="http://schemas.microsoft.com/office/drawing/2014/main" id="{62DF1979-B5B1-1AF6-C5AD-56AFD3C5458D}"/>
              </a:ext>
            </a:extLst>
          </p:cNvPr>
          <p:cNvSpPr/>
          <p:nvPr/>
        </p:nvSpPr>
        <p:spPr>
          <a:xfrm>
            <a:off x="7450987" y="529820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9" name="Arrow: Up 68">
            <a:extLst>
              <a:ext uri="{FF2B5EF4-FFF2-40B4-BE49-F238E27FC236}">
                <a16:creationId xmlns:a16="http://schemas.microsoft.com/office/drawing/2014/main" id="{7B2F29E8-F3DE-E021-D5D5-77316EFCF39B}"/>
              </a:ext>
            </a:extLst>
          </p:cNvPr>
          <p:cNvSpPr/>
          <p:nvPr/>
        </p:nvSpPr>
        <p:spPr>
          <a:xfrm rot="19116335">
            <a:off x="7217107" y="453758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2" name="Arrow: Up 71">
            <a:extLst>
              <a:ext uri="{FF2B5EF4-FFF2-40B4-BE49-F238E27FC236}">
                <a16:creationId xmlns:a16="http://schemas.microsoft.com/office/drawing/2014/main" id="{5BA3F2D2-533C-9702-1F18-AF9DEE390A57}"/>
              </a:ext>
            </a:extLst>
          </p:cNvPr>
          <p:cNvSpPr/>
          <p:nvPr/>
        </p:nvSpPr>
        <p:spPr>
          <a:xfrm>
            <a:off x="6947622" y="385321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3" name="Arrow: Up 72">
            <a:extLst>
              <a:ext uri="{FF2B5EF4-FFF2-40B4-BE49-F238E27FC236}">
                <a16:creationId xmlns:a16="http://schemas.microsoft.com/office/drawing/2014/main" id="{13A3D85F-BDF4-E162-6262-7D7B0C350640}"/>
              </a:ext>
            </a:extLst>
          </p:cNvPr>
          <p:cNvSpPr/>
          <p:nvPr/>
        </p:nvSpPr>
        <p:spPr>
          <a:xfrm>
            <a:off x="6947622" y="308373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4" name="Arrow: Up 73">
            <a:extLst>
              <a:ext uri="{FF2B5EF4-FFF2-40B4-BE49-F238E27FC236}">
                <a16:creationId xmlns:a16="http://schemas.microsoft.com/office/drawing/2014/main" id="{B2036F94-B0A1-EE8F-FEA0-9210051586CB}"/>
              </a:ext>
            </a:extLst>
          </p:cNvPr>
          <p:cNvSpPr/>
          <p:nvPr/>
        </p:nvSpPr>
        <p:spPr>
          <a:xfrm>
            <a:off x="6957553" y="2278707"/>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5" name="Arrow: Bent 74">
            <a:extLst>
              <a:ext uri="{FF2B5EF4-FFF2-40B4-BE49-F238E27FC236}">
                <a16:creationId xmlns:a16="http://schemas.microsoft.com/office/drawing/2014/main" id="{FD6AF866-22A8-1B35-354F-69AD0B96508C}"/>
              </a:ext>
            </a:extLst>
          </p:cNvPr>
          <p:cNvSpPr/>
          <p:nvPr/>
        </p:nvSpPr>
        <p:spPr>
          <a:xfrm rot="10800000" flipH="1" flipV="1">
            <a:off x="7020000" y="1728000"/>
            <a:ext cx="540000" cy="324000"/>
          </a:xfrm>
          <a:prstGeom prst="bentArrow">
            <a:avLst>
              <a:gd name="adj1" fmla="val 32966"/>
              <a:gd name="adj2" fmla="val 25965"/>
              <a:gd name="adj3" fmla="val 48896"/>
              <a:gd name="adj4" fmla="val 55698"/>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76" name="Arrow: Up 75">
            <a:extLst>
              <a:ext uri="{FF2B5EF4-FFF2-40B4-BE49-F238E27FC236}">
                <a16:creationId xmlns:a16="http://schemas.microsoft.com/office/drawing/2014/main" id="{D33611E5-4F52-4322-E414-7137A3FCB09A}"/>
              </a:ext>
            </a:extLst>
          </p:cNvPr>
          <p:cNvSpPr/>
          <p:nvPr/>
        </p:nvSpPr>
        <p:spPr>
          <a:xfrm rot="7076121">
            <a:off x="7920000" y="165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7" name="Arrow: Up 76">
            <a:extLst>
              <a:ext uri="{FF2B5EF4-FFF2-40B4-BE49-F238E27FC236}">
                <a16:creationId xmlns:a16="http://schemas.microsoft.com/office/drawing/2014/main" id="{C8A08232-E798-1204-944B-8EE05FE685F1}"/>
              </a:ext>
            </a:extLst>
          </p:cNvPr>
          <p:cNvSpPr/>
          <p:nvPr/>
        </p:nvSpPr>
        <p:spPr>
          <a:xfrm rot="7076121">
            <a:off x="8604000" y="19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9" name="Arrow: Up 78">
            <a:extLst>
              <a:ext uri="{FF2B5EF4-FFF2-40B4-BE49-F238E27FC236}">
                <a16:creationId xmlns:a16="http://schemas.microsoft.com/office/drawing/2014/main" id="{2B2C88B9-657D-CF72-C90A-8CFED9EA953D}"/>
              </a:ext>
            </a:extLst>
          </p:cNvPr>
          <p:cNvSpPr/>
          <p:nvPr/>
        </p:nvSpPr>
        <p:spPr>
          <a:xfrm rot="10800000">
            <a:off x="9540000" y="2988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0" name="Arrow: Up 79">
            <a:extLst>
              <a:ext uri="{FF2B5EF4-FFF2-40B4-BE49-F238E27FC236}">
                <a16:creationId xmlns:a16="http://schemas.microsoft.com/office/drawing/2014/main" id="{9C5B1905-E76C-94B0-5505-EAF090397A6B}"/>
              </a:ext>
            </a:extLst>
          </p:cNvPr>
          <p:cNvSpPr/>
          <p:nvPr/>
        </p:nvSpPr>
        <p:spPr>
          <a:xfrm rot="10800000">
            <a:off x="9540000" y="37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1" name="Arrow: Up 80">
            <a:extLst>
              <a:ext uri="{FF2B5EF4-FFF2-40B4-BE49-F238E27FC236}">
                <a16:creationId xmlns:a16="http://schemas.microsoft.com/office/drawing/2014/main" id="{2D82B100-D8FE-4A85-592B-229CE34B6AB5}"/>
              </a:ext>
            </a:extLst>
          </p:cNvPr>
          <p:cNvSpPr/>
          <p:nvPr/>
        </p:nvSpPr>
        <p:spPr>
          <a:xfrm rot="10800000">
            <a:off x="9540000" y="5292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2" name="Arrow: Up 81">
            <a:extLst>
              <a:ext uri="{FF2B5EF4-FFF2-40B4-BE49-F238E27FC236}">
                <a16:creationId xmlns:a16="http://schemas.microsoft.com/office/drawing/2014/main" id="{4779DEB9-2B5B-8021-52AB-82A08B8CDA03}"/>
              </a:ext>
            </a:extLst>
          </p:cNvPr>
          <p:cNvSpPr/>
          <p:nvPr/>
        </p:nvSpPr>
        <p:spPr>
          <a:xfrm rot="10800000">
            <a:off x="9540000" y="450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4" name="Arrow: Up 83">
            <a:extLst>
              <a:ext uri="{FF2B5EF4-FFF2-40B4-BE49-F238E27FC236}">
                <a16:creationId xmlns:a16="http://schemas.microsoft.com/office/drawing/2014/main" id="{CDA14FEA-4F81-2445-64E2-F89473A79C23}"/>
              </a:ext>
            </a:extLst>
          </p:cNvPr>
          <p:cNvSpPr/>
          <p:nvPr/>
        </p:nvSpPr>
        <p:spPr>
          <a:xfrm>
            <a:off x="10908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5" name="Arrow: Up 84">
            <a:extLst>
              <a:ext uri="{FF2B5EF4-FFF2-40B4-BE49-F238E27FC236}">
                <a16:creationId xmlns:a16="http://schemas.microsoft.com/office/drawing/2014/main" id="{0C4EC86B-B834-6812-CBC9-C56ED7E0FEEB}"/>
              </a:ext>
            </a:extLst>
          </p:cNvPr>
          <p:cNvSpPr/>
          <p:nvPr/>
        </p:nvSpPr>
        <p:spPr>
          <a:xfrm>
            <a:off x="10908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6" name="Arrow: Up 85">
            <a:extLst>
              <a:ext uri="{FF2B5EF4-FFF2-40B4-BE49-F238E27FC236}">
                <a16:creationId xmlns:a16="http://schemas.microsoft.com/office/drawing/2014/main" id="{CCCD81D6-ED33-C562-8A14-67F40E4C3220}"/>
              </a:ext>
            </a:extLst>
          </p:cNvPr>
          <p:cNvSpPr/>
          <p:nvPr/>
        </p:nvSpPr>
        <p:spPr>
          <a:xfrm rot="10800000">
            <a:off x="10206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7" name="Arrow: Bent 86">
            <a:extLst>
              <a:ext uri="{FF2B5EF4-FFF2-40B4-BE49-F238E27FC236}">
                <a16:creationId xmlns:a16="http://schemas.microsoft.com/office/drawing/2014/main" id="{582BB61A-0DF8-3EBF-4FE5-7B50885441CD}"/>
              </a:ext>
            </a:extLst>
          </p:cNvPr>
          <p:cNvSpPr/>
          <p:nvPr/>
        </p:nvSpPr>
        <p:spPr>
          <a:xfrm flipH="1">
            <a:off x="10764000" y="360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8" name="Arrow: Bent 87">
            <a:extLst>
              <a:ext uri="{FF2B5EF4-FFF2-40B4-BE49-F238E27FC236}">
                <a16:creationId xmlns:a16="http://schemas.microsoft.com/office/drawing/2014/main" id="{B4CEB04A-70A8-732E-F83F-725020B17C41}"/>
              </a:ext>
            </a:extLst>
          </p:cNvPr>
          <p:cNvSpPr/>
          <p:nvPr/>
        </p:nvSpPr>
        <p:spPr>
          <a:xfrm rot="16200000" flipH="1">
            <a:off x="10116000" y="3745343"/>
            <a:ext cx="540000"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9" name="Arrow: Up 88">
            <a:extLst>
              <a:ext uri="{FF2B5EF4-FFF2-40B4-BE49-F238E27FC236}">
                <a16:creationId xmlns:a16="http://schemas.microsoft.com/office/drawing/2014/main" id="{96C17499-05F5-B6CA-FE82-FD6274225581}"/>
              </a:ext>
            </a:extLst>
          </p:cNvPr>
          <p:cNvSpPr/>
          <p:nvPr/>
        </p:nvSpPr>
        <p:spPr>
          <a:xfrm rot="10800000">
            <a:off x="10224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Title 6">
            <a:extLst>
              <a:ext uri="{FF2B5EF4-FFF2-40B4-BE49-F238E27FC236}">
                <a16:creationId xmlns:a16="http://schemas.microsoft.com/office/drawing/2014/main" id="{41D65DA1-35B7-EA79-BF67-767171921015}"/>
              </a:ext>
            </a:extLst>
          </p:cNvPr>
          <p:cNvSpPr>
            <a:spLocks noGrp="1"/>
          </p:cNvSpPr>
          <p:nvPr>
            <p:ph type="title"/>
          </p:nvPr>
        </p:nvSpPr>
        <p:spPr>
          <a:xfrm>
            <a:off x="433388" y="404832"/>
            <a:ext cx="3314364" cy="466026"/>
          </a:xfrm>
        </p:spPr>
        <p:txBody>
          <a:bodyPr/>
          <a:lstStyle/>
          <a:p>
            <a:r>
              <a:rPr lang="en-AU" b="1" dirty="0"/>
              <a:t>Regudis W-HTE</a:t>
            </a:r>
          </a:p>
        </p:txBody>
      </p:sp>
      <p:sp>
        <p:nvSpPr>
          <p:cNvPr id="40" name="Arrow: Bent 39">
            <a:extLst>
              <a:ext uri="{FF2B5EF4-FFF2-40B4-BE49-F238E27FC236}">
                <a16:creationId xmlns:a16="http://schemas.microsoft.com/office/drawing/2014/main" id="{1AEEABCE-81EC-B9E6-E9EC-1D015462E1D8}"/>
              </a:ext>
            </a:extLst>
          </p:cNvPr>
          <p:cNvSpPr/>
          <p:nvPr/>
        </p:nvSpPr>
        <p:spPr>
          <a:xfrm rot="10800000" flipH="1" flipV="1">
            <a:off x="7020000" y="1728000"/>
            <a:ext cx="540000" cy="324000"/>
          </a:xfrm>
          <a:prstGeom prst="bentArrow">
            <a:avLst>
              <a:gd name="adj1" fmla="val 32966"/>
              <a:gd name="adj2" fmla="val 25965"/>
              <a:gd name="adj3" fmla="val 48896"/>
              <a:gd name="adj4" fmla="val 55698"/>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17" name="Text Placeholder 7">
            <a:extLst>
              <a:ext uri="{FF2B5EF4-FFF2-40B4-BE49-F238E27FC236}">
                <a16:creationId xmlns:a16="http://schemas.microsoft.com/office/drawing/2014/main" id="{C0997D5E-93A0-CD93-4D83-B1AB4B5EDE2A}"/>
              </a:ext>
            </a:extLst>
          </p:cNvPr>
          <p:cNvSpPr>
            <a:spLocks noGrp="1"/>
          </p:cNvSpPr>
          <p:nvPr>
            <p:ph type="body" sz="quarter" idx="13"/>
          </p:nvPr>
        </p:nvSpPr>
        <p:spPr>
          <a:xfrm>
            <a:off x="433387" y="889200"/>
            <a:ext cx="3455121" cy="466026"/>
          </a:xfrm>
        </p:spPr>
        <p:txBody>
          <a:bodyPr/>
          <a:lstStyle/>
          <a:p>
            <a:r>
              <a:rPr lang="en-AU" sz="2400" dirty="0"/>
              <a:t>Heating Coil Operation</a:t>
            </a:r>
          </a:p>
        </p:txBody>
      </p:sp>
      <p:sp>
        <p:nvSpPr>
          <p:cNvPr id="2" name="Arrow: Up 1">
            <a:extLst>
              <a:ext uri="{FF2B5EF4-FFF2-40B4-BE49-F238E27FC236}">
                <a16:creationId xmlns:a16="http://schemas.microsoft.com/office/drawing/2014/main" id="{D0B09F17-2F0D-1C50-5387-A36D9E8F0956}"/>
              </a:ext>
            </a:extLst>
          </p:cNvPr>
          <p:cNvSpPr/>
          <p:nvPr/>
        </p:nvSpPr>
        <p:spPr>
          <a:xfrm>
            <a:off x="10908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Arrow: Up 2">
            <a:extLst>
              <a:ext uri="{FF2B5EF4-FFF2-40B4-BE49-F238E27FC236}">
                <a16:creationId xmlns:a16="http://schemas.microsoft.com/office/drawing/2014/main" id="{5C303A1C-2F6D-650B-3B57-286BD90F5FED}"/>
              </a:ext>
            </a:extLst>
          </p:cNvPr>
          <p:cNvSpPr/>
          <p:nvPr/>
        </p:nvSpPr>
        <p:spPr>
          <a:xfrm>
            <a:off x="10908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Arrow: Up 5">
            <a:extLst>
              <a:ext uri="{FF2B5EF4-FFF2-40B4-BE49-F238E27FC236}">
                <a16:creationId xmlns:a16="http://schemas.microsoft.com/office/drawing/2014/main" id="{4F70BA72-58F5-91C7-3DAF-3CA8C5103826}"/>
              </a:ext>
            </a:extLst>
          </p:cNvPr>
          <p:cNvSpPr/>
          <p:nvPr/>
        </p:nvSpPr>
        <p:spPr>
          <a:xfrm rot="10800000">
            <a:off x="10206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Arrow: Bent 6">
            <a:extLst>
              <a:ext uri="{FF2B5EF4-FFF2-40B4-BE49-F238E27FC236}">
                <a16:creationId xmlns:a16="http://schemas.microsoft.com/office/drawing/2014/main" id="{8D35F7E3-18F9-B749-8B1B-0BD048106A3B}"/>
              </a:ext>
            </a:extLst>
          </p:cNvPr>
          <p:cNvSpPr/>
          <p:nvPr/>
        </p:nvSpPr>
        <p:spPr>
          <a:xfrm flipH="1">
            <a:off x="10764000" y="360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 name="Arrow: Bent 7">
            <a:extLst>
              <a:ext uri="{FF2B5EF4-FFF2-40B4-BE49-F238E27FC236}">
                <a16:creationId xmlns:a16="http://schemas.microsoft.com/office/drawing/2014/main" id="{89DE2887-C64D-3FDC-D4EB-F95B7B59996D}"/>
              </a:ext>
            </a:extLst>
          </p:cNvPr>
          <p:cNvSpPr/>
          <p:nvPr/>
        </p:nvSpPr>
        <p:spPr>
          <a:xfrm rot="16200000" flipH="1">
            <a:off x="10116000" y="3744000"/>
            <a:ext cx="540000"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20" name="Arrow: Up 19">
            <a:extLst>
              <a:ext uri="{FF2B5EF4-FFF2-40B4-BE49-F238E27FC236}">
                <a16:creationId xmlns:a16="http://schemas.microsoft.com/office/drawing/2014/main" id="{D91D2FB0-F08D-88A2-0146-0DF1803FE7DB}"/>
              </a:ext>
            </a:extLst>
          </p:cNvPr>
          <p:cNvSpPr/>
          <p:nvPr/>
        </p:nvSpPr>
        <p:spPr>
          <a:xfrm rot="10800000">
            <a:off x="10224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Arrow: Up 21">
            <a:extLst>
              <a:ext uri="{FF2B5EF4-FFF2-40B4-BE49-F238E27FC236}">
                <a16:creationId xmlns:a16="http://schemas.microsoft.com/office/drawing/2014/main" id="{167EAC75-B429-BFF4-CEE7-5316CCE97F87}"/>
              </a:ext>
            </a:extLst>
          </p:cNvPr>
          <p:cNvSpPr/>
          <p:nvPr/>
        </p:nvSpPr>
        <p:spPr>
          <a:xfrm rot="16200000">
            <a:off x="8118000" y="4392000"/>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Arrow: Up 4">
            <a:extLst>
              <a:ext uri="{FF2B5EF4-FFF2-40B4-BE49-F238E27FC236}">
                <a16:creationId xmlns:a16="http://schemas.microsoft.com/office/drawing/2014/main" id="{A942AB08-AA35-F756-F864-2A5E1A9E3D90}"/>
              </a:ext>
            </a:extLst>
          </p:cNvPr>
          <p:cNvSpPr/>
          <p:nvPr/>
        </p:nvSpPr>
        <p:spPr>
          <a:xfrm rot="13350506">
            <a:off x="7344946" y="4605986"/>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4" name="Arrow: Up 23">
            <a:extLst>
              <a:ext uri="{FF2B5EF4-FFF2-40B4-BE49-F238E27FC236}">
                <a16:creationId xmlns:a16="http://schemas.microsoft.com/office/drawing/2014/main" id="{8B5B3511-08ED-AF38-BB83-6E3838116DD4}"/>
              </a:ext>
            </a:extLst>
          </p:cNvPr>
          <p:cNvSpPr/>
          <p:nvPr/>
        </p:nvSpPr>
        <p:spPr>
          <a:xfrm rot="16200000">
            <a:off x="6606269" y="4809459"/>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2" name="Arrow: Up 61">
            <a:extLst>
              <a:ext uri="{FF2B5EF4-FFF2-40B4-BE49-F238E27FC236}">
                <a16:creationId xmlns:a16="http://schemas.microsoft.com/office/drawing/2014/main" id="{C73436C6-A7EF-68A9-DCA4-010D41D2FF29}"/>
              </a:ext>
            </a:extLst>
          </p:cNvPr>
          <p:cNvSpPr/>
          <p:nvPr/>
        </p:nvSpPr>
        <p:spPr>
          <a:xfrm rot="5400000">
            <a:off x="6516000" y="183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3" name="Arrow: Up 32">
            <a:extLst>
              <a:ext uri="{FF2B5EF4-FFF2-40B4-BE49-F238E27FC236}">
                <a16:creationId xmlns:a16="http://schemas.microsoft.com/office/drawing/2014/main" id="{C46C6B8C-0115-7385-4544-2C413B34E8DB}"/>
              </a:ext>
            </a:extLst>
          </p:cNvPr>
          <p:cNvSpPr/>
          <p:nvPr/>
        </p:nvSpPr>
        <p:spPr>
          <a:xfrm rot="7076121">
            <a:off x="9252000" y="234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4" name="Arrow: Up 33">
            <a:extLst>
              <a:ext uri="{FF2B5EF4-FFF2-40B4-BE49-F238E27FC236}">
                <a16:creationId xmlns:a16="http://schemas.microsoft.com/office/drawing/2014/main" id="{9828A1CA-B4A7-1FC4-F7DA-AC3F6A83754B}"/>
              </a:ext>
            </a:extLst>
          </p:cNvPr>
          <p:cNvSpPr/>
          <p:nvPr/>
        </p:nvSpPr>
        <p:spPr>
          <a:xfrm rot="7076121">
            <a:off x="7918236" y="165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5" name="Arrow: Up 34">
            <a:extLst>
              <a:ext uri="{FF2B5EF4-FFF2-40B4-BE49-F238E27FC236}">
                <a16:creationId xmlns:a16="http://schemas.microsoft.com/office/drawing/2014/main" id="{5AC6D461-C46D-60F4-9EF9-8D0252672EAC}"/>
              </a:ext>
            </a:extLst>
          </p:cNvPr>
          <p:cNvSpPr/>
          <p:nvPr/>
        </p:nvSpPr>
        <p:spPr>
          <a:xfrm rot="7076121">
            <a:off x="8604000" y="19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Arrow: Up 35">
            <a:extLst>
              <a:ext uri="{FF2B5EF4-FFF2-40B4-BE49-F238E27FC236}">
                <a16:creationId xmlns:a16="http://schemas.microsoft.com/office/drawing/2014/main" id="{13CF5C51-4AAE-9A25-4AA1-1DB369E6AE8A}"/>
              </a:ext>
            </a:extLst>
          </p:cNvPr>
          <p:cNvSpPr/>
          <p:nvPr/>
        </p:nvSpPr>
        <p:spPr>
          <a:xfrm rot="7076121">
            <a:off x="9252000" y="234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7" name="Arrow: Up 36">
            <a:extLst>
              <a:ext uri="{FF2B5EF4-FFF2-40B4-BE49-F238E27FC236}">
                <a16:creationId xmlns:a16="http://schemas.microsoft.com/office/drawing/2014/main" id="{2D42B72E-2B27-3243-5C9A-D111667CCCE0}"/>
              </a:ext>
            </a:extLst>
          </p:cNvPr>
          <p:cNvSpPr/>
          <p:nvPr/>
        </p:nvSpPr>
        <p:spPr>
          <a:xfrm rot="10800000">
            <a:off x="9540000" y="2988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8" name="Arrow: Up 37">
            <a:extLst>
              <a:ext uri="{FF2B5EF4-FFF2-40B4-BE49-F238E27FC236}">
                <a16:creationId xmlns:a16="http://schemas.microsoft.com/office/drawing/2014/main" id="{5C084144-2274-C523-ADB8-25A0F305CCAE}"/>
              </a:ext>
            </a:extLst>
          </p:cNvPr>
          <p:cNvSpPr/>
          <p:nvPr/>
        </p:nvSpPr>
        <p:spPr>
          <a:xfrm rot="10800000">
            <a:off x="9540000" y="37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9" name="Arrow: Up 38">
            <a:extLst>
              <a:ext uri="{FF2B5EF4-FFF2-40B4-BE49-F238E27FC236}">
                <a16:creationId xmlns:a16="http://schemas.microsoft.com/office/drawing/2014/main" id="{F9642FFB-2FA1-595C-C42B-2F94227C1A2B}"/>
              </a:ext>
            </a:extLst>
          </p:cNvPr>
          <p:cNvSpPr/>
          <p:nvPr/>
        </p:nvSpPr>
        <p:spPr>
          <a:xfrm rot="10800000">
            <a:off x="9540000" y="450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1" name="Arrow: Up 40">
            <a:extLst>
              <a:ext uri="{FF2B5EF4-FFF2-40B4-BE49-F238E27FC236}">
                <a16:creationId xmlns:a16="http://schemas.microsoft.com/office/drawing/2014/main" id="{3BDCF8D9-E908-5AD6-23BA-1F711CA4D9E5}"/>
              </a:ext>
            </a:extLst>
          </p:cNvPr>
          <p:cNvSpPr/>
          <p:nvPr/>
        </p:nvSpPr>
        <p:spPr>
          <a:xfrm rot="10800000">
            <a:off x="9540000" y="5292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6413231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xEl>
                                              <p:pRg st="11" end="1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13" end="13"/>
                                            </p:txEl>
                                          </p:spTgt>
                                        </p:tgtEl>
                                        <p:attrNameLst>
                                          <p:attrName>style.visibility</p:attrName>
                                        </p:attrNameLst>
                                      </p:cBhvr>
                                      <p:to>
                                        <p:strVal val="visible"/>
                                      </p:to>
                                    </p:set>
                                  </p:childTnLst>
                                </p:cTn>
                              </p:par>
                              <p:par>
                                <p:cTn id="11" presetID="22" presetClass="entr" presetSubtype="2" fill="hold" grpId="0" nodeType="withEffect">
                                  <p:stCondLst>
                                    <p:cond delay="1000"/>
                                  </p:stCondLst>
                                  <p:childTnLst>
                                    <p:set>
                                      <p:cBhvr>
                                        <p:cTn id="12" dur="1" fill="hold">
                                          <p:stCondLst>
                                            <p:cond delay="0"/>
                                          </p:stCondLst>
                                        </p:cTn>
                                        <p:tgtEl>
                                          <p:spTgt spid="22"/>
                                        </p:tgtEl>
                                        <p:attrNameLst>
                                          <p:attrName>style.visibility</p:attrName>
                                        </p:attrNameLst>
                                      </p:cBhvr>
                                      <p:to>
                                        <p:strVal val="visible"/>
                                      </p:to>
                                    </p:set>
                                    <p:animEffect transition="in" filter="wipe(right)">
                                      <p:cBhvr>
                                        <p:cTn id="13" dur="500"/>
                                        <p:tgtEl>
                                          <p:spTgt spid="22"/>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right)">
                                      <p:cBhvr>
                                        <p:cTn id="21" dur="500"/>
                                        <p:tgtEl>
                                          <p:spTgt spid="24"/>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92"/>
                                        </p:tgtEl>
                                        <p:attrNameLst>
                                          <p:attrName>style.visibility</p:attrName>
                                        </p:attrNameLst>
                                      </p:cBhvr>
                                      <p:to>
                                        <p:strVal val="visible"/>
                                      </p:to>
                                    </p:set>
                                    <p:animEffect transition="in" filter="wipe(down)">
                                      <p:cBhvr>
                                        <p:cTn id="25" dur="1000"/>
                                        <p:tgtEl>
                                          <p:spTgt spid="92"/>
                                        </p:tgtEl>
                                      </p:cBhvr>
                                    </p:animEffect>
                                  </p:childTnLst>
                                </p:cTn>
                              </p:par>
                            </p:childTnLst>
                          </p:cTn>
                        </p:par>
                        <p:par>
                          <p:cTn id="26" fill="hold">
                            <p:stCondLst>
                              <p:cond delay="3500"/>
                            </p:stCondLst>
                            <p:childTnLst>
                              <p:par>
                                <p:cTn id="27" presetID="22" presetClass="exit" presetSubtype="8" fill="hold" grpId="0" nodeType="afterEffect">
                                  <p:stCondLst>
                                    <p:cond delay="0"/>
                                  </p:stCondLst>
                                  <p:childTnLst>
                                    <p:animEffect transition="out" filter="wipe(left)">
                                      <p:cBhvr>
                                        <p:cTn id="28" dur="500"/>
                                        <p:tgtEl>
                                          <p:spTgt spid="40"/>
                                        </p:tgtEl>
                                      </p:cBhvr>
                                    </p:animEffect>
                                    <p:set>
                                      <p:cBhvr>
                                        <p:cTn id="29" dur="1" fill="hold">
                                          <p:stCondLst>
                                            <p:cond delay="499"/>
                                          </p:stCondLst>
                                        </p:cTn>
                                        <p:tgtEl>
                                          <p:spTgt spid="40"/>
                                        </p:tgtEl>
                                        <p:attrNameLst>
                                          <p:attrName>style.visibility</p:attrName>
                                        </p:attrNameLst>
                                      </p:cBhvr>
                                      <p:to>
                                        <p:strVal val="hidden"/>
                                      </p:to>
                                    </p:set>
                                  </p:childTnLst>
                                </p:cTn>
                              </p:par>
                              <p:par>
                                <p:cTn id="30" presetID="22" presetClass="entr" presetSubtype="8"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left)">
                                      <p:cBhvr>
                                        <p:cTn id="32" dur="500"/>
                                        <p:tgtEl>
                                          <p:spTgt spid="62"/>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par>
                                <p:cTn id="37" presetID="22" presetClass="exit" presetSubtype="8" fill="hold" grpId="0" nodeType="withEffect">
                                  <p:stCondLst>
                                    <p:cond delay="0"/>
                                  </p:stCondLst>
                                  <p:childTnLst>
                                    <p:animEffect transition="out" filter="wipe(left)">
                                      <p:cBhvr>
                                        <p:cTn id="38" dur="500"/>
                                        <p:tgtEl>
                                          <p:spTgt spid="76"/>
                                        </p:tgtEl>
                                      </p:cBhvr>
                                    </p:animEffect>
                                    <p:set>
                                      <p:cBhvr>
                                        <p:cTn id="39" dur="1" fill="hold">
                                          <p:stCondLst>
                                            <p:cond delay="499"/>
                                          </p:stCondLst>
                                        </p:cTn>
                                        <p:tgtEl>
                                          <p:spTgt spid="76"/>
                                        </p:tgtEl>
                                        <p:attrNameLst>
                                          <p:attrName>style.visibility</p:attrName>
                                        </p:attrNameLst>
                                      </p:cBhvr>
                                      <p:to>
                                        <p:strVal val="hidden"/>
                                      </p:to>
                                    </p:se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xit" presetSubtype="8" fill="hold" grpId="0" nodeType="withEffect">
                                  <p:stCondLst>
                                    <p:cond delay="0"/>
                                  </p:stCondLst>
                                  <p:childTnLst>
                                    <p:animEffect transition="out" filter="wipe(left)">
                                      <p:cBhvr>
                                        <p:cTn id="45" dur="500"/>
                                        <p:tgtEl>
                                          <p:spTgt spid="77"/>
                                        </p:tgtEl>
                                      </p:cBhvr>
                                    </p:animEffect>
                                    <p:set>
                                      <p:cBhvr>
                                        <p:cTn id="46" dur="1" fill="hold">
                                          <p:stCondLst>
                                            <p:cond delay="499"/>
                                          </p:stCondLst>
                                        </p:cTn>
                                        <p:tgtEl>
                                          <p:spTgt spid="77"/>
                                        </p:tgtEl>
                                        <p:attrNameLst>
                                          <p:attrName>style.visibility</p:attrName>
                                        </p:attrNameLst>
                                      </p:cBhvr>
                                      <p:to>
                                        <p:strVal val="hidden"/>
                                      </p:to>
                                    </p:se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par>
                                <p:cTn id="51" presetID="22" presetClass="exit" presetSubtype="8" fill="hold" grpId="0" nodeType="withEffect">
                                  <p:stCondLst>
                                    <p:cond delay="0"/>
                                  </p:stCondLst>
                                  <p:childTnLst>
                                    <p:animEffect transition="out" filter="wipe(left)">
                                      <p:cBhvr>
                                        <p:cTn id="52" dur="500"/>
                                        <p:tgtEl>
                                          <p:spTgt spid="33"/>
                                        </p:tgtEl>
                                      </p:cBhvr>
                                    </p:animEffect>
                                    <p:set>
                                      <p:cBhvr>
                                        <p:cTn id="53" dur="1" fill="hold">
                                          <p:stCondLst>
                                            <p:cond delay="499"/>
                                          </p:stCondLst>
                                        </p:cTn>
                                        <p:tgtEl>
                                          <p:spTgt spid="33"/>
                                        </p:tgtEl>
                                        <p:attrNameLst>
                                          <p:attrName>style.visibility</p:attrName>
                                        </p:attrNameLst>
                                      </p:cBhvr>
                                      <p:to>
                                        <p:strVal val="hidden"/>
                                      </p:to>
                                    </p:se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par>
                                <p:cTn id="58" presetID="22" presetClass="exit" presetSubtype="1" fill="hold" grpId="0" nodeType="withEffect">
                                  <p:stCondLst>
                                    <p:cond delay="0"/>
                                  </p:stCondLst>
                                  <p:childTnLst>
                                    <p:animEffect transition="out" filter="wipe(up)">
                                      <p:cBhvr>
                                        <p:cTn id="59" dur="500"/>
                                        <p:tgtEl>
                                          <p:spTgt spid="79"/>
                                        </p:tgtEl>
                                      </p:cBhvr>
                                    </p:animEffect>
                                    <p:set>
                                      <p:cBhvr>
                                        <p:cTn id="60" dur="1" fill="hold">
                                          <p:stCondLst>
                                            <p:cond delay="499"/>
                                          </p:stCondLst>
                                        </p:cTn>
                                        <p:tgtEl>
                                          <p:spTgt spid="79"/>
                                        </p:tgtEl>
                                        <p:attrNameLst>
                                          <p:attrName>style.visibility</p:attrName>
                                        </p:attrNameLst>
                                      </p:cBhvr>
                                      <p:to>
                                        <p:strVal val="hidden"/>
                                      </p:to>
                                    </p:set>
                                  </p:childTnLst>
                                </p:cTn>
                              </p:par>
                            </p:childTnLst>
                          </p:cTn>
                        </p:par>
                        <p:par>
                          <p:cTn id="61" fill="hold">
                            <p:stCondLst>
                              <p:cond delay="6000"/>
                            </p:stCondLst>
                            <p:childTnLst>
                              <p:par>
                                <p:cTn id="62" presetID="22" presetClass="exit" presetSubtype="1" fill="hold" grpId="0" nodeType="afterEffect">
                                  <p:stCondLst>
                                    <p:cond delay="0"/>
                                  </p:stCondLst>
                                  <p:childTnLst>
                                    <p:animEffect transition="out" filter="wipe(up)">
                                      <p:cBhvr>
                                        <p:cTn id="63" dur="500"/>
                                        <p:tgtEl>
                                          <p:spTgt spid="80"/>
                                        </p:tgtEl>
                                      </p:cBhvr>
                                    </p:animEffect>
                                    <p:set>
                                      <p:cBhvr>
                                        <p:cTn id="64" dur="1" fill="hold">
                                          <p:stCondLst>
                                            <p:cond delay="499"/>
                                          </p:stCondLst>
                                        </p:cTn>
                                        <p:tgtEl>
                                          <p:spTgt spid="80"/>
                                        </p:tgtEl>
                                        <p:attrNameLst>
                                          <p:attrName>style.visibility</p:attrName>
                                        </p:attrNameLst>
                                      </p:cBhvr>
                                      <p:to>
                                        <p:strVal val="hidden"/>
                                      </p:to>
                                    </p:se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up)">
                                      <p:cBhvr>
                                        <p:cTn id="71" dur="500"/>
                                        <p:tgtEl>
                                          <p:spTgt spid="38"/>
                                        </p:tgtEl>
                                      </p:cBhvr>
                                    </p:animEffect>
                                  </p:childTnLst>
                                </p:cTn>
                              </p:par>
                              <p:par>
                                <p:cTn id="72" presetID="22" presetClass="exit" presetSubtype="1" fill="hold" grpId="0" nodeType="withEffect">
                                  <p:stCondLst>
                                    <p:cond delay="0"/>
                                  </p:stCondLst>
                                  <p:childTnLst>
                                    <p:animEffect transition="out" filter="wipe(up)">
                                      <p:cBhvr>
                                        <p:cTn id="73" dur="500"/>
                                        <p:tgtEl>
                                          <p:spTgt spid="82"/>
                                        </p:tgtEl>
                                      </p:cBhvr>
                                    </p:animEffect>
                                    <p:set>
                                      <p:cBhvr>
                                        <p:cTn id="74" dur="1" fill="hold">
                                          <p:stCondLst>
                                            <p:cond delay="499"/>
                                          </p:stCondLst>
                                        </p:cTn>
                                        <p:tgtEl>
                                          <p:spTgt spid="82"/>
                                        </p:tgtEl>
                                        <p:attrNameLst>
                                          <p:attrName>style.visibility</p:attrName>
                                        </p:attrNameLst>
                                      </p:cBhvr>
                                      <p:to>
                                        <p:strVal val="hidden"/>
                                      </p:to>
                                    </p:se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par>
                                <p:cTn id="79" presetID="22" presetClass="exit" presetSubtype="1" fill="hold" grpId="0" nodeType="withEffect">
                                  <p:stCondLst>
                                    <p:cond delay="0"/>
                                  </p:stCondLst>
                                  <p:childTnLst>
                                    <p:animEffect transition="out" filter="wipe(up)">
                                      <p:cBhvr>
                                        <p:cTn id="80" dur="500"/>
                                        <p:tgtEl>
                                          <p:spTgt spid="81"/>
                                        </p:tgtEl>
                                      </p:cBhvr>
                                    </p:animEffect>
                                    <p:set>
                                      <p:cBhvr>
                                        <p:cTn id="81" dur="1" fill="hold">
                                          <p:stCondLst>
                                            <p:cond delay="499"/>
                                          </p:stCondLst>
                                        </p:cTn>
                                        <p:tgtEl>
                                          <p:spTgt spid="81"/>
                                        </p:tgtEl>
                                        <p:attrNameLst>
                                          <p:attrName>style.visibility</p:attrName>
                                        </p:attrNameLst>
                                      </p:cBhvr>
                                      <p:to>
                                        <p:strVal val="hidden"/>
                                      </p:to>
                                    </p:set>
                                  </p:childTnLst>
                                </p:cTn>
                              </p:par>
                            </p:childTnLst>
                          </p:cTn>
                        </p:par>
                        <p:par>
                          <p:cTn id="82" fill="hold">
                            <p:stCondLst>
                              <p:cond delay="7500"/>
                            </p:stCondLst>
                            <p:childTnLst>
                              <p:par>
                                <p:cTn id="83" presetID="22" presetClass="entr" presetSubtype="1"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wipe(up)">
                                      <p:cBhvr>
                                        <p:cTn id="8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75" grpId="0" animBg="1"/>
      <p:bldP spid="76" grpId="0" animBg="1"/>
      <p:bldP spid="77" grpId="0" animBg="1"/>
      <p:bldP spid="79" grpId="0" animBg="1"/>
      <p:bldP spid="80" grpId="0" animBg="1"/>
      <p:bldP spid="81" grpId="0" animBg="1"/>
      <p:bldP spid="82" grpId="0" animBg="1"/>
      <p:bldP spid="40" grpId="0" animBg="1"/>
      <p:bldP spid="22" grpId="0" animBg="1"/>
      <p:bldP spid="5" grpId="0" animBg="1"/>
      <p:bldP spid="24" grpId="0" animBg="1"/>
      <p:bldP spid="62" grpId="0" animBg="1"/>
      <p:bldP spid="33" grpId="0" animBg="1"/>
      <p:bldP spid="34" grpId="0" animBg="1"/>
      <p:bldP spid="35" grpId="0" animBg="1"/>
      <p:bldP spid="36" grpId="0" animBg="1"/>
      <p:bldP spid="37" grpId="0" animBg="1"/>
      <p:bldP spid="38" grpId="0" animBg="1"/>
      <p:bldP spid="39" grpId="0" animBg="1"/>
      <p:bldP spid="4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E214-0FBA-3EAF-0A60-727CBB8FC864}"/>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5542FED2-96C7-BB5B-4A7D-740AC5623F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8436" y="376598"/>
            <a:ext cx="6625703" cy="5223653"/>
          </a:xfrm>
          <a:prstGeom prst="rect">
            <a:avLst/>
          </a:prstGeom>
        </p:spPr>
      </p:pic>
      <p:sp>
        <p:nvSpPr>
          <p:cNvPr id="31" name="TextBox 30">
            <a:extLst>
              <a:ext uri="{FF2B5EF4-FFF2-40B4-BE49-F238E27FC236}">
                <a16:creationId xmlns:a16="http://schemas.microsoft.com/office/drawing/2014/main" id="{57431DE7-03DD-D73E-B4A8-28D594081422}"/>
              </a:ext>
            </a:extLst>
          </p:cNvPr>
          <p:cNvSpPr txBox="1"/>
          <p:nvPr/>
        </p:nvSpPr>
        <p:spPr>
          <a:xfrm>
            <a:off x="360000" y="1980000"/>
            <a:ext cx="4578436" cy="4493538"/>
          </a:xfrm>
          <a:prstGeom prst="rect">
            <a:avLst/>
          </a:prstGeom>
          <a:noFill/>
        </p:spPr>
        <p:txBody>
          <a:bodyPr wrap="square">
            <a:spAutoFit/>
          </a:bodyPr>
          <a:lstStyle/>
          <a:p>
            <a:endParaRPr lang="en-US" sz="1100" dirty="0"/>
          </a:p>
          <a:p>
            <a:pPr marL="228600" indent="-228600">
              <a:buClr>
                <a:schemeClr val="tx2"/>
              </a:buClr>
              <a:buFont typeface="+mj-lt"/>
              <a:buAutoNum type="arabicPeriod"/>
            </a:pPr>
            <a:r>
              <a:rPr lang="en-US" sz="1100" dirty="0"/>
              <a:t>Tenant opens cold water tap</a:t>
            </a:r>
          </a:p>
          <a:p>
            <a:pPr marL="228600" indent="-228600">
              <a:buClr>
                <a:schemeClr val="tx2"/>
              </a:buClr>
              <a:buFont typeface="+mj-lt"/>
              <a:buAutoNum type="arabicPeriod"/>
            </a:pPr>
            <a:endParaRPr lang="en-US" sz="1100" dirty="0"/>
          </a:p>
          <a:p>
            <a:pPr marL="685800" lvl="1" indent="-228600">
              <a:buClr>
                <a:schemeClr val="tx2"/>
              </a:buClr>
              <a:buFont typeface="Wingdings" panose="05000000000000000000" pitchFamily="2" charset="2"/>
              <a:buChar char="Ø"/>
            </a:pPr>
            <a:r>
              <a:rPr lang="en-US" sz="1100" dirty="0"/>
              <a:t>Fresh potable cold water delivered to fixture</a:t>
            </a:r>
          </a:p>
          <a:p>
            <a:pPr marL="228600" indent="-228600">
              <a:buClr>
                <a:schemeClr val="tx2"/>
              </a:buClr>
              <a:buFont typeface="+mj-lt"/>
              <a:buAutoNum type="arabicPeriod"/>
            </a:pPr>
            <a:endParaRPr lang="en-US" sz="1100" dirty="0"/>
          </a:p>
          <a:p>
            <a:pPr marL="228600" indent="-228600">
              <a:buClr>
                <a:schemeClr val="tx2"/>
              </a:buClr>
              <a:buFont typeface="+mj-lt"/>
              <a:buAutoNum type="arabicPeriod"/>
            </a:pPr>
            <a:r>
              <a:rPr lang="en-US" sz="1100" dirty="0"/>
              <a:t>System calls for heating (e.g., tenant enables underfloor)</a:t>
            </a:r>
          </a:p>
          <a:p>
            <a:pPr marL="228600" indent="-228600">
              <a:buClr>
                <a:schemeClr val="tx2"/>
              </a:buClr>
              <a:buFont typeface="+mj-lt"/>
              <a:buAutoNum type="arabicPeriod"/>
            </a:pPr>
            <a:endParaRPr lang="en-US" sz="1100" dirty="0"/>
          </a:p>
          <a:p>
            <a:pPr marL="628650" lvl="1" indent="-171450">
              <a:buClr>
                <a:schemeClr val="tx2"/>
              </a:buClr>
              <a:buFont typeface="Wingdings" panose="05000000000000000000" pitchFamily="2" charset="2"/>
              <a:buChar char="Ø"/>
            </a:pPr>
            <a:r>
              <a:rPr lang="en-US" sz="1100" dirty="0"/>
              <a:t>Heating water supplied to system</a:t>
            </a:r>
          </a:p>
          <a:p>
            <a:pPr marL="171450" indent="-171450">
              <a:buClr>
                <a:schemeClr val="tx2"/>
              </a:buClr>
              <a:buFont typeface="Wingdings" panose="05000000000000000000" pitchFamily="2" charset="2"/>
              <a:buChar char="Ø"/>
            </a:pPr>
            <a:endParaRPr lang="en-US" sz="1100" dirty="0"/>
          </a:p>
          <a:p>
            <a:pPr marL="628650" lvl="1" indent="-171450">
              <a:buClr>
                <a:schemeClr val="tx2"/>
              </a:buClr>
              <a:buFont typeface="Wingdings" panose="05000000000000000000" pitchFamily="2" charset="2"/>
              <a:buChar char="Ø"/>
            </a:pPr>
            <a:r>
              <a:rPr lang="en-US" sz="1100" dirty="0"/>
              <a:t>Heating circuit water cools and returns</a:t>
            </a:r>
          </a:p>
          <a:p>
            <a:pPr marL="628650" lvl="1" indent="-171450">
              <a:buClr>
                <a:schemeClr val="tx2"/>
              </a:buClr>
              <a:buFont typeface="Wingdings" panose="05000000000000000000" pitchFamily="2" charset="2"/>
              <a:buChar char="Ø"/>
            </a:pPr>
            <a:endParaRPr lang="en-US" sz="1100" dirty="0"/>
          </a:p>
          <a:p>
            <a:pPr marL="228600" indent="-228600">
              <a:buClr>
                <a:schemeClr val="tx2"/>
              </a:buClr>
              <a:buFont typeface="+mj-lt"/>
              <a:buAutoNum type="arabicPeriod" startAt="3"/>
            </a:pPr>
            <a:r>
              <a:rPr lang="en-US" sz="1100" dirty="0"/>
              <a:t>Tenant opens hot water tap</a:t>
            </a:r>
          </a:p>
          <a:p>
            <a:pPr marL="228600" indent="-228600">
              <a:buClr>
                <a:schemeClr val="tx2"/>
              </a:buClr>
              <a:buFont typeface="+mj-lt"/>
              <a:buAutoNum type="arabicPeriod" startAt="3"/>
            </a:pPr>
            <a:endParaRPr lang="en-US" sz="1100" dirty="0"/>
          </a:p>
          <a:p>
            <a:pPr marL="685800" lvl="1" indent="-228600">
              <a:buClr>
                <a:schemeClr val="tx2"/>
              </a:buClr>
              <a:buFont typeface="Wingdings" panose="05000000000000000000" pitchFamily="2" charset="2"/>
              <a:buChar char="Ø"/>
            </a:pPr>
            <a:r>
              <a:rPr lang="en-US" sz="1100" dirty="0"/>
              <a:t>Heating water passes through HEX and returns</a:t>
            </a:r>
          </a:p>
          <a:p>
            <a:pPr marL="685800" lvl="1" indent="-228600">
              <a:buClr>
                <a:schemeClr val="tx2"/>
              </a:buClr>
              <a:buFont typeface="Wingdings" panose="05000000000000000000" pitchFamily="2" charset="2"/>
              <a:buChar char="Ø"/>
            </a:pPr>
            <a:endParaRPr lang="en-US" sz="1100" dirty="0"/>
          </a:p>
          <a:p>
            <a:pPr marL="685800" lvl="1" indent="-228600">
              <a:buClr>
                <a:schemeClr val="tx2"/>
              </a:buClr>
              <a:buFont typeface="Wingdings" panose="05000000000000000000" pitchFamily="2" charset="2"/>
              <a:buChar char="Ø"/>
            </a:pPr>
            <a:r>
              <a:rPr lang="en-US" sz="1100" dirty="0"/>
              <a:t>Fresh potable cold water passes through HEX and heats instantaneously on its way to the fixture</a:t>
            </a:r>
          </a:p>
          <a:p>
            <a:pPr marL="685800" lvl="1" indent="-228600">
              <a:buClr>
                <a:schemeClr val="tx2"/>
              </a:buClr>
              <a:buFont typeface="Wingdings" panose="05000000000000000000" pitchFamily="2" charset="2"/>
              <a:buChar char="Ø"/>
            </a:pPr>
            <a:endParaRPr lang="en-US" sz="1100" dirty="0">
              <a:solidFill>
                <a:schemeClr val="tx2"/>
              </a:solidFill>
            </a:endParaRPr>
          </a:p>
          <a:p>
            <a:pPr>
              <a:buClr>
                <a:schemeClr val="tx2"/>
              </a:buClr>
            </a:pPr>
            <a:r>
              <a:rPr lang="en-US" sz="1100" dirty="0">
                <a:solidFill>
                  <a:schemeClr val="tx2"/>
                </a:solidFill>
              </a:rPr>
              <a:t>   Note: 	</a:t>
            </a:r>
            <a:r>
              <a:rPr lang="en-US" sz="1100" dirty="0"/>
              <a:t>Heating water used simultaneously for space heating and 	DHW generation during times of low demand</a:t>
            </a:r>
          </a:p>
          <a:p>
            <a:pPr>
              <a:buClr>
                <a:schemeClr val="tx2"/>
              </a:buClr>
            </a:pPr>
            <a:endParaRPr lang="en-US" sz="1100" dirty="0"/>
          </a:p>
          <a:p>
            <a:pPr marL="228600" indent="-228600">
              <a:buClr>
                <a:schemeClr val="tx2"/>
              </a:buClr>
              <a:buFont typeface="+mj-lt"/>
              <a:buAutoNum type="arabicPeriod" startAt="4"/>
            </a:pPr>
            <a:r>
              <a:rPr lang="en-US" sz="1100" dirty="0"/>
              <a:t>Sudden high demand for potable hot water</a:t>
            </a:r>
          </a:p>
          <a:p>
            <a:pPr marL="685800" lvl="1" indent="-228600">
              <a:buClr>
                <a:schemeClr val="tx2"/>
              </a:buClr>
              <a:buFont typeface="Wingdings" panose="05000000000000000000" pitchFamily="2" charset="2"/>
              <a:buChar char="Ø"/>
            </a:pPr>
            <a:endParaRPr lang="en-US" sz="1100" dirty="0"/>
          </a:p>
          <a:p>
            <a:pPr marL="685800" lvl="1" indent="-228600">
              <a:buClr>
                <a:schemeClr val="tx2"/>
              </a:buClr>
              <a:buFont typeface="Wingdings" panose="05000000000000000000" pitchFamily="2" charset="2"/>
              <a:buChar char="Ø"/>
            </a:pPr>
            <a:r>
              <a:rPr lang="en-US" sz="1100" dirty="0"/>
              <a:t>Space heating flow redirects to HEX to meet demand</a:t>
            </a:r>
          </a:p>
          <a:p>
            <a:pPr marL="685800" lvl="1" indent="-228600">
              <a:buClr>
                <a:schemeClr val="tx2"/>
              </a:buClr>
              <a:buFont typeface="Wingdings" panose="05000000000000000000" pitchFamily="2" charset="2"/>
              <a:buChar char="Ø"/>
            </a:pPr>
            <a:endParaRPr lang="en-US" sz="1100" dirty="0"/>
          </a:p>
          <a:p>
            <a:pPr marL="685800" lvl="1" indent="-228600">
              <a:buClr>
                <a:schemeClr val="tx2"/>
              </a:buClr>
              <a:buFont typeface="Wingdings" panose="05000000000000000000" pitchFamily="2" charset="2"/>
              <a:buChar char="Ø"/>
            </a:pPr>
            <a:r>
              <a:rPr lang="en-US" sz="1100" dirty="0"/>
              <a:t>Once demand met, space heating resumes</a:t>
            </a:r>
          </a:p>
        </p:txBody>
      </p:sp>
      <p:sp>
        <p:nvSpPr>
          <p:cNvPr id="10" name="TextBox 9">
            <a:extLst>
              <a:ext uri="{FF2B5EF4-FFF2-40B4-BE49-F238E27FC236}">
                <a16:creationId xmlns:a16="http://schemas.microsoft.com/office/drawing/2014/main" id="{A6E36CF7-6102-ADB9-EB8B-67A7B50A94FB}"/>
              </a:ext>
            </a:extLst>
          </p:cNvPr>
          <p:cNvSpPr txBox="1"/>
          <p:nvPr/>
        </p:nvSpPr>
        <p:spPr>
          <a:xfrm>
            <a:off x="7207281" y="6336000"/>
            <a:ext cx="74991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return</a:t>
            </a:r>
            <a:endParaRPr lang="en-GB" sz="1200" dirty="0">
              <a:latin typeface="+mj-lt"/>
            </a:endParaRPr>
          </a:p>
        </p:txBody>
      </p:sp>
      <p:sp>
        <p:nvSpPr>
          <p:cNvPr id="11" name="TextBox 10">
            <a:extLst>
              <a:ext uri="{FF2B5EF4-FFF2-40B4-BE49-F238E27FC236}">
                <a16:creationId xmlns:a16="http://schemas.microsoft.com/office/drawing/2014/main" id="{3E081C14-023F-40B4-2D36-D1CF91F727F6}"/>
              </a:ext>
            </a:extLst>
          </p:cNvPr>
          <p:cNvSpPr txBox="1"/>
          <p:nvPr/>
        </p:nvSpPr>
        <p:spPr>
          <a:xfrm>
            <a:off x="7825731" y="6336000"/>
            <a:ext cx="850035" cy="461665"/>
          </a:xfrm>
          <a:prstGeom prst="rect">
            <a:avLst/>
          </a:prstGeom>
          <a:noFill/>
        </p:spPr>
        <p:txBody>
          <a:bodyPr wrap="square">
            <a:spAutoFit/>
          </a:bodyPr>
          <a:lstStyle/>
          <a:p>
            <a:pPr algn="ctr"/>
            <a:r>
              <a:rPr lang="en-US" sz="1200" dirty="0">
                <a:latin typeface="+mj-lt"/>
              </a:rPr>
              <a:t>HC</a:t>
            </a:r>
          </a:p>
          <a:p>
            <a:pPr algn="ctr"/>
            <a:r>
              <a:rPr lang="en-US" sz="1200" dirty="0">
                <a:latin typeface="+mj-lt"/>
              </a:rPr>
              <a:t>supply</a:t>
            </a:r>
            <a:endParaRPr lang="en-GB" sz="1200" dirty="0">
              <a:latin typeface="+mj-lt"/>
            </a:endParaRPr>
          </a:p>
        </p:txBody>
      </p:sp>
      <p:sp>
        <p:nvSpPr>
          <p:cNvPr id="12" name="TextBox 11">
            <a:extLst>
              <a:ext uri="{FF2B5EF4-FFF2-40B4-BE49-F238E27FC236}">
                <a16:creationId xmlns:a16="http://schemas.microsoft.com/office/drawing/2014/main" id="{C2EF2CAD-F6F0-8692-BA57-2D9B73EDA08E}"/>
              </a:ext>
            </a:extLst>
          </p:cNvPr>
          <p:cNvSpPr txBox="1"/>
          <p:nvPr/>
        </p:nvSpPr>
        <p:spPr>
          <a:xfrm>
            <a:off x="847941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supply</a:t>
            </a:r>
            <a:endParaRPr lang="en-GB" sz="1200" dirty="0">
              <a:latin typeface="+mj-lt"/>
            </a:endParaRPr>
          </a:p>
        </p:txBody>
      </p:sp>
      <p:sp>
        <p:nvSpPr>
          <p:cNvPr id="13" name="TextBox 12">
            <a:extLst>
              <a:ext uri="{FF2B5EF4-FFF2-40B4-BE49-F238E27FC236}">
                <a16:creationId xmlns:a16="http://schemas.microsoft.com/office/drawing/2014/main" id="{BEB8AB80-FD92-E271-5202-F5CD52278F44}"/>
              </a:ext>
            </a:extLst>
          </p:cNvPr>
          <p:cNvSpPr txBox="1"/>
          <p:nvPr/>
        </p:nvSpPr>
        <p:spPr>
          <a:xfrm>
            <a:off x="9197984" y="6336000"/>
            <a:ext cx="850035" cy="461665"/>
          </a:xfrm>
          <a:prstGeom prst="rect">
            <a:avLst/>
          </a:prstGeom>
          <a:noFill/>
        </p:spPr>
        <p:txBody>
          <a:bodyPr wrap="square">
            <a:spAutoFit/>
          </a:bodyPr>
          <a:lstStyle/>
          <a:p>
            <a:pPr algn="ctr"/>
            <a:r>
              <a:rPr lang="en-US" sz="1200" dirty="0">
                <a:latin typeface="+mj-lt"/>
              </a:rPr>
              <a:t>Primary</a:t>
            </a:r>
          </a:p>
          <a:p>
            <a:pPr algn="ctr"/>
            <a:r>
              <a:rPr lang="en-US" sz="1200" dirty="0">
                <a:latin typeface="+mj-lt"/>
              </a:rPr>
              <a:t>return</a:t>
            </a:r>
            <a:endParaRPr lang="en-GB" sz="1200" dirty="0">
              <a:latin typeface="+mj-lt"/>
            </a:endParaRPr>
          </a:p>
        </p:txBody>
      </p:sp>
      <p:sp>
        <p:nvSpPr>
          <p:cNvPr id="14" name="TextBox 13">
            <a:extLst>
              <a:ext uri="{FF2B5EF4-FFF2-40B4-BE49-F238E27FC236}">
                <a16:creationId xmlns:a16="http://schemas.microsoft.com/office/drawing/2014/main" id="{7B7EC3EA-D96E-27B7-4884-EE4EF01ABC3A}"/>
              </a:ext>
            </a:extLst>
          </p:cNvPr>
          <p:cNvSpPr txBox="1"/>
          <p:nvPr/>
        </p:nvSpPr>
        <p:spPr>
          <a:xfrm>
            <a:off x="9916554" y="6336000"/>
            <a:ext cx="850035" cy="276999"/>
          </a:xfrm>
          <a:prstGeom prst="rect">
            <a:avLst/>
          </a:prstGeom>
          <a:noFill/>
        </p:spPr>
        <p:txBody>
          <a:bodyPr wrap="square">
            <a:spAutoFit/>
          </a:bodyPr>
          <a:lstStyle/>
          <a:p>
            <a:pPr algn="ctr"/>
            <a:r>
              <a:rPr lang="en-US" sz="1200" dirty="0">
                <a:latin typeface="+mj-lt"/>
              </a:rPr>
              <a:t>PWC</a:t>
            </a:r>
          </a:p>
        </p:txBody>
      </p:sp>
      <p:sp>
        <p:nvSpPr>
          <p:cNvPr id="18" name="TextBox 17">
            <a:extLst>
              <a:ext uri="{FF2B5EF4-FFF2-40B4-BE49-F238E27FC236}">
                <a16:creationId xmlns:a16="http://schemas.microsoft.com/office/drawing/2014/main" id="{AD5581E6-B7E2-8223-D5D3-D221F45CB0A8}"/>
              </a:ext>
            </a:extLst>
          </p:cNvPr>
          <p:cNvSpPr txBox="1"/>
          <p:nvPr/>
        </p:nvSpPr>
        <p:spPr>
          <a:xfrm>
            <a:off x="10570237" y="6336000"/>
            <a:ext cx="850035" cy="276999"/>
          </a:xfrm>
          <a:prstGeom prst="rect">
            <a:avLst/>
          </a:prstGeom>
          <a:noFill/>
        </p:spPr>
        <p:txBody>
          <a:bodyPr wrap="square">
            <a:spAutoFit/>
          </a:bodyPr>
          <a:lstStyle/>
          <a:p>
            <a:pPr algn="ctr"/>
            <a:r>
              <a:rPr lang="en-US" sz="1200" dirty="0">
                <a:latin typeface="+mj-lt"/>
              </a:rPr>
              <a:t>PWC</a:t>
            </a:r>
          </a:p>
        </p:txBody>
      </p:sp>
      <p:sp>
        <p:nvSpPr>
          <p:cNvPr id="19" name="TextBox 18">
            <a:extLst>
              <a:ext uri="{FF2B5EF4-FFF2-40B4-BE49-F238E27FC236}">
                <a16:creationId xmlns:a16="http://schemas.microsoft.com/office/drawing/2014/main" id="{CCEEB8C1-AFA9-0A2E-FA08-55CEADDA371F}"/>
              </a:ext>
            </a:extLst>
          </p:cNvPr>
          <p:cNvSpPr txBox="1"/>
          <p:nvPr/>
        </p:nvSpPr>
        <p:spPr>
          <a:xfrm>
            <a:off x="6444269" y="6336000"/>
            <a:ext cx="850035" cy="276999"/>
          </a:xfrm>
          <a:prstGeom prst="rect">
            <a:avLst/>
          </a:prstGeom>
          <a:noFill/>
        </p:spPr>
        <p:txBody>
          <a:bodyPr wrap="square">
            <a:spAutoFit/>
          </a:bodyPr>
          <a:lstStyle/>
          <a:p>
            <a:pPr algn="ctr"/>
            <a:r>
              <a:rPr lang="en-US" sz="1200" dirty="0">
                <a:latin typeface="+mj-lt"/>
              </a:rPr>
              <a:t>PWH</a:t>
            </a:r>
          </a:p>
        </p:txBody>
      </p:sp>
      <p:cxnSp>
        <p:nvCxnSpPr>
          <p:cNvPr id="21" name="Straight Arrow Connector 20">
            <a:extLst>
              <a:ext uri="{FF2B5EF4-FFF2-40B4-BE49-F238E27FC236}">
                <a16:creationId xmlns:a16="http://schemas.microsoft.com/office/drawing/2014/main" id="{3006300D-54C2-8FF2-8619-9083188D6D73}"/>
              </a:ext>
            </a:extLst>
          </p:cNvPr>
          <p:cNvCxnSpPr>
            <a:cxnSpLocks/>
          </p:cNvCxnSpPr>
          <p:nvPr/>
        </p:nvCxnSpPr>
        <p:spPr>
          <a:xfrm flipH="1">
            <a:off x="6869286"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B6B3B9B-5E69-9F2E-7533-3BE65B8E6568}"/>
              </a:ext>
            </a:extLst>
          </p:cNvPr>
          <p:cNvCxnSpPr>
            <a:cxnSpLocks/>
          </p:cNvCxnSpPr>
          <p:nvPr/>
        </p:nvCxnSpPr>
        <p:spPr>
          <a:xfrm flipH="1">
            <a:off x="8268941"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76115F7-7789-413E-0F75-4AB61925B9F9}"/>
              </a:ext>
            </a:extLst>
          </p:cNvPr>
          <p:cNvCxnSpPr>
            <a:cxnSpLocks/>
          </p:cNvCxnSpPr>
          <p:nvPr/>
        </p:nvCxnSpPr>
        <p:spPr>
          <a:xfrm flipH="1">
            <a:off x="9618833" y="5580000"/>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6992F04-62D2-7E99-98AA-ACE9C75E3772}"/>
              </a:ext>
            </a:extLst>
          </p:cNvPr>
          <p:cNvCxnSpPr>
            <a:cxnSpLocks/>
          </p:cNvCxnSpPr>
          <p:nvPr/>
        </p:nvCxnSpPr>
        <p:spPr>
          <a:xfrm flipH="1">
            <a:off x="10319941" y="5575675"/>
            <a:ext cx="83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D615E4A-59B0-8409-FA5F-EE3C7A8DCD25}"/>
              </a:ext>
            </a:extLst>
          </p:cNvPr>
          <p:cNvCxnSpPr>
            <a:cxnSpLocks/>
          </p:cNvCxnSpPr>
          <p:nvPr/>
        </p:nvCxnSpPr>
        <p:spPr>
          <a:xfrm flipV="1">
            <a:off x="11003590" y="5580000"/>
            <a:ext cx="17459"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16A33F76-6210-F3E2-81E4-8017D06BFBC4}"/>
              </a:ext>
            </a:extLst>
          </p:cNvPr>
          <p:cNvCxnSpPr>
            <a:cxnSpLocks/>
          </p:cNvCxnSpPr>
          <p:nvPr/>
        </p:nvCxnSpPr>
        <p:spPr>
          <a:xfrm flipV="1">
            <a:off x="7560407"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AF63A16-DCEE-5A44-7EC9-B8AD9D058065}"/>
              </a:ext>
            </a:extLst>
          </p:cNvPr>
          <p:cNvCxnSpPr>
            <a:cxnSpLocks/>
          </p:cNvCxnSpPr>
          <p:nvPr/>
        </p:nvCxnSpPr>
        <p:spPr>
          <a:xfrm flipV="1">
            <a:off x="8941818" y="5580000"/>
            <a:ext cx="2436" cy="720000"/>
          </a:xfrm>
          <a:prstGeom prst="straightConnector1">
            <a:avLst/>
          </a:prstGeom>
          <a:ln w="38100">
            <a:solidFill>
              <a:schemeClr val="tx1">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Arrow: Up 63">
            <a:extLst>
              <a:ext uri="{FF2B5EF4-FFF2-40B4-BE49-F238E27FC236}">
                <a16:creationId xmlns:a16="http://schemas.microsoft.com/office/drawing/2014/main" id="{1C8D9D2D-FF27-9408-9E92-294D05AF5F89}"/>
              </a:ext>
            </a:extLst>
          </p:cNvPr>
          <p:cNvSpPr/>
          <p:nvPr/>
        </p:nvSpPr>
        <p:spPr>
          <a:xfrm>
            <a:off x="8816981"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5" name="Arrow: Bent 64">
            <a:extLst>
              <a:ext uri="{FF2B5EF4-FFF2-40B4-BE49-F238E27FC236}">
                <a16:creationId xmlns:a16="http://schemas.microsoft.com/office/drawing/2014/main" id="{96867115-666E-73E7-9191-070DF0CB999C}"/>
              </a:ext>
            </a:extLst>
          </p:cNvPr>
          <p:cNvSpPr/>
          <p:nvPr/>
        </p:nvSpPr>
        <p:spPr>
          <a:xfrm flipH="1">
            <a:off x="8682470" y="4601962"/>
            <a:ext cx="324000" cy="540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68" name="Arrow: Up 67">
            <a:extLst>
              <a:ext uri="{FF2B5EF4-FFF2-40B4-BE49-F238E27FC236}">
                <a16:creationId xmlns:a16="http://schemas.microsoft.com/office/drawing/2014/main" id="{F29363DE-2DE3-4D37-DB9B-1CA9CB0B3BD9}"/>
              </a:ext>
            </a:extLst>
          </p:cNvPr>
          <p:cNvSpPr/>
          <p:nvPr/>
        </p:nvSpPr>
        <p:spPr>
          <a:xfrm>
            <a:off x="7450987" y="529820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9" name="Arrow: Up 68">
            <a:extLst>
              <a:ext uri="{FF2B5EF4-FFF2-40B4-BE49-F238E27FC236}">
                <a16:creationId xmlns:a16="http://schemas.microsoft.com/office/drawing/2014/main" id="{7456CB2B-ABB1-B2D6-4B5C-DDACB29E13BC}"/>
              </a:ext>
            </a:extLst>
          </p:cNvPr>
          <p:cNvSpPr/>
          <p:nvPr/>
        </p:nvSpPr>
        <p:spPr>
          <a:xfrm rot="19116335">
            <a:off x="7217107" y="4537588"/>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2" name="Arrow: Up 71">
            <a:extLst>
              <a:ext uri="{FF2B5EF4-FFF2-40B4-BE49-F238E27FC236}">
                <a16:creationId xmlns:a16="http://schemas.microsoft.com/office/drawing/2014/main" id="{31B74712-49E2-969D-5086-E8E9221FFD22}"/>
              </a:ext>
            </a:extLst>
          </p:cNvPr>
          <p:cNvSpPr/>
          <p:nvPr/>
        </p:nvSpPr>
        <p:spPr>
          <a:xfrm>
            <a:off x="6947622" y="385321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3" name="Arrow: Up 72">
            <a:extLst>
              <a:ext uri="{FF2B5EF4-FFF2-40B4-BE49-F238E27FC236}">
                <a16:creationId xmlns:a16="http://schemas.microsoft.com/office/drawing/2014/main" id="{EB43BC1F-10F1-D5BE-E953-C749EA68193D}"/>
              </a:ext>
            </a:extLst>
          </p:cNvPr>
          <p:cNvSpPr/>
          <p:nvPr/>
        </p:nvSpPr>
        <p:spPr>
          <a:xfrm>
            <a:off x="6947622" y="3083735"/>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4" name="Arrow: Up 73">
            <a:extLst>
              <a:ext uri="{FF2B5EF4-FFF2-40B4-BE49-F238E27FC236}">
                <a16:creationId xmlns:a16="http://schemas.microsoft.com/office/drawing/2014/main" id="{B4516AC0-0216-FD50-041C-F395B05A58CF}"/>
              </a:ext>
            </a:extLst>
          </p:cNvPr>
          <p:cNvSpPr/>
          <p:nvPr/>
        </p:nvSpPr>
        <p:spPr>
          <a:xfrm>
            <a:off x="6957553" y="2278707"/>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5" name="Arrow: Bent 74">
            <a:extLst>
              <a:ext uri="{FF2B5EF4-FFF2-40B4-BE49-F238E27FC236}">
                <a16:creationId xmlns:a16="http://schemas.microsoft.com/office/drawing/2014/main" id="{227EB477-7272-81B9-7267-A9830382F4EC}"/>
              </a:ext>
            </a:extLst>
          </p:cNvPr>
          <p:cNvSpPr/>
          <p:nvPr/>
        </p:nvSpPr>
        <p:spPr>
          <a:xfrm rot="10800000" flipH="1" flipV="1">
            <a:off x="7020000" y="1728000"/>
            <a:ext cx="540000" cy="324000"/>
          </a:xfrm>
          <a:prstGeom prst="bentArrow">
            <a:avLst>
              <a:gd name="adj1" fmla="val 32966"/>
              <a:gd name="adj2" fmla="val 25965"/>
              <a:gd name="adj3" fmla="val 48896"/>
              <a:gd name="adj4" fmla="val 55698"/>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76" name="Arrow: Up 75">
            <a:extLst>
              <a:ext uri="{FF2B5EF4-FFF2-40B4-BE49-F238E27FC236}">
                <a16:creationId xmlns:a16="http://schemas.microsoft.com/office/drawing/2014/main" id="{C6020219-1BBD-01FA-B13B-D0303C49DFCD}"/>
              </a:ext>
            </a:extLst>
          </p:cNvPr>
          <p:cNvSpPr/>
          <p:nvPr/>
        </p:nvSpPr>
        <p:spPr>
          <a:xfrm rot="7076121">
            <a:off x="7920000" y="165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7" name="Arrow: Up 76">
            <a:extLst>
              <a:ext uri="{FF2B5EF4-FFF2-40B4-BE49-F238E27FC236}">
                <a16:creationId xmlns:a16="http://schemas.microsoft.com/office/drawing/2014/main" id="{718296B6-8F11-911B-D446-8F59B27B2541}"/>
              </a:ext>
            </a:extLst>
          </p:cNvPr>
          <p:cNvSpPr/>
          <p:nvPr/>
        </p:nvSpPr>
        <p:spPr>
          <a:xfrm rot="7076121">
            <a:off x="8604000" y="19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9" name="Arrow: Up 78">
            <a:extLst>
              <a:ext uri="{FF2B5EF4-FFF2-40B4-BE49-F238E27FC236}">
                <a16:creationId xmlns:a16="http://schemas.microsoft.com/office/drawing/2014/main" id="{A4144B3A-BFAB-AA5F-EBC9-CBF688AFE45E}"/>
              </a:ext>
            </a:extLst>
          </p:cNvPr>
          <p:cNvSpPr/>
          <p:nvPr/>
        </p:nvSpPr>
        <p:spPr>
          <a:xfrm rot="10800000">
            <a:off x="9540000" y="2988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0" name="Arrow: Up 79">
            <a:extLst>
              <a:ext uri="{FF2B5EF4-FFF2-40B4-BE49-F238E27FC236}">
                <a16:creationId xmlns:a16="http://schemas.microsoft.com/office/drawing/2014/main" id="{2A597CF0-FE93-6F28-ED44-106BA2B02673}"/>
              </a:ext>
            </a:extLst>
          </p:cNvPr>
          <p:cNvSpPr/>
          <p:nvPr/>
        </p:nvSpPr>
        <p:spPr>
          <a:xfrm rot="10800000">
            <a:off x="9540000" y="37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1" name="Arrow: Up 80">
            <a:extLst>
              <a:ext uri="{FF2B5EF4-FFF2-40B4-BE49-F238E27FC236}">
                <a16:creationId xmlns:a16="http://schemas.microsoft.com/office/drawing/2014/main" id="{7C3429AF-0FAD-FEEC-C0FB-A0C1E0AEFDB0}"/>
              </a:ext>
            </a:extLst>
          </p:cNvPr>
          <p:cNvSpPr/>
          <p:nvPr/>
        </p:nvSpPr>
        <p:spPr>
          <a:xfrm rot="10800000">
            <a:off x="9540000" y="5292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2" name="Arrow: Up 81">
            <a:extLst>
              <a:ext uri="{FF2B5EF4-FFF2-40B4-BE49-F238E27FC236}">
                <a16:creationId xmlns:a16="http://schemas.microsoft.com/office/drawing/2014/main" id="{80888AA3-E49C-4DD9-72B0-9FB6C3A19CA7}"/>
              </a:ext>
            </a:extLst>
          </p:cNvPr>
          <p:cNvSpPr/>
          <p:nvPr/>
        </p:nvSpPr>
        <p:spPr>
          <a:xfrm rot="10800000">
            <a:off x="9540000" y="450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4" name="Arrow: Up 83">
            <a:extLst>
              <a:ext uri="{FF2B5EF4-FFF2-40B4-BE49-F238E27FC236}">
                <a16:creationId xmlns:a16="http://schemas.microsoft.com/office/drawing/2014/main" id="{997506F4-4859-3737-FBB9-08DA6760C8F1}"/>
              </a:ext>
            </a:extLst>
          </p:cNvPr>
          <p:cNvSpPr/>
          <p:nvPr/>
        </p:nvSpPr>
        <p:spPr>
          <a:xfrm>
            <a:off x="10908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5" name="Arrow: Up 84">
            <a:extLst>
              <a:ext uri="{FF2B5EF4-FFF2-40B4-BE49-F238E27FC236}">
                <a16:creationId xmlns:a16="http://schemas.microsoft.com/office/drawing/2014/main" id="{C016F3DF-5491-1944-AB5D-54BE09C91187}"/>
              </a:ext>
            </a:extLst>
          </p:cNvPr>
          <p:cNvSpPr/>
          <p:nvPr/>
        </p:nvSpPr>
        <p:spPr>
          <a:xfrm>
            <a:off x="10908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6" name="Arrow: Up 85">
            <a:extLst>
              <a:ext uri="{FF2B5EF4-FFF2-40B4-BE49-F238E27FC236}">
                <a16:creationId xmlns:a16="http://schemas.microsoft.com/office/drawing/2014/main" id="{F545288C-D61D-BEA6-1FA2-C930F8CB0FC5}"/>
              </a:ext>
            </a:extLst>
          </p:cNvPr>
          <p:cNvSpPr/>
          <p:nvPr/>
        </p:nvSpPr>
        <p:spPr>
          <a:xfrm rot="10800000">
            <a:off x="10206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7" name="Arrow: Bent 86">
            <a:extLst>
              <a:ext uri="{FF2B5EF4-FFF2-40B4-BE49-F238E27FC236}">
                <a16:creationId xmlns:a16="http://schemas.microsoft.com/office/drawing/2014/main" id="{52270039-986F-24A7-595E-C3400B97FB32}"/>
              </a:ext>
            </a:extLst>
          </p:cNvPr>
          <p:cNvSpPr/>
          <p:nvPr/>
        </p:nvSpPr>
        <p:spPr>
          <a:xfrm flipH="1">
            <a:off x="10764000" y="360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8" name="Arrow: Bent 87">
            <a:extLst>
              <a:ext uri="{FF2B5EF4-FFF2-40B4-BE49-F238E27FC236}">
                <a16:creationId xmlns:a16="http://schemas.microsoft.com/office/drawing/2014/main" id="{B85C67FE-FCC1-9616-B50C-17EBC96D8020}"/>
              </a:ext>
            </a:extLst>
          </p:cNvPr>
          <p:cNvSpPr/>
          <p:nvPr/>
        </p:nvSpPr>
        <p:spPr>
          <a:xfrm rot="16200000" flipH="1">
            <a:off x="10116000" y="3744000"/>
            <a:ext cx="540000"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9" name="Arrow: Up 88">
            <a:extLst>
              <a:ext uri="{FF2B5EF4-FFF2-40B4-BE49-F238E27FC236}">
                <a16:creationId xmlns:a16="http://schemas.microsoft.com/office/drawing/2014/main" id="{B7C11A6C-A1CB-359F-A7CF-F0570E27053D}"/>
              </a:ext>
            </a:extLst>
          </p:cNvPr>
          <p:cNvSpPr/>
          <p:nvPr/>
        </p:nvSpPr>
        <p:spPr>
          <a:xfrm rot="10800000">
            <a:off x="10224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Title 6">
            <a:extLst>
              <a:ext uri="{FF2B5EF4-FFF2-40B4-BE49-F238E27FC236}">
                <a16:creationId xmlns:a16="http://schemas.microsoft.com/office/drawing/2014/main" id="{3AFC1698-72B3-C747-9832-FDB12BB5E4D3}"/>
              </a:ext>
            </a:extLst>
          </p:cNvPr>
          <p:cNvSpPr>
            <a:spLocks noGrp="1"/>
          </p:cNvSpPr>
          <p:nvPr>
            <p:ph type="title"/>
          </p:nvPr>
        </p:nvSpPr>
        <p:spPr>
          <a:xfrm>
            <a:off x="433387" y="404832"/>
            <a:ext cx="3301485" cy="466026"/>
          </a:xfrm>
        </p:spPr>
        <p:txBody>
          <a:bodyPr/>
          <a:lstStyle/>
          <a:p>
            <a:r>
              <a:rPr lang="en-AU" b="1" dirty="0"/>
              <a:t>Regudis W-HTE</a:t>
            </a:r>
          </a:p>
        </p:txBody>
      </p:sp>
      <p:sp>
        <p:nvSpPr>
          <p:cNvPr id="17" name="Text Placeholder 7">
            <a:extLst>
              <a:ext uri="{FF2B5EF4-FFF2-40B4-BE49-F238E27FC236}">
                <a16:creationId xmlns:a16="http://schemas.microsoft.com/office/drawing/2014/main" id="{9AE503BE-5F0E-317F-4E2F-5B91AC4394A8}"/>
              </a:ext>
            </a:extLst>
          </p:cNvPr>
          <p:cNvSpPr>
            <a:spLocks noGrp="1"/>
          </p:cNvSpPr>
          <p:nvPr>
            <p:ph type="body" sz="quarter" idx="13"/>
          </p:nvPr>
        </p:nvSpPr>
        <p:spPr>
          <a:xfrm>
            <a:off x="433387" y="889200"/>
            <a:ext cx="3455121" cy="466026"/>
          </a:xfrm>
        </p:spPr>
        <p:txBody>
          <a:bodyPr/>
          <a:lstStyle/>
          <a:p>
            <a:r>
              <a:rPr lang="en-AU" sz="2400" dirty="0"/>
              <a:t>Heating Coil Operation</a:t>
            </a:r>
          </a:p>
        </p:txBody>
      </p:sp>
      <p:sp>
        <p:nvSpPr>
          <p:cNvPr id="40" name="Arrow: Bent 39">
            <a:extLst>
              <a:ext uri="{FF2B5EF4-FFF2-40B4-BE49-F238E27FC236}">
                <a16:creationId xmlns:a16="http://schemas.microsoft.com/office/drawing/2014/main" id="{103329F1-7736-23BA-5C88-F6DA0B36791C}"/>
              </a:ext>
            </a:extLst>
          </p:cNvPr>
          <p:cNvSpPr/>
          <p:nvPr/>
        </p:nvSpPr>
        <p:spPr>
          <a:xfrm rot="10800000" flipH="1" flipV="1">
            <a:off x="7020000" y="1728000"/>
            <a:ext cx="540000" cy="324000"/>
          </a:xfrm>
          <a:prstGeom prst="bentArrow">
            <a:avLst>
              <a:gd name="adj1" fmla="val 32966"/>
              <a:gd name="adj2" fmla="val 25965"/>
              <a:gd name="adj3" fmla="val 48896"/>
              <a:gd name="adj4" fmla="val 55698"/>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2" name="Arrow: Up 1">
            <a:extLst>
              <a:ext uri="{FF2B5EF4-FFF2-40B4-BE49-F238E27FC236}">
                <a16:creationId xmlns:a16="http://schemas.microsoft.com/office/drawing/2014/main" id="{715F0E29-9236-9CA9-9571-454FF957B03D}"/>
              </a:ext>
            </a:extLst>
          </p:cNvPr>
          <p:cNvSpPr/>
          <p:nvPr/>
        </p:nvSpPr>
        <p:spPr>
          <a:xfrm>
            <a:off x="10908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Arrow: Up 2">
            <a:extLst>
              <a:ext uri="{FF2B5EF4-FFF2-40B4-BE49-F238E27FC236}">
                <a16:creationId xmlns:a16="http://schemas.microsoft.com/office/drawing/2014/main" id="{8FA7786F-B79A-9CF9-5EC7-E49315874FE5}"/>
              </a:ext>
            </a:extLst>
          </p:cNvPr>
          <p:cNvSpPr/>
          <p:nvPr/>
        </p:nvSpPr>
        <p:spPr>
          <a:xfrm>
            <a:off x="10908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Arrow: Up 5">
            <a:extLst>
              <a:ext uri="{FF2B5EF4-FFF2-40B4-BE49-F238E27FC236}">
                <a16:creationId xmlns:a16="http://schemas.microsoft.com/office/drawing/2014/main" id="{0B2F3D75-B98B-ECE3-3EE2-C09C206F8D9A}"/>
              </a:ext>
            </a:extLst>
          </p:cNvPr>
          <p:cNvSpPr/>
          <p:nvPr/>
        </p:nvSpPr>
        <p:spPr>
          <a:xfrm rot="10800000">
            <a:off x="10206000" y="45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Arrow: Bent 6">
            <a:extLst>
              <a:ext uri="{FF2B5EF4-FFF2-40B4-BE49-F238E27FC236}">
                <a16:creationId xmlns:a16="http://schemas.microsoft.com/office/drawing/2014/main" id="{45559043-A120-95C5-A71D-1F282457399C}"/>
              </a:ext>
            </a:extLst>
          </p:cNvPr>
          <p:cNvSpPr/>
          <p:nvPr/>
        </p:nvSpPr>
        <p:spPr>
          <a:xfrm flipH="1">
            <a:off x="10764000" y="360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8" name="Arrow: Bent 7">
            <a:extLst>
              <a:ext uri="{FF2B5EF4-FFF2-40B4-BE49-F238E27FC236}">
                <a16:creationId xmlns:a16="http://schemas.microsoft.com/office/drawing/2014/main" id="{7C5F68C0-F88A-94A1-40A8-F20638A2EBB9}"/>
              </a:ext>
            </a:extLst>
          </p:cNvPr>
          <p:cNvSpPr/>
          <p:nvPr/>
        </p:nvSpPr>
        <p:spPr>
          <a:xfrm rot="16200000" flipH="1">
            <a:off x="10116000" y="3744000"/>
            <a:ext cx="540000"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20" name="Arrow: Up 19">
            <a:extLst>
              <a:ext uri="{FF2B5EF4-FFF2-40B4-BE49-F238E27FC236}">
                <a16:creationId xmlns:a16="http://schemas.microsoft.com/office/drawing/2014/main" id="{3046E8FB-4DEE-2368-F98B-52631DF1A237}"/>
              </a:ext>
            </a:extLst>
          </p:cNvPr>
          <p:cNvSpPr/>
          <p:nvPr/>
        </p:nvSpPr>
        <p:spPr>
          <a:xfrm rot="10800000">
            <a:off x="10224000" y="5292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Arrow: Up 21">
            <a:extLst>
              <a:ext uri="{FF2B5EF4-FFF2-40B4-BE49-F238E27FC236}">
                <a16:creationId xmlns:a16="http://schemas.microsoft.com/office/drawing/2014/main" id="{05F27C19-F42D-6274-1A3E-5B3610553463}"/>
              </a:ext>
            </a:extLst>
          </p:cNvPr>
          <p:cNvSpPr/>
          <p:nvPr/>
        </p:nvSpPr>
        <p:spPr>
          <a:xfrm rot="16200000">
            <a:off x="8118000" y="4392000"/>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Arrow: Up 4">
            <a:extLst>
              <a:ext uri="{FF2B5EF4-FFF2-40B4-BE49-F238E27FC236}">
                <a16:creationId xmlns:a16="http://schemas.microsoft.com/office/drawing/2014/main" id="{54132EAC-FEE8-2FCF-902D-E4D38703B1F8}"/>
              </a:ext>
            </a:extLst>
          </p:cNvPr>
          <p:cNvSpPr/>
          <p:nvPr/>
        </p:nvSpPr>
        <p:spPr>
          <a:xfrm rot="13350506">
            <a:off x="7344946" y="4605986"/>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4" name="Arrow: Up 23">
            <a:extLst>
              <a:ext uri="{FF2B5EF4-FFF2-40B4-BE49-F238E27FC236}">
                <a16:creationId xmlns:a16="http://schemas.microsoft.com/office/drawing/2014/main" id="{1C6F255F-BD8C-1892-F0EF-DB9F297D2473}"/>
              </a:ext>
            </a:extLst>
          </p:cNvPr>
          <p:cNvSpPr/>
          <p:nvPr/>
        </p:nvSpPr>
        <p:spPr>
          <a:xfrm rot="16200000">
            <a:off x="6606269" y="4809459"/>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9" name="Right Triangle 48">
            <a:extLst>
              <a:ext uri="{FF2B5EF4-FFF2-40B4-BE49-F238E27FC236}">
                <a16:creationId xmlns:a16="http://schemas.microsoft.com/office/drawing/2014/main" id="{5C67D0F2-F69B-F7AE-9DDD-BAF396E6476D}"/>
              </a:ext>
            </a:extLst>
          </p:cNvPr>
          <p:cNvSpPr/>
          <p:nvPr/>
        </p:nvSpPr>
        <p:spPr>
          <a:xfrm rot="10800000" flipH="1">
            <a:off x="5220000" y="1800000"/>
            <a:ext cx="1116000" cy="3492000"/>
          </a:xfrm>
          <a:prstGeom prst="rtTriangle">
            <a:avLst/>
          </a:prstGeom>
          <a:gradFill>
            <a:gsLst>
              <a:gs pos="100000">
                <a:srgbClr val="FFC000"/>
              </a:gs>
              <a:gs pos="60000">
                <a:srgbClr val="FF6161"/>
              </a:gs>
              <a:gs pos="0">
                <a:srgbClr val="FF0000"/>
              </a:gs>
            </a:gsLst>
            <a:lin ang="54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2" name="Arrow: Up 61">
            <a:extLst>
              <a:ext uri="{FF2B5EF4-FFF2-40B4-BE49-F238E27FC236}">
                <a16:creationId xmlns:a16="http://schemas.microsoft.com/office/drawing/2014/main" id="{D0FA4B8D-F2CB-F44A-81B6-EAD11171BD59}"/>
              </a:ext>
            </a:extLst>
          </p:cNvPr>
          <p:cNvSpPr/>
          <p:nvPr/>
        </p:nvSpPr>
        <p:spPr>
          <a:xfrm rot="5400000">
            <a:off x="6516000" y="183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3" name="Right Triangle 92">
            <a:extLst>
              <a:ext uri="{FF2B5EF4-FFF2-40B4-BE49-F238E27FC236}">
                <a16:creationId xmlns:a16="http://schemas.microsoft.com/office/drawing/2014/main" id="{DA66B4B3-17F0-4653-ABD2-F306B46E701D}"/>
              </a:ext>
            </a:extLst>
          </p:cNvPr>
          <p:cNvSpPr/>
          <p:nvPr/>
        </p:nvSpPr>
        <p:spPr>
          <a:xfrm flipH="1">
            <a:off x="5220000" y="1836000"/>
            <a:ext cx="1116000" cy="3528000"/>
          </a:xfrm>
          <a:prstGeom prst="rtTriangle">
            <a:avLst/>
          </a:prstGeom>
          <a:gradFill>
            <a:gsLst>
              <a:gs pos="70000">
                <a:srgbClr val="FF6161"/>
              </a:gs>
              <a:gs pos="100000">
                <a:srgbClr val="FF6161"/>
              </a:gs>
              <a:gs pos="30000">
                <a:srgbClr val="0070C0"/>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Arrow: Bent 3">
            <a:extLst>
              <a:ext uri="{FF2B5EF4-FFF2-40B4-BE49-F238E27FC236}">
                <a16:creationId xmlns:a16="http://schemas.microsoft.com/office/drawing/2014/main" id="{139BF644-DE25-03EC-AC20-EA12481C68CE}"/>
              </a:ext>
            </a:extLst>
          </p:cNvPr>
          <p:cNvSpPr/>
          <p:nvPr/>
        </p:nvSpPr>
        <p:spPr>
          <a:xfrm rot="16200000">
            <a:off x="10191216" y="3387421"/>
            <a:ext cx="389569" cy="324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9" name="Arrow: Up 8">
            <a:extLst>
              <a:ext uri="{FF2B5EF4-FFF2-40B4-BE49-F238E27FC236}">
                <a16:creationId xmlns:a16="http://schemas.microsoft.com/office/drawing/2014/main" id="{DC22C1FB-C5E7-FC26-D35E-FA448D62370F}"/>
              </a:ext>
            </a:extLst>
          </p:cNvPr>
          <p:cNvSpPr/>
          <p:nvPr/>
        </p:nvSpPr>
        <p:spPr>
          <a:xfrm>
            <a:off x="10206000" y="2686865"/>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5" name="Arrow: Bent 14">
            <a:extLst>
              <a:ext uri="{FF2B5EF4-FFF2-40B4-BE49-F238E27FC236}">
                <a16:creationId xmlns:a16="http://schemas.microsoft.com/office/drawing/2014/main" id="{269CD590-F0DD-164B-3E5C-0EE1EB7E31D5}"/>
              </a:ext>
            </a:extLst>
          </p:cNvPr>
          <p:cNvSpPr/>
          <p:nvPr/>
        </p:nvSpPr>
        <p:spPr>
          <a:xfrm flipH="1">
            <a:off x="10044000" y="1980000"/>
            <a:ext cx="324000" cy="540000"/>
          </a:xfrm>
          <a:prstGeom prst="bentArrow">
            <a:avLst>
              <a:gd name="adj1" fmla="val 32966"/>
              <a:gd name="adj2" fmla="val 25965"/>
              <a:gd name="adj3" fmla="val 48896"/>
              <a:gd name="adj4" fmla="val 556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25" name="Arrow: Up 24">
            <a:extLst>
              <a:ext uri="{FF2B5EF4-FFF2-40B4-BE49-F238E27FC236}">
                <a16:creationId xmlns:a16="http://schemas.microsoft.com/office/drawing/2014/main" id="{0E0D8A6A-E1A2-8D02-B3CA-566B97585916}"/>
              </a:ext>
            </a:extLst>
          </p:cNvPr>
          <p:cNvSpPr/>
          <p:nvPr/>
        </p:nvSpPr>
        <p:spPr>
          <a:xfrm rot="16200000">
            <a:off x="9366678" y="18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7" name="Arrow: Up 26">
            <a:extLst>
              <a:ext uri="{FF2B5EF4-FFF2-40B4-BE49-F238E27FC236}">
                <a16:creationId xmlns:a16="http://schemas.microsoft.com/office/drawing/2014/main" id="{A7665159-DEF8-6AAE-E11B-503072D9DFF9}"/>
              </a:ext>
            </a:extLst>
          </p:cNvPr>
          <p:cNvSpPr/>
          <p:nvPr/>
        </p:nvSpPr>
        <p:spPr>
          <a:xfrm rot="16200000">
            <a:off x="7468898" y="18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8" name="Arrow: Up 27">
            <a:extLst>
              <a:ext uri="{FF2B5EF4-FFF2-40B4-BE49-F238E27FC236}">
                <a16:creationId xmlns:a16="http://schemas.microsoft.com/office/drawing/2014/main" id="{1FED62F7-ADF2-F696-E880-A31D175FD8F0}"/>
              </a:ext>
            </a:extLst>
          </p:cNvPr>
          <p:cNvSpPr/>
          <p:nvPr/>
        </p:nvSpPr>
        <p:spPr>
          <a:xfrm rot="16200000">
            <a:off x="6492339" y="1685849"/>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9" name="Arrow: Up 28">
            <a:extLst>
              <a:ext uri="{FF2B5EF4-FFF2-40B4-BE49-F238E27FC236}">
                <a16:creationId xmlns:a16="http://schemas.microsoft.com/office/drawing/2014/main" id="{503BA5C5-E334-2B51-9F6B-88CCE6A8B2D7}"/>
              </a:ext>
            </a:extLst>
          </p:cNvPr>
          <p:cNvSpPr/>
          <p:nvPr/>
        </p:nvSpPr>
        <p:spPr>
          <a:xfrm rot="10800000">
            <a:off x="6774033" y="5292000"/>
            <a:ext cx="216000" cy="540000"/>
          </a:xfrm>
          <a:prstGeom prst="upArrow">
            <a:avLst/>
          </a:prstGeom>
          <a:solidFill>
            <a:srgbClr val="FF6161"/>
          </a:solidFill>
          <a:ln>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3" name="Arrow: Up 32">
            <a:extLst>
              <a:ext uri="{FF2B5EF4-FFF2-40B4-BE49-F238E27FC236}">
                <a16:creationId xmlns:a16="http://schemas.microsoft.com/office/drawing/2014/main" id="{0C72BECF-2631-8273-8A67-A8B555226A94}"/>
              </a:ext>
            </a:extLst>
          </p:cNvPr>
          <p:cNvSpPr/>
          <p:nvPr/>
        </p:nvSpPr>
        <p:spPr>
          <a:xfrm rot="7076121">
            <a:off x="9252000" y="234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4" name="Arrow: Up 33">
            <a:extLst>
              <a:ext uri="{FF2B5EF4-FFF2-40B4-BE49-F238E27FC236}">
                <a16:creationId xmlns:a16="http://schemas.microsoft.com/office/drawing/2014/main" id="{39733479-DE98-6C29-C7F2-9D9159CC1F6B}"/>
              </a:ext>
            </a:extLst>
          </p:cNvPr>
          <p:cNvSpPr/>
          <p:nvPr/>
        </p:nvSpPr>
        <p:spPr>
          <a:xfrm rot="7076121">
            <a:off x="7920000" y="1656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5" name="Arrow: Up 34">
            <a:extLst>
              <a:ext uri="{FF2B5EF4-FFF2-40B4-BE49-F238E27FC236}">
                <a16:creationId xmlns:a16="http://schemas.microsoft.com/office/drawing/2014/main" id="{B9BE95E1-A1C8-E18E-9A5D-3D7F3C77FA9A}"/>
              </a:ext>
            </a:extLst>
          </p:cNvPr>
          <p:cNvSpPr/>
          <p:nvPr/>
        </p:nvSpPr>
        <p:spPr>
          <a:xfrm rot="7076121">
            <a:off x="8604000" y="198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Arrow: Up 35">
            <a:extLst>
              <a:ext uri="{FF2B5EF4-FFF2-40B4-BE49-F238E27FC236}">
                <a16:creationId xmlns:a16="http://schemas.microsoft.com/office/drawing/2014/main" id="{F594181B-83F1-89F0-4ADA-86B58FC5BF6D}"/>
              </a:ext>
            </a:extLst>
          </p:cNvPr>
          <p:cNvSpPr/>
          <p:nvPr/>
        </p:nvSpPr>
        <p:spPr>
          <a:xfrm rot="7076121">
            <a:off x="9252000" y="234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7" name="Arrow: Up 36">
            <a:extLst>
              <a:ext uri="{FF2B5EF4-FFF2-40B4-BE49-F238E27FC236}">
                <a16:creationId xmlns:a16="http://schemas.microsoft.com/office/drawing/2014/main" id="{085B3B0A-B2E4-FB51-0E90-6D0BCC11667D}"/>
              </a:ext>
            </a:extLst>
          </p:cNvPr>
          <p:cNvSpPr/>
          <p:nvPr/>
        </p:nvSpPr>
        <p:spPr>
          <a:xfrm rot="10800000">
            <a:off x="9540000" y="2988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8" name="Arrow: Up 37">
            <a:extLst>
              <a:ext uri="{FF2B5EF4-FFF2-40B4-BE49-F238E27FC236}">
                <a16:creationId xmlns:a16="http://schemas.microsoft.com/office/drawing/2014/main" id="{43EC8BC1-91E1-B33D-C4C1-0C375E815720}"/>
              </a:ext>
            </a:extLst>
          </p:cNvPr>
          <p:cNvSpPr/>
          <p:nvPr/>
        </p:nvSpPr>
        <p:spPr>
          <a:xfrm rot="10800000">
            <a:off x="9540000" y="3778927"/>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9" name="Arrow: Up 38">
            <a:extLst>
              <a:ext uri="{FF2B5EF4-FFF2-40B4-BE49-F238E27FC236}">
                <a16:creationId xmlns:a16="http://schemas.microsoft.com/office/drawing/2014/main" id="{E9F35DF3-5AD5-35E6-D666-FD2FAA4ABE2F}"/>
              </a:ext>
            </a:extLst>
          </p:cNvPr>
          <p:cNvSpPr/>
          <p:nvPr/>
        </p:nvSpPr>
        <p:spPr>
          <a:xfrm rot="10800000">
            <a:off x="9540000" y="4500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1" name="Arrow: Up 40">
            <a:extLst>
              <a:ext uri="{FF2B5EF4-FFF2-40B4-BE49-F238E27FC236}">
                <a16:creationId xmlns:a16="http://schemas.microsoft.com/office/drawing/2014/main" id="{6FDD1B06-28CF-E86A-3D0D-7C815018E801}"/>
              </a:ext>
            </a:extLst>
          </p:cNvPr>
          <p:cNvSpPr/>
          <p:nvPr/>
        </p:nvSpPr>
        <p:spPr>
          <a:xfrm rot="10800000">
            <a:off x="9540000" y="5292000"/>
            <a:ext cx="216000" cy="540000"/>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Arrow: Up 25">
            <a:extLst>
              <a:ext uri="{FF2B5EF4-FFF2-40B4-BE49-F238E27FC236}">
                <a16:creationId xmlns:a16="http://schemas.microsoft.com/office/drawing/2014/main" id="{63324123-D05E-2F4E-F167-364F151A1433}"/>
              </a:ext>
            </a:extLst>
          </p:cNvPr>
          <p:cNvSpPr/>
          <p:nvPr/>
        </p:nvSpPr>
        <p:spPr>
          <a:xfrm rot="16200000">
            <a:off x="8388309" y="1800000"/>
            <a:ext cx="216000" cy="540000"/>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7" name="Text Placeholder 7">
            <a:extLst>
              <a:ext uri="{FF2B5EF4-FFF2-40B4-BE49-F238E27FC236}">
                <a16:creationId xmlns:a16="http://schemas.microsoft.com/office/drawing/2014/main" id="{7717986D-52FC-86BE-FBE1-F97B305F9BF2}"/>
              </a:ext>
            </a:extLst>
          </p:cNvPr>
          <p:cNvSpPr txBox="1">
            <a:spLocks/>
          </p:cNvSpPr>
          <p:nvPr/>
        </p:nvSpPr>
        <p:spPr>
          <a:xfrm>
            <a:off x="433387" y="1692000"/>
            <a:ext cx="3455121" cy="34790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1000"/>
              </a:spcAft>
              <a:buClr>
                <a:schemeClr val="tx2"/>
              </a:buClr>
              <a:buSzPct val="120000"/>
              <a:buFont typeface="Arial" panose="020B0604020202020204" pitchFamily="34" charset="0"/>
              <a:buNone/>
              <a:defRPr lang="de-DE" sz="3200" kern="1200" dirty="0" smtClean="0">
                <a:solidFill>
                  <a:schemeClr val="tx1"/>
                </a:solidFill>
                <a:latin typeface="Azo Sans 2 Light" panose="020B0403030503020204" pitchFamily="34" charset="0"/>
                <a:ea typeface="+mn-ea"/>
                <a:cs typeface="+mn-cs"/>
              </a:defRPr>
            </a:lvl1pPr>
            <a:lvl2pPr marL="180975" indent="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None/>
              <a:defRPr sz="1600" kern="1200">
                <a:solidFill>
                  <a:schemeClr val="tx1"/>
                </a:solidFill>
                <a:latin typeface="Azo Sans 2" panose="020B0603030503020204" pitchFamily="34" charset="0"/>
                <a:ea typeface="+mn-ea"/>
                <a:cs typeface="+mn-cs"/>
              </a:defRPr>
            </a:lvl2pPr>
            <a:lvl3pPr marL="54292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3pPr>
            <a:lvl4pPr marL="714375" indent="-17145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4pPr>
            <a:lvl5pPr marL="8953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000" dirty="0">
                <a:solidFill>
                  <a:schemeClr val="tx2"/>
                </a:solidFill>
              </a:rPr>
              <a:t>Scenario </a:t>
            </a:r>
            <a:r>
              <a:rPr lang="en-AU" sz="2000" dirty="0">
                <a:solidFill>
                  <a:schemeClr val="tx2"/>
                </a:solidFill>
                <a:latin typeface="Levenim MT" panose="02010502060101010101" pitchFamily="2" charset="-79"/>
                <a:ea typeface="Calibri" panose="020F0502020204030204" pitchFamily="34" charset="0"/>
                <a:cs typeface="Levenim MT" panose="02010502060101010101" pitchFamily="2" charset="-79"/>
              </a:rPr>
              <a:t>→</a:t>
            </a:r>
            <a:r>
              <a:rPr lang="en-AU" sz="2000" dirty="0">
                <a:solidFill>
                  <a:schemeClr val="tx2"/>
                </a:solidFill>
              </a:rPr>
              <a:t> Action</a:t>
            </a:r>
          </a:p>
        </p:txBody>
      </p:sp>
      <p:sp>
        <p:nvSpPr>
          <p:cNvPr id="51" name="Arrow: Bent 50">
            <a:extLst>
              <a:ext uri="{FF2B5EF4-FFF2-40B4-BE49-F238E27FC236}">
                <a16:creationId xmlns:a16="http://schemas.microsoft.com/office/drawing/2014/main" id="{DFFC2FAF-F9CB-28B1-E4EB-4A0147A12086}"/>
              </a:ext>
            </a:extLst>
          </p:cNvPr>
          <p:cNvSpPr/>
          <p:nvPr/>
        </p:nvSpPr>
        <p:spPr>
          <a:xfrm rot="16200000" flipH="1">
            <a:off x="8064000" y="4716000"/>
            <a:ext cx="540000" cy="324000"/>
          </a:xfrm>
          <a:prstGeom prst="bentArrow">
            <a:avLst>
              <a:gd name="adj1" fmla="val 32966"/>
              <a:gd name="adj2" fmla="val 25965"/>
              <a:gd name="adj3" fmla="val 48896"/>
              <a:gd name="adj4" fmla="val 556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52" name="Arrow: Up 51">
            <a:extLst>
              <a:ext uri="{FF2B5EF4-FFF2-40B4-BE49-F238E27FC236}">
                <a16:creationId xmlns:a16="http://schemas.microsoft.com/office/drawing/2014/main" id="{E1514544-E562-3306-CBC6-62DC0DAFCEE9}"/>
              </a:ext>
            </a:extLst>
          </p:cNvPr>
          <p:cNvSpPr/>
          <p:nvPr/>
        </p:nvSpPr>
        <p:spPr>
          <a:xfrm rot="10800000">
            <a:off x="8150032" y="5298208"/>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Arrow: Bent 31">
            <a:extLst>
              <a:ext uri="{FF2B5EF4-FFF2-40B4-BE49-F238E27FC236}">
                <a16:creationId xmlns:a16="http://schemas.microsoft.com/office/drawing/2014/main" id="{BBC4DA40-E5E7-C9AF-C3E3-5D2385662B8B}"/>
              </a:ext>
            </a:extLst>
          </p:cNvPr>
          <p:cNvSpPr/>
          <p:nvPr/>
        </p:nvSpPr>
        <p:spPr>
          <a:xfrm rot="16200000" flipH="1" flipV="1">
            <a:off x="6521269" y="4640607"/>
            <a:ext cx="244875" cy="637012"/>
          </a:xfrm>
          <a:prstGeom prst="bentArrow">
            <a:avLst>
              <a:gd name="adj1" fmla="val 32965"/>
              <a:gd name="adj2" fmla="val 33744"/>
              <a:gd name="adj3" fmla="val 48896"/>
              <a:gd name="adj4" fmla="val 51104"/>
            </a:avLst>
          </a:prstGeom>
          <a:solidFill>
            <a:srgbClr val="FF6161"/>
          </a:solidFill>
          <a:ln>
            <a:solidFill>
              <a:srgbClr val="FF61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54" name="Arrow: Up 53">
            <a:extLst>
              <a:ext uri="{FF2B5EF4-FFF2-40B4-BE49-F238E27FC236}">
                <a16:creationId xmlns:a16="http://schemas.microsoft.com/office/drawing/2014/main" id="{A9CC3287-5ACB-5945-8111-9E0428EFDF4F}"/>
              </a:ext>
            </a:extLst>
          </p:cNvPr>
          <p:cNvSpPr/>
          <p:nvPr/>
        </p:nvSpPr>
        <p:spPr>
          <a:xfrm rot="16200000">
            <a:off x="8118000" y="4392000"/>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5" name="Arrow: Up 54">
            <a:extLst>
              <a:ext uri="{FF2B5EF4-FFF2-40B4-BE49-F238E27FC236}">
                <a16:creationId xmlns:a16="http://schemas.microsoft.com/office/drawing/2014/main" id="{23043991-CA02-4495-CF67-C5389DF6D7C4}"/>
              </a:ext>
            </a:extLst>
          </p:cNvPr>
          <p:cNvSpPr/>
          <p:nvPr/>
        </p:nvSpPr>
        <p:spPr>
          <a:xfrm rot="13350506">
            <a:off x="7344946" y="4608143"/>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6" name="Arrow: Up 55">
            <a:extLst>
              <a:ext uri="{FF2B5EF4-FFF2-40B4-BE49-F238E27FC236}">
                <a16:creationId xmlns:a16="http://schemas.microsoft.com/office/drawing/2014/main" id="{AE15E80A-C0B0-4AA2-B729-97439230B4ED}"/>
              </a:ext>
            </a:extLst>
          </p:cNvPr>
          <p:cNvSpPr/>
          <p:nvPr/>
        </p:nvSpPr>
        <p:spPr>
          <a:xfrm rot="16200000">
            <a:off x="6606269" y="4811616"/>
            <a:ext cx="216000" cy="5400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Right Triangle 45">
            <a:extLst>
              <a:ext uri="{FF2B5EF4-FFF2-40B4-BE49-F238E27FC236}">
                <a16:creationId xmlns:a16="http://schemas.microsoft.com/office/drawing/2014/main" id="{B2882C0B-E405-0120-4412-CC5FAD76EF7A}"/>
              </a:ext>
            </a:extLst>
          </p:cNvPr>
          <p:cNvSpPr/>
          <p:nvPr/>
        </p:nvSpPr>
        <p:spPr>
          <a:xfrm flipH="1">
            <a:off x="5220000" y="1836000"/>
            <a:ext cx="1116000" cy="3528000"/>
          </a:xfrm>
          <a:prstGeom prst="rtTriangle">
            <a:avLst/>
          </a:prstGeom>
          <a:gradFill>
            <a:gsLst>
              <a:gs pos="100000">
                <a:srgbClr val="FF6161"/>
              </a:gs>
              <a:gs pos="100000">
                <a:srgbClr val="FF6161"/>
              </a:gs>
              <a:gs pos="55000">
                <a:srgbClr val="0070C0"/>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Right Triangle 56">
            <a:extLst>
              <a:ext uri="{FF2B5EF4-FFF2-40B4-BE49-F238E27FC236}">
                <a16:creationId xmlns:a16="http://schemas.microsoft.com/office/drawing/2014/main" id="{FE04C1FE-55DA-7EAF-FF12-BE3E977CED11}"/>
              </a:ext>
            </a:extLst>
          </p:cNvPr>
          <p:cNvSpPr/>
          <p:nvPr/>
        </p:nvSpPr>
        <p:spPr>
          <a:xfrm rot="10800000" flipH="1">
            <a:off x="5220000" y="1800000"/>
            <a:ext cx="1116000" cy="3492000"/>
          </a:xfrm>
          <a:prstGeom prst="rtTriangle">
            <a:avLst/>
          </a:prstGeom>
          <a:gradFill>
            <a:gsLst>
              <a:gs pos="100000">
                <a:srgbClr val="FFC000"/>
              </a:gs>
              <a:gs pos="90000">
                <a:srgbClr val="FF6161"/>
              </a:gs>
              <a:gs pos="30000">
                <a:srgbClr val="FF0000"/>
              </a:gs>
            </a:gsLst>
            <a:lin ang="5400000" scaled="1"/>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952230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xEl>
                                              <p:pRg st="15" end="15"/>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par>
                          <p:cTn id="15" fill="hold">
                            <p:stCondLst>
                              <p:cond delay="2000"/>
                            </p:stCondLst>
                            <p:childTnLst>
                              <p:par>
                                <p:cTn id="16" presetID="2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par>
                          <p:cTn id="19" fill="hold">
                            <p:stCondLst>
                              <p:cond delay="2500"/>
                            </p:stCondLst>
                            <p:childTnLst>
                              <p:par>
                                <p:cTn id="20" presetID="22" presetClass="entr" presetSubtype="2"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right)">
                                      <p:cBhvr>
                                        <p:cTn id="22" dur="500"/>
                                        <p:tgtEl>
                                          <p:spTgt spid="25"/>
                                        </p:tgtEl>
                                      </p:cBhvr>
                                    </p:animEffect>
                                  </p:childTnLst>
                                </p:cTn>
                              </p:par>
                            </p:childTnLst>
                          </p:cTn>
                        </p:par>
                        <p:par>
                          <p:cTn id="23" fill="hold">
                            <p:stCondLst>
                              <p:cond delay="3000"/>
                            </p:stCondLst>
                            <p:childTnLst>
                              <p:par>
                                <p:cTn id="24" presetID="2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childTnLst>
                          </p:cTn>
                        </p:par>
                        <p:par>
                          <p:cTn id="27" fill="hold">
                            <p:stCondLst>
                              <p:cond delay="350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4000"/>
                            </p:stCondLst>
                            <p:childTnLst>
                              <p:par>
                                <p:cTn id="32" presetID="22" presetClass="entr" presetSubtype="2"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right)">
                                      <p:cBhvr>
                                        <p:cTn id="34" dur="500"/>
                                        <p:tgtEl>
                                          <p:spTgt spid="28"/>
                                        </p:tgtEl>
                                      </p:cBhvr>
                                    </p:animEffect>
                                  </p:childTnLst>
                                </p:cTn>
                              </p:par>
                            </p:childTnLst>
                          </p:cTn>
                        </p:par>
                        <p:par>
                          <p:cTn id="35" fill="hold">
                            <p:stCondLst>
                              <p:cond delay="4500"/>
                            </p:stCondLst>
                            <p:childTnLst>
                              <p:par>
                                <p:cTn id="36" presetID="22" presetClass="entr" presetSubtype="1"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wipe(up)">
                                      <p:cBhvr>
                                        <p:cTn id="38" dur="1000"/>
                                        <p:tgtEl>
                                          <p:spTgt spid="93"/>
                                        </p:tgtEl>
                                      </p:cBhvr>
                                    </p:animEffect>
                                  </p:childTnLst>
                                </p:cTn>
                              </p:par>
                            </p:childTnLst>
                          </p:cTn>
                        </p:par>
                        <p:par>
                          <p:cTn id="39" fill="hold">
                            <p:stCondLst>
                              <p:cond delay="5500"/>
                            </p:stCondLst>
                            <p:childTnLst>
                              <p:par>
                                <p:cTn id="40" presetID="22" presetClass="entr" presetSubtype="8"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par>
                          <p:cTn id="43" fill="hold">
                            <p:stCondLst>
                              <p:cond delay="600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1">
                                            <p:txEl>
                                              <p:pRg st="17" end="1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xEl>
                                              <p:pRg st="19" end="19"/>
                                            </p:txEl>
                                          </p:spTgt>
                                        </p:tgtEl>
                                        <p:attrNameLst>
                                          <p:attrName>style.visibility</p:attrName>
                                        </p:attrNameLst>
                                      </p:cBhvr>
                                      <p:to>
                                        <p:strVal val="visible"/>
                                      </p:to>
                                    </p:set>
                                  </p:childTnLst>
                                </p:cTn>
                              </p:par>
                            </p:childTnLst>
                          </p:cTn>
                        </p:par>
                        <p:par>
                          <p:cTn id="55" fill="hold">
                            <p:stCondLst>
                              <p:cond delay="0"/>
                            </p:stCondLst>
                            <p:childTnLst>
                              <p:par>
                                <p:cTn id="56" presetID="22" presetClass="entr" presetSubtype="1"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up)">
                                      <p:cBhvr>
                                        <p:cTn id="58" dur="3000"/>
                                        <p:tgtEl>
                                          <p:spTgt spid="46"/>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1">
                                            <p:txEl>
                                              <p:pRg st="21" end="21"/>
                                            </p:txEl>
                                          </p:spTgt>
                                        </p:tgtEl>
                                        <p:attrNameLst>
                                          <p:attrName>style.visibility</p:attrName>
                                        </p:attrNameLst>
                                      </p:cBhvr>
                                      <p:to>
                                        <p:strVal val="visible"/>
                                      </p:to>
                                    </p:set>
                                  </p:childTnLst>
                                </p:cTn>
                              </p:par>
                              <p:par>
                                <p:cTn id="63" presetID="22" presetClass="exit" presetSubtype="1" fill="hold" grpId="0" nodeType="withEffect">
                                  <p:stCondLst>
                                    <p:cond delay="1000"/>
                                  </p:stCondLst>
                                  <p:childTnLst>
                                    <p:animEffect transition="out" filter="wipe(up)">
                                      <p:cBhvr>
                                        <p:cTn id="64" dur="500"/>
                                        <p:tgtEl>
                                          <p:spTgt spid="51"/>
                                        </p:tgtEl>
                                      </p:cBhvr>
                                    </p:animEffect>
                                    <p:set>
                                      <p:cBhvr>
                                        <p:cTn id="65" dur="1" fill="hold">
                                          <p:stCondLst>
                                            <p:cond delay="499"/>
                                          </p:stCondLst>
                                        </p:cTn>
                                        <p:tgtEl>
                                          <p:spTgt spid="51"/>
                                        </p:tgtEl>
                                        <p:attrNameLst>
                                          <p:attrName>style.visibility</p:attrName>
                                        </p:attrNameLst>
                                      </p:cBhvr>
                                      <p:to>
                                        <p:strVal val="hidden"/>
                                      </p:to>
                                    </p:set>
                                  </p:childTnLst>
                                </p:cTn>
                              </p:par>
                            </p:childTnLst>
                          </p:cTn>
                        </p:par>
                        <p:par>
                          <p:cTn id="66" fill="hold">
                            <p:stCondLst>
                              <p:cond delay="1500"/>
                            </p:stCondLst>
                            <p:childTnLst>
                              <p:par>
                                <p:cTn id="67" presetID="22" presetClass="exit" presetSubtype="1" fill="hold" grpId="0" nodeType="afterEffect">
                                  <p:stCondLst>
                                    <p:cond delay="0"/>
                                  </p:stCondLst>
                                  <p:childTnLst>
                                    <p:animEffect transition="out" filter="wipe(up)">
                                      <p:cBhvr>
                                        <p:cTn id="68" dur="500"/>
                                        <p:tgtEl>
                                          <p:spTgt spid="52"/>
                                        </p:tgtEl>
                                      </p:cBhvr>
                                    </p:animEffect>
                                    <p:set>
                                      <p:cBhvr>
                                        <p:cTn id="69" dur="1" fill="hold">
                                          <p:stCondLst>
                                            <p:cond delay="499"/>
                                          </p:stCondLst>
                                        </p:cTn>
                                        <p:tgtEl>
                                          <p:spTgt spid="52"/>
                                        </p:tgtEl>
                                        <p:attrNameLst>
                                          <p:attrName>style.visibility</p:attrName>
                                        </p:attrNameLst>
                                      </p:cBhvr>
                                      <p:to>
                                        <p:strVal val="hidden"/>
                                      </p:to>
                                    </p:set>
                                  </p:childTnLst>
                                </p:cTn>
                              </p:par>
                            </p:childTnLst>
                          </p:cTn>
                        </p:par>
                        <p:par>
                          <p:cTn id="70" fill="hold">
                            <p:stCondLst>
                              <p:cond delay="2000"/>
                            </p:stCondLst>
                            <p:childTnLst>
                              <p:par>
                                <p:cTn id="71" presetID="22" presetClass="exit" presetSubtype="2" fill="hold" grpId="0" nodeType="afterEffect">
                                  <p:stCondLst>
                                    <p:cond delay="0"/>
                                  </p:stCondLst>
                                  <p:childTnLst>
                                    <p:animEffect transition="out" filter="wipe(right)">
                                      <p:cBhvr>
                                        <p:cTn id="72" dur="500"/>
                                        <p:tgtEl>
                                          <p:spTgt spid="22"/>
                                        </p:tgtEl>
                                      </p:cBhvr>
                                    </p:animEffect>
                                    <p:set>
                                      <p:cBhvr>
                                        <p:cTn id="73" dur="1" fill="hold">
                                          <p:stCondLst>
                                            <p:cond delay="499"/>
                                          </p:stCondLst>
                                        </p:cTn>
                                        <p:tgtEl>
                                          <p:spTgt spid="22"/>
                                        </p:tgtEl>
                                        <p:attrNameLst>
                                          <p:attrName>style.visibility</p:attrName>
                                        </p:attrNameLst>
                                      </p:cBhvr>
                                      <p:to>
                                        <p:strVal val="hidden"/>
                                      </p:to>
                                    </p:set>
                                  </p:childTnLst>
                                </p:cTn>
                              </p:par>
                            </p:childTnLst>
                          </p:cTn>
                        </p:par>
                        <p:par>
                          <p:cTn id="74" fill="hold">
                            <p:stCondLst>
                              <p:cond delay="2500"/>
                            </p:stCondLst>
                            <p:childTnLst>
                              <p:par>
                                <p:cTn id="75" presetID="22" presetClass="exit" presetSubtype="2" fill="hold" grpId="0" nodeType="afterEffect">
                                  <p:stCondLst>
                                    <p:cond delay="0"/>
                                  </p:stCondLst>
                                  <p:childTnLst>
                                    <p:animEffect transition="out" filter="wipe(right)">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22" presetClass="entr" presetSubtype="2" fill="hold" grpId="0" nodeType="with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wipe(right)">
                                      <p:cBhvr>
                                        <p:cTn id="80" dur="500"/>
                                        <p:tgtEl>
                                          <p:spTgt spid="54"/>
                                        </p:tgtEl>
                                      </p:cBhvr>
                                    </p:animEffect>
                                  </p:childTnLst>
                                </p:cTn>
                              </p:par>
                            </p:childTnLst>
                          </p:cTn>
                        </p:par>
                        <p:par>
                          <p:cTn id="81" fill="hold">
                            <p:stCondLst>
                              <p:cond delay="3000"/>
                            </p:stCondLst>
                            <p:childTnLst>
                              <p:par>
                                <p:cTn id="82" presetID="22" presetClass="exit" presetSubtype="2" fill="hold" grpId="0" nodeType="afterEffect">
                                  <p:stCondLst>
                                    <p:cond delay="0"/>
                                  </p:stCondLst>
                                  <p:childTnLst>
                                    <p:animEffect transition="out" filter="wipe(right)">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22" presetClass="entr" presetSubtype="2"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right)">
                                      <p:cBhvr>
                                        <p:cTn id="87" dur="500"/>
                                        <p:tgtEl>
                                          <p:spTgt spid="55"/>
                                        </p:tgtEl>
                                      </p:cBhvr>
                                    </p:animEffect>
                                  </p:childTnLst>
                                </p:cTn>
                              </p:par>
                            </p:childTnLst>
                          </p:cTn>
                        </p:par>
                        <p:par>
                          <p:cTn id="88" fill="hold">
                            <p:stCondLst>
                              <p:cond delay="3500"/>
                            </p:stCondLst>
                            <p:childTnLst>
                              <p:par>
                                <p:cTn id="89" presetID="22" presetClass="entr" presetSubtype="2"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right)">
                                      <p:cBhvr>
                                        <p:cTn id="91" dur="500"/>
                                        <p:tgtEl>
                                          <p:spTgt spid="56"/>
                                        </p:tgtEl>
                                      </p:cBhvr>
                                    </p:animEffect>
                                  </p:childTnLst>
                                </p:cTn>
                              </p:par>
                            </p:childTnLst>
                          </p:cTn>
                        </p:par>
                        <p:par>
                          <p:cTn id="92" fill="hold">
                            <p:stCondLst>
                              <p:cond delay="4000"/>
                            </p:stCondLst>
                            <p:childTnLst>
                              <p:par>
                                <p:cTn id="93" presetID="22" presetClass="entr" presetSubtype="4"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down)">
                                      <p:cBhvr>
                                        <p:cTn id="95" dur="1000"/>
                                        <p:tgtEl>
                                          <p:spTgt spid="57"/>
                                        </p:tgtEl>
                                      </p:cBhvr>
                                    </p:animEffect>
                                  </p:childTnLst>
                                </p:cTn>
                              </p:par>
                            </p:childTnLst>
                          </p:cTn>
                        </p:par>
                        <p:par>
                          <p:cTn id="96" fill="hold">
                            <p:stCondLst>
                              <p:cond delay="5000"/>
                            </p:stCondLst>
                            <p:childTnLst>
                              <p:par>
                                <p:cTn id="97" presetID="22" presetClass="exit" presetSubtype="4" fill="hold" grpId="1" nodeType="afterEffect">
                                  <p:stCondLst>
                                    <p:cond delay="1000"/>
                                  </p:stCondLst>
                                  <p:childTnLst>
                                    <p:animEffect transition="out" filter="wipe(down)">
                                      <p:cBhvr>
                                        <p:cTn id="98" dur="5000"/>
                                        <p:tgtEl>
                                          <p:spTgt spid="46"/>
                                        </p:tgtEl>
                                      </p:cBhvr>
                                    </p:animEffect>
                                    <p:set>
                                      <p:cBhvr>
                                        <p:cTn id="99" dur="1" fill="hold">
                                          <p:stCondLst>
                                            <p:cond delay="4999"/>
                                          </p:stCondLst>
                                        </p:cTn>
                                        <p:tgtEl>
                                          <p:spTgt spid="46"/>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31">
                                            <p:txEl>
                                              <p:pRg st="23" end="23"/>
                                            </p:txEl>
                                          </p:spTgt>
                                        </p:tgtEl>
                                        <p:attrNameLst>
                                          <p:attrName>style.visibility</p:attrName>
                                        </p:attrNameLst>
                                      </p:cBhvr>
                                      <p:to>
                                        <p:strVal val="visible"/>
                                      </p:to>
                                    </p:set>
                                  </p:childTnLst>
                                </p:cTn>
                              </p:par>
                              <p:par>
                                <p:cTn id="104" presetID="22" presetClass="entr" presetSubtype="1" fill="hold" grpId="1" nodeType="withEffect">
                                  <p:stCondLst>
                                    <p:cond delay="1000"/>
                                  </p:stCondLst>
                                  <p:childTnLst>
                                    <p:set>
                                      <p:cBhvr>
                                        <p:cTn id="105" dur="1" fill="hold">
                                          <p:stCondLst>
                                            <p:cond delay="0"/>
                                          </p:stCondLst>
                                        </p:cTn>
                                        <p:tgtEl>
                                          <p:spTgt spid="51"/>
                                        </p:tgtEl>
                                        <p:attrNameLst>
                                          <p:attrName>style.visibility</p:attrName>
                                        </p:attrNameLst>
                                      </p:cBhvr>
                                      <p:to>
                                        <p:strVal val="visible"/>
                                      </p:to>
                                    </p:set>
                                    <p:animEffect transition="in" filter="wipe(up)">
                                      <p:cBhvr>
                                        <p:cTn id="106" dur="500"/>
                                        <p:tgtEl>
                                          <p:spTgt spid="51"/>
                                        </p:tgtEl>
                                      </p:cBhvr>
                                    </p:animEffect>
                                  </p:childTnLst>
                                </p:cTn>
                              </p:par>
                            </p:childTnLst>
                          </p:cTn>
                        </p:par>
                        <p:par>
                          <p:cTn id="107" fill="hold">
                            <p:stCondLst>
                              <p:cond delay="1500"/>
                            </p:stCondLst>
                            <p:childTnLst>
                              <p:par>
                                <p:cTn id="108" presetID="22" presetClass="entr" presetSubtype="1" fill="hold" grpId="1"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up)">
                                      <p:cBhvr>
                                        <p:cTn id="110" dur="500"/>
                                        <p:tgtEl>
                                          <p:spTgt spid="52"/>
                                        </p:tgtEl>
                                      </p:cBhvr>
                                    </p:animEffect>
                                  </p:childTnLst>
                                </p:cTn>
                              </p:par>
                            </p:childTnLst>
                          </p:cTn>
                        </p:par>
                        <p:par>
                          <p:cTn id="111" fill="hold">
                            <p:stCondLst>
                              <p:cond delay="2000"/>
                            </p:stCondLst>
                            <p:childTnLst>
                              <p:par>
                                <p:cTn id="112" presetID="22" presetClass="exit" presetSubtype="1" fill="hold" grpId="1" nodeType="afterEffect">
                                  <p:stCondLst>
                                    <p:cond delay="0"/>
                                  </p:stCondLst>
                                  <p:childTnLst>
                                    <p:animEffect transition="out" filter="wipe(up)">
                                      <p:cBhvr>
                                        <p:cTn id="113" dur="3000"/>
                                        <p:tgtEl>
                                          <p:spTgt spid="57"/>
                                        </p:tgtEl>
                                      </p:cBhvr>
                                    </p:animEffect>
                                    <p:set>
                                      <p:cBhvr>
                                        <p:cTn id="114" dur="1" fill="hold">
                                          <p:stCondLst>
                                            <p:cond delay="29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animBg="1"/>
      <p:bldP spid="24" grpId="0" animBg="1"/>
      <p:bldP spid="93" grpId="0" animBg="1"/>
      <p:bldP spid="4" grpId="0" animBg="1"/>
      <p:bldP spid="9" grpId="0" animBg="1"/>
      <p:bldP spid="15" grpId="0" animBg="1"/>
      <p:bldP spid="25" grpId="0" animBg="1"/>
      <p:bldP spid="27" grpId="0" animBg="1"/>
      <p:bldP spid="28" grpId="0" animBg="1"/>
      <p:bldP spid="29" grpId="0" animBg="1"/>
      <p:bldP spid="26" grpId="0" animBg="1"/>
      <p:bldP spid="51" grpId="0" animBg="1"/>
      <p:bldP spid="51" grpId="1" animBg="1"/>
      <p:bldP spid="52" grpId="0" animBg="1"/>
      <p:bldP spid="52" grpId="1" animBg="1"/>
      <p:bldP spid="32" grpId="0" animBg="1"/>
      <p:bldP spid="54" grpId="0" animBg="1"/>
      <p:bldP spid="55" grpId="0" animBg="1"/>
      <p:bldP spid="56" grpId="0" animBg="1"/>
      <p:bldP spid="46" grpId="0" animBg="1"/>
      <p:bldP spid="46" grpId="1" animBg="1"/>
      <p:bldP spid="57" grpId="0" animBg="1"/>
      <p:bldP spid="57"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9CA1C09-D79D-52E2-5C74-11E101A4ECF6}"/>
              </a:ext>
            </a:extLst>
          </p:cNvPr>
          <p:cNvPicPr>
            <a:picLocks noChangeAspect="1"/>
          </p:cNvPicPr>
          <p:nvPr/>
        </p:nvPicPr>
        <p:blipFill>
          <a:blip r:embed="rId2"/>
          <a:stretch>
            <a:fillRect/>
          </a:stretch>
        </p:blipFill>
        <p:spPr>
          <a:xfrm>
            <a:off x="0" y="3571056"/>
            <a:ext cx="2524125" cy="3286944"/>
          </a:xfrm>
          <a:prstGeom prst="rect">
            <a:avLst/>
          </a:prstGeom>
        </p:spPr>
      </p:pic>
      <p:sp>
        <p:nvSpPr>
          <p:cNvPr id="3" name="TextBox 2">
            <a:extLst>
              <a:ext uri="{FF2B5EF4-FFF2-40B4-BE49-F238E27FC236}">
                <a16:creationId xmlns:a16="http://schemas.microsoft.com/office/drawing/2014/main" id="{E360B183-B8F9-DCF1-9B3F-EA5A65AC32AB}"/>
              </a:ext>
            </a:extLst>
          </p:cNvPr>
          <p:cNvSpPr txBox="1"/>
          <p:nvPr/>
        </p:nvSpPr>
        <p:spPr>
          <a:xfrm>
            <a:off x="3056053" y="1426655"/>
            <a:ext cx="6303724" cy="4324261"/>
          </a:xfrm>
          <a:prstGeom prst="rect">
            <a:avLst/>
          </a:prstGeom>
          <a:noFill/>
        </p:spPr>
        <p:txBody>
          <a:bodyPr wrap="square">
            <a:spAutoFit/>
          </a:bodyPr>
          <a:lstStyle/>
          <a:p>
            <a:pPr algn="just"/>
            <a:r>
              <a:rPr lang="en-US" sz="1100" dirty="0"/>
              <a:t>Oventrop and Masterflow Solutions have provided new potable domestic hot water generation products at 180 Queen Street, Brisbane. Built in 1930 and managed by Cornerstone Property Services, this former National Australia Bank building was heritage-listed in 1992. Today, 180 Queen is a 7-storey building with street-level retail and six floors of commercial offices on Queen St Mall.</a:t>
            </a:r>
          </a:p>
          <a:p>
            <a:pPr algn="just"/>
            <a:endParaRPr lang="en-US" sz="1100" dirty="0"/>
          </a:p>
          <a:p>
            <a:pPr algn="just"/>
            <a:r>
              <a:rPr lang="en-US" sz="1100" dirty="0"/>
              <a:t>Oventrop was engaged by project design consultant, </a:t>
            </a:r>
            <a:r>
              <a:rPr lang="en-US" sz="1100" dirty="0" err="1"/>
              <a:t>Floth</a:t>
            </a:r>
            <a:r>
              <a:rPr lang="en-US" sz="1100" dirty="0"/>
              <a:t>, and base building HVAC refit contractor, Dewpoint Group, to replace the existing electric domestic hot water (DHW) tanks on each floor with Regudis Heat Interface Unit (HIU) stations. These compact water-to-water units deliver potable DHW via primary heating hot water (HHW) from the base building air-cooled Multifunction Heat Recovery Chillers.</a:t>
            </a:r>
          </a:p>
          <a:p>
            <a:pPr algn="just"/>
            <a:endParaRPr lang="en-US" sz="1100" dirty="0"/>
          </a:p>
          <a:p>
            <a:pPr algn="just"/>
            <a:r>
              <a:rPr lang="en-US" sz="1100" dirty="0"/>
              <a:t>Each floor was fitted with a Regudis W-HTE single-plate HIU, providing up to 21 L/min of 43°C domestic warm water supply (DWWS) via the plate heat exchanger (HEX) from the chiller’s continuous 48°C primary base building HHW supply. The Regudis HEX provides hydraulic separation between DWWS and primary HHW supply and ensures hygienic warm water is delivered to taps just in time, every time.</a:t>
            </a:r>
          </a:p>
          <a:p>
            <a:pPr algn="just"/>
            <a:endParaRPr lang="en-US" sz="1100" dirty="0"/>
          </a:p>
          <a:p>
            <a:pPr algn="just"/>
            <a:r>
              <a:rPr lang="en-US" sz="1100" dirty="0"/>
              <a:t>Regudis HIUs feature advanced electronic flow rate and temperature control. Their asymmetrical HEX plate arrangement minimises pressure loss and supports lower primary heating water temperatures without compromising high discharge flow rates and temperatures to taps.</a:t>
            </a:r>
          </a:p>
          <a:p>
            <a:pPr algn="just"/>
            <a:endParaRPr lang="en-US" sz="1100" dirty="0"/>
          </a:p>
          <a:p>
            <a:pPr algn="just"/>
            <a:r>
              <a:rPr lang="en-US" sz="1100" dirty="0"/>
              <a:t>Compliant with Australian Standards AS3500.4 clause 1.9.3 (as an appliance), Plumbing Codes of Australia, and local government warm water guidelines, Regudis HIUs eliminate the need for thermostatic mixing valves while ensuring system hygiene per DHW design requirements.</a:t>
            </a:r>
          </a:p>
          <a:p>
            <a:pPr algn="just"/>
            <a:endParaRPr lang="en-US" sz="1100" dirty="0"/>
          </a:p>
          <a:p>
            <a:pPr algn="just"/>
            <a:r>
              <a:rPr lang="en-US" sz="1100" dirty="0"/>
              <a:t>180 Queen Street exemplifies the ‘blue to green’ concept, where refits should be not only sustainable but also beneficial to environment, community, and user.</a:t>
            </a:r>
          </a:p>
        </p:txBody>
      </p:sp>
      <p:sp>
        <p:nvSpPr>
          <p:cNvPr id="5" name="TextBox 4">
            <a:extLst>
              <a:ext uri="{FF2B5EF4-FFF2-40B4-BE49-F238E27FC236}">
                <a16:creationId xmlns:a16="http://schemas.microsoft.com/office/drawing/2014/main" id="{E3AF73A1-4F17-8B94-ACF6-2509C43A2385}"/>
              </a:ext>
            </a:extLst>
          </p:cNvPr>
          <p:cNvSpPr txBox="1"/>
          <p:nvPr/>
        </p:nvSpPr>
        <p:spPr>
          <a:xfrm>
            <a:off x="3056054" y="791678"/>
            <a:ext cx="6195086" cy="369332"/>
          </a:xfrm>
          <a:prstGeom prst="rect">
            <a:avLst/>
          </a:prstGeom>
          <a:noFill/>
        </p:spPr>
        <p:txBody>
          <a:bodyPr wrap="square">
            <a:spAutoFit/>
          </a:bodyPr>
          <a:lstStyle/>
          <a:p>
            <a:pPr algn="ctr"/>
            <a:r>
              <a:rPr lang="en-US" sz="1800" dirty="0"/>
              <a:t>Case Study: DHW Upgrade - </a:t>
            </a:r>
            <a:r>
              <a:rPr lang="en-US" dirty="0"/>
              <a:t>180 Queen Street, Brisbane</a:t>
            </a:r>
            <a:endParaRPr lang="en-AU" dirty="0"/>
          </a:p>
        </p:txBody>
      </p:sp>
      <p:grpSp>
        <p:nvGrpSpPr>
          <p:cNvPr id="6" name="Group 5">
            <a:extLst>
              <a:ext uri="{FF2B5EF4-FFF2-40B4-BE49-F238E27FC236}">
                <a16:creationId xmlns:a16="http://schemas.microsoft.com/office/drawing/2014/main" id="{396E160E-8B0F-0DB4-5494-FE7D861A1808}"/>
              </a:ext>
            </a:extLst>
          </p:cNvPr>
          <p:cNvGrpSpPr>
            <a:grpSpLocks noChangeAspect="1"/>
          </p:cNvGrpSpPr>
          <p:nvPr/>
        </p:nvGrpSpPr>
        <p:grpSpPr>
          <a:xfrm>
            <a:off x="9208656" y="493045"/>
            <a:ext cx="2803805" cy="265785"/>
            <a:chOff x="8786813" y="2590799"/>
            <a:chExt cx="3064669" cy="290513"/>
          </a:xfrm>
        </p:grpSpPr>
        <p:sp>
          <p:nvSpPr>
            <p:cNvPr id="7" name="Rectangle: Rounded Corners 6">
              <a:extLst>
                <a:ext uri="{FF2B5EF4-FFF2-40B4-BE49-F238E27FC236}">
                  <a16:creationId xmlns:a16="http://schemas.microsoft.com/office/drawing/2014/main" id="{09DBB190-2741-1E7C-99EA-203F0562040C}"/>
                </a:ext>
              </a:extLst>
            </p:cNvPr>
            <p:cNvSpPr/>
            <p:nvPr/>
          </p:nvSpPr>
          <p:spPr>
            <a:xfrm>
              <a:off x="8786813" y="2590799"/>
              <a:ext cx="3064669" cy="2905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638D1A9D-8E71-30C3-4D46-3AE6744454F3}"/>
                </a:ext>
              </a:extLst>
            </p:cNvPr>
            <p:cNvPicPr>
              <a:picLocks noChangeAspect="1"/>
            </p:cNvPicPr>
            <p:nvPr/>
          </p:nvPicPr>
          <p:blipFill>
            <a:blip r:embed="rId3"/>
            <a:stretch>
              <a:fillRect/>
            </a:stretch>
          </p:blipFill>
          <p:spPr>
            <a:xfrm>
              <a:off x="8833250" y="2619594"/>
              <a:ext cx="2965050" cy="237204"/>
            </a:xfrm>
            <a:prstGeom prst="rect">
              <a:avLst/>
            </a:prstGeom>
          </p:spPr>
        </p:pic>
      </p:grpSp>
      <p:sp>
        <p:nvSpPr>
          <p:cNvPr id="11" name="TextBox 10">
            <a:extLst>
              <a:ext uri="{FF2B5EF4-FFF2-40B4-BE49-F238E27FC236}">
                <a16:creationId xmlns:a16="http://schemas.microsoft.com/office/drawing/2014/main" id="{89F5F284-0C89-C615-EA32-230C651E0844}"/>
              </a:ext>
            </a:extLst>
          </p:cNvPr>
          <p:cNvSpPr txBox="1"/>
          <p:nvPr/>
        </p:nvSpPr>
        <p:spPr>
          <a:xfrm>
            <a:off x="86702" y="2983027"/>
            <a:ext cx="2633472" cy="415498"/>
          </a:xfrm>
          <a:prstGeom prst="rect">
            <a:avLst/>
          </a:prstGeom>
          <a:noFill/>
        </p:spPr>
        <p:txBody>
          <a:bodyPr wrap="square">
            <a:spAutoFit/>
          </a:bodyPr>
          <a:lstStyle/>
          <a:p>
            <a:r>
              <a:rPr lang="en-US" sz="1000" dirty="0">
                <a:solidFill>
                  <a:srgbClr val="00B1EB"/>
                </a:solidFill>
              </a:rPr>
              <a:t>Oventrop Regudis W-HTE: the benchmark in hygienic potable hot &amp; warm water systems</a:t>
            </a:r>
            <a:endParaRPr lang="en-AU" sz="1000" dirty="0"/>
          </a:p>
        </p:txBody>
      </p:sp>
      <p:sp>
        <p:nvSpPr>
          <p:cNvPr id="14" name="TextBox 13">
            <a:extLst>
              <a:ext uri="{FF2B5EF4-FFF2-40B4-BE49-F238E27FC236}">
                <a16:creationId xmlns:a16="http://schemas.microsoft.com/office/drawing/2014/main" id="{7E655BC9-A749-F862-40FD-8CCBCEBD08D8}"/>
              </a:ext>
            </a:extLst>
          </p:cNvPr>
          <p:cNvSpPr txBox="1"/>
          <p:nvPr/>
        </p:nvSpPr>
        <p:spPr>
          <a:xfrm>
            <a:off x="2219134" y="6596390"/>
            <a:ext cx="7952232" cy="261610"/>
          </a:xfrm>
          <a:prstGeom prst="rect">
            <a:avLst/>
          </a:prstGeom>
          <a:noFill/>
        </p:spPr>
        <p:txBody>
          <a:bodyPr wrap="square">
            <a:spAutoFit/>
          </a:bodyPr>
          <a:lstStyle/>
          <a:p>
            <a:pPr algn="ctr"/>
            <a:r>
              <a:rPr lang="en-US" sz="1100" b="1" dirty="0"/>
              <a:t>regudis.oventrop.com  |  masterflow.net.au  |  floth.com.au  |  dewpointgroup.com.au</a:t>
            </a:r>
          </a:p>
        </p:txBody>
      </p:sp>
      <p:sp>
        <p:nvSpPr>
          <p:cNvPr id="15" name="TextBox 14">
            <a:extLst>
              <a:ext uri="{FF2B5EF4-FFF2-40B4-BE49-F238E27FC236}">
                <a16:creationId xmlns:a16="http://schemas.microsoft.com/office/drawing/2014/main" id="{C3E23113-116A-9524-78F3-DE34E63AA8B5}"/>
              </a:ext>
            </a:extLst>
          </p:cNvPr>
          <p:cNvSpPr txBox="1"/>
          <p:nvPr/>
        </p:nvSpPr>
        <p:spPr>
          <a:xfrm>
            <a:off x="2318089" y="6322583"/>
            <a:ext cx="7952231" cy="369332"/>
          </a:xfrm>
          <a:prstGeom prst="rect">
            <a:avLst/>
          </a:prstGeom>
          <a:noFill/>
        </p:spPr>
        <p:txBody>
          <a:bodyPr wrap="square">
            <a:spAutoFit/>
          </a:bodyPr>
          <a:lstStyle/>
          <a:p>
            <a:pPr algn="ctr"/>
            <a:r>
              <a:rPr lang="en-US" dirty="0">
                <a:solidFill>
                  <a:srgbClr val="00B1EB"/>
                </a:solidFill>
              </a:rPr>
              <a:t>Forward thinking for tomorrow’s blue to green urban environments</a:t>
            </a:r>
            <a:endParaRPr lang="en-AU" dirty="0"/>
          </a:p>
        </p:txBody>
      </p:sp>
      <p:pic>
        <p:nvPicPr>
          <p:cNvPr id="19" name="Picture 18">
            <a:extLst>
              <a:ext uri="{FF2B5EF4-FFF2-40B4-BE49-F238E27FC236}">
                <a16:creationId xmlns:a16="http://schemas.microsoft.com/office/drawing/2014/main" id="{5A4E8794-BF2F-FF54-811C-F9D7CC63EC87}"/>
              </a:ext>
            </a:extLst>
          </p:cNvPr>
          <p:cNvPicPr>
            <a:picLocks noChangeAspect="1"/>
          </p:cNvPicPr>
          <p:nvPr/>
        </p:nvPicPr>
        <p:blipFill>
          <a:blip r:embed="rId4"/>
          <a:stretch>
            <a:fillRect/>
          </a:stretch>
        </p:blipFill>
        <p:spPr>
          <a:xfrm>
            <a:off x="191538" y="1312753"/>
            <a:ext cx="2192757" cy="1630631"/>
          </a:xfrm>
          <a:prstGeom prst="rect">
            <a:avLst/>
          </a:prstGeom>
        </p:spPr>
      </p:pic>
      <p:pic>
        <p:nvPicPr>
          <p:cNvPr id="28" name="Picture 27">
            <a:extLst>
              <a:ext uri="{FF2B5EF4-FFF2-40B4-BE49-F238E27FC236}">
                <a16:creationId xmlns:a16="http://schemas.microsoft.com/office/drawing/2014/main" id="{0EFC12EB-9990-7190-AEE2-6F71050D04F2}"/>
              </a:ext>
            </a:extLst>
          </p:cNvPr>
          <p:cNvPicPr>
            <a:picLocks noChangeAspect="1"/>
          </p:cNvPicPr>
          <p:nvPr/>
        </p:nvPicPr>
        <p:blipFill>
          <a:blip r:embed="rId5"/>
          <a:stretch>
            <a:fillRect/>
          </a:stretch>
        </p:blipFill>
        <p:spPr>
          <a:xfrm>
            <a:off x="10031536" y="1105286"/>
            <a:ext cx="2160464" cy="5752713"/>
          </a:xfrm>
          <a:prstGeom prst="rect">
            <a:avLst/>
          </a:prstGeom>
        </p:spPr>
      </p:pic>
    </p:spTree>
    <p:extLst>
      <p:ext uri="{BB962C8B-B14F-4D97-AF65-F5344CB8AC3E}">
        <p14:creationId xmlns:p14="http://schemas.microsoft.com/office/powerpoint/2010/main" val="4125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6A15B-EC94-B208-9A2B-142C8111AD6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ED273FE-5C67-297A-063F-AF8420A62711}"/>
              </a:ext>
            </a:extLst>
          </p:cNvPr>
          <p:cNvSpPr>
            <a:spLocks noGrp="1"/>
          </p:cNvSpPr>
          <p:nvPr>
            <p:ph type="title"/>
          </p:nvPr>
        </p:nvSpPr>
        <p:spPr>
          <a:xfrm>
            <a:off x="433388" y="404832"/>
            <a:ext cx="5179762" cy="466026"/>
          </a:xfrm>
        </p:spPr>
        <p:txBody>
          <a:bodyPr/>
          <a:lstStyle/>
          <a:p>
            <a:r>
              <a:rPr lang="en-AU" b="1" dirty="0"/>
              <a:t>Designing with Regudis W</a:t>
            </a:r>
          </a:p>
        </p:txBody>
      </p:sp>
      <p:sp>
        <p:nvSpPr>
          <p:cNvPr id="6" name="TextBox 5">
            <a:extLst>
              <a:ext uri="{FF2B5EF4-FFF2-40B4-BE49-F238E27FC236}">
                <a16:creationId xmlns:a16="http://schemas.microsoft.com/office/drawing/2014/main" id="{DAFF6C2B-E9AA-FFE3-03B2-58B00844DD5C}"/>
              </a:ext>
            </a:extLst>
          </p:cNvPr>
          <p:cNvSpPr txBox="1"/>
          <p:nvPr/>
        </p:nvSpPr>
        <p:spPr>
          <a:xfrm>
            <a:off x="519532" y="1841568"/>
            <a:ext cx="7308624" cy="4611600"/>
          </a:xfrm>
          <a:prstGeom prst="rect">
            <a:avLst/>
          </a:prstGeom>
        </p:spPr>
        <p:txBody>
          <a:bodyPr wrap="square" lIns="0" tIns="0" rIns="0" bIns="0" rtlCol="0">
            <a:noAutofit/>
          </a:bodyPr>
          <a:lstStyle/>
          <a:p>
            <a:pPr>
              <a:spcAft>
                <a:spcPts val="600"/>
              </a:spcAft>
              <a:buClr>
                <a:schemeClr val="tx2"/>
              </a:buClr>
              <a:buSzPct val="120000"/>
            </a:pPr>
            <a:r>
              <a:rPr lang="en-US" b="1" dirty="0"/>
              <a:t>Project Requirement: </a:t>
            </a:r>
            <a:r>
              <a:rPr lang="en-US" dirty="0">
                <a:solidFill>
                  <a:schemeClr val="tx2"/>
                </a:solidFill>
              </a:rPr>
              <a:t>Secondary Warm Water Per Floor</a:t>
            </a:r>
          </a:p>
          <a:p>
            <a:pPr>
              <a:spcAft>
                <a:spcPts val="600"/>
              </a:spcAft>
              <a:buClr>
                <a:schemeClr val="tx2"/>
              </a:buClr>
              <a:buSzPct val="120000"/>
            </a:pPr>
            <a:endParaRPr lang="en-US" dirty="0"/>
          </a:p>
          <a:p>
            <a:pPr marL="285750" indent="-285750">
              <a:spcAft>
                <a:spcPts val="600"/>
              </a:spcAft>
              <a:buClr>
                <a:schemeClr val="tx2"/>
              </a:buClr>
              <a:buSzPct val="90000"/>
              <a:buFont typeface="Arial" panose="020B0604020202020204" pitchFamily="34" charset="0"/>
              <a:buChar char="•"/>
            </a:pPr>
            <a:r>
              <a:rPr lang="en-US" dirty="0"/>
              <a:t>Female – 2x hand basins at 4.5 L/min each, 1x shower at 6.0 L/min</a:t>
            </a:r>
          </a:p>
          <a:p>
            <a:pPr marL="285750" indent="-285750">
              <a:spcAft>
                <a:spcPts val="600"/>
              </a:spcAft>
              <a:buClr>
                <a:schemeClr val="tx2"/>
              </a:buClr>
              <a:buSzPct val="90000"/>
              <a:buFont typeface="Arial" panose="020B0604020202020204" pitchFamily="34" charset="0"/>
              <a:buChar char="•"/>
            </a:pPr>
            <a:r>
              <a:rPr lang="en-US" dirty="0"/>
              <a:t>Male – 2x hand basins at 4.5 L/min each, 1x shower at 6.0 L/min</a:t>
            </a:r>
          </a:p>
          <a:p>
            <a:pPr marL="285750" indent="-285750">
              <a:spcAft>
                <a:spcPts val="600"/>
              </a:spcAft>
              <a:buClr>
                <a:schemeClr val="tx2"/>
              </a:buClr>
              <a:buSzPct val="90000"/>
              <a:buFont typeface="Arial" panose="020B0604020202020204" pitchFamily="34" charset="0"/>
              <a:buChar char="•"/>
            </a:pPr>
            <a:r>
              <a:rPr lang="en-US" dirty="0"/>
              <a:t>Kitchenette – 1x sink at 6.0 L/min</a:t>
            </a:r>
          </a:p>
          <a:p>
            <a:pPr marL="285750" indent="-285750">
              <a:spcAft>
                <a:spcPts val="600"/>
              </a:spcAft>
              <a:buClr>
                <a:schemeClr val="tx2"/>
              </a:buClr>
              <a:buSzPct val="90000"/>
              <a:buFont typeface="Arial" panose="020B0604020202020204" pitchFamily="34" charset="0"/>
              <a:buChar char="•"/>
            </a:pPr>
            <a:r>
              <a:rPr lang="en-US" dirty="0"/>
              <a:t>Cleaners – 1x sink at 6.0 L/min</a:t>
            </a:r>
          </a:p>
          <a:p>
            <a:pPr marL="285750" indent="-285750">
              <a:spcAft>
                <a:spcPts val="600"/>
              </a:spcAft>
              <a:buClr>
                <a:schemeClr val="tx2"/>
              </a:buClr>
              <a:buSzPct val="90000"/>
              <a:buFont typeface="Arial" panose="020B0604020202020204" pitchFamily="34" charset="0"/>
              <a:buChar char="•"/>
            </a:pPr>
            <a:endParaRPr lang="en-US" dirty="0"/>
          </a:p>
          <a:p>
            <a:pPr>
              <a:spcAft>
                <a:spcPts val="600"/>
              </a:spcAft>
              <a:buClr>
                <a:schemeClr val="tx2"/>
              </a:buClr>
              <a:buSzPct val="90000"/>
            </a:pPr>
            <a:r>
              <a:rPr lang="en-US" dirty="0"/>
              <a:t>With diversification, hours of use  </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a:t> 20 L/min per level required </a:t>
            </a:r>
          </a:p>
          <a:p>
            <a:pPr>
              <a:spcAft>
                <a:spcPts val="600"/>
              </a:spcAft>
              <a:buClr>
                <a:schemeClr val="tx2"/>
              </a:buClr>
              <a:buSzPct val="90000"/>
            </a:pPr>
            <a:endParaRPr lang="en-US" dirty="0">
              <a:solidFill>
                <a:schemeClr val="tx2"/>
              </a:solidFill>
            </a:endParaRPr>
          </a:p>
          <a:p>
            <a:pPr>
              <a:spcAft>
                <a:spcPts val="600"/>
              </a:spcAft>
              <a:buClr>
                <a:schemeClr val="tx2"/>
              </a:buClr>
              <a:buSzPct val="90000"/>
            </a:pPr>
            <a:r>
              <a:rPr lang="en-US" dirty="0">
                <a:solidFill>
                  <a:schemeClr val="tx2"/>
                </a:solidFill>
              </a:rPr>
              <a:t>Solution = Regudis W-HTE</a:t>
            </a:r>
          </a:p>
          <a:p>
            <a:pPr>
              <a:spcAft>
                <a:spcPts val="600"/>
              </a:spcAft>
              <a:buClr>
                <a:schemeClr val="tx2"/>
              </a:buClr>
              <a:buSzPct val="90000"/>
            </a:pPr>
            <a:r>
              <a:rPr lang="en-US" dirty="0"/>
              <a:t>Performance range 3-21 L/min @ 45°C, with</a:t>
            </a:r>
          </a:p>
          <a:p>
            <a:pPr>
              <a:spcAft>
                <a:spcPts val="600"/>
              </a:spcAft>
              <a:buClr>
                <a:schemeClr val="tx2"/>
              </a:buClr>
              <a:buSzPct val="90000"/>
            </a:pPr>
            <a:r>
              <a:rPr lang="en-US" dirty="0"/>
              <a:t>48°C min. primary HHW supply from 4-pipe HP/chiller</a:t>
            </a:r>
          </a:p>
          <a:p>
            <a:pPr marL="285750" indent="-285750">
              <a:spcAft>
                <a:spcPts val="600"/>
              </a:spcAft>
              <a:buClr>
                <a:schemeClr val="tx2"/>
              </a:buClr>
              <a:buSzPct val="90000"/>
              <a:buFont typeface="Arial" panose="020B0604020202020204" pitchFamily="34" charset="0"/>
              <a:buChar char="•"/>
            </a:pPr>
            <a:endParaRPr lang="en-US" dirty="0">
              <a:solidFill>
                <a:schemeClr val="tx2"/>
              </a:solidFill>
            </a:endParaRPr>
          </a:p>
          <a:p>
            <a:pPr>
              <a:buClr>
                <a:schemeClr val="tx2"/>
              </a:buClr>
              <a:buSzPct val="120000"/>
            </a:pPr>
            <a:endParaRPr lang="en-US" dirty="0"/>
          </a:p>
        </p:txBody>
      </p:sp>
      <p:pic>
        <p:nvPicPr>
          <p:cNvPr id="9" name="Picture 8">
            <a:extLst>
              <a:ext uri="{FF2B5EF4-FFF2-40B4-BE49-F238E27FC236}">
                <a16:creationId xmlns:a16="http://schemas.microsoft.com/office/drawing/2014/main" id="{CD9137E7-20F7-4162-32A1-16BFF9724A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17" r="6265"/>
          <a:stretch/>
        </p:blipFill>
        <p:spPr>
          <a:xfrm rot="5400000">
            <a:off x="8400320" y="679701"/>
            <a:ext cx="3409259" cy="28595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 Placeholder 7">
            <a:extLst>
              <a:ext uri="{FF2B5EF4-FFF2-40B4-BE49-F238E27FC236}">
                <a16:creationId xmlns:a16="http://schemas.microsoft.com/office/drawing/2014/main" id="{E4F59AD7-2607-AB49-60B5-E986CE4398C1}"/>
              </a:ext>
            </a:extLst>
          </p:cNvPr>
          <p:cNvSpPr>
            <a:spLocks noGrp="1"/>
          </p:cNvSpPr>
          <p:nvPr>
            <p:ph type="body" sz="quarter" idx="13"/>
          </p:nvPr>
        </p:nvSpPr>
        <p:spPr>
          <a:xfrm>
            <a:off x="433387" y="889200"/>
            <a:ext cx="11325225" cy="468000"/>
          </a:xfrm>
        </p:spPr>
        <p:txBody>
          <a:bodyPr/>
          <a:lstStyle/>
          <a:p>
            <a:r>
              <a:rPr lang="en-AU" sz="2400" dirty="0"/>
              <a:t>Commercial Office Refit</a:t>
            </a:r>
          </a:p>
        </p:txBody>
      </p:sp>
      <p:pic>
        <p:nvPicPr>
          <p:cNvPr id="15" name="Picture 14">
            <a:extLst>
              <a:ext uri="{FF2B5EF4-FFF2-40B4-BE49-F238E27FC236}">
                <a16:creationId xmlns:a16="http://schemas.microsoft.com/office/drawing/2014/main" id="{448657E5-4BF6-EA87-7390-5844CCE2A2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5189" y="4298459"/>
            <a:ext cx="2859521" cy="21446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8527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0" presetClass="entr" presetSubtype="0" fill="hold" nodeType="with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10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1500"/>
                            </p:stCondLst>
                            <p:childTnLst>
                              <p:par>
                                <p:cTn id="32" presetID="10" presetClass="entr" presetSubtype="0" fill="hold" nodeType="afterEffect">
                                  <p:stCondLst>
                                    <p:cond delay="500"/>
                                  </p:stCondLst>
                                  <p:childTnLst>
                                    <p:set>
                                      <p:cBhvr>
                                        <p:cTn id="33" dur="1" fill="hold">
                                          <p:stCondLst>
                                            <p:cond delay="0"/>
                                          </p:stCondLst>
                                        </p:cTn>
                                        <p:tgtEl>
                                          <p:spTgt spid="6">
                                            <p:txEl>
                                              <p:pRg st="10" end="10"/>
                                            </p:txEl>
                                          </p:spTgt>
                                        </p:tgtEl>
                                        <p:attrNameLst>
                                          <p:attrName>style.visibility</p:attrName>
                                        </p:attrNameLst>
                                      </p:cBhvr>
                                      <p:to>
                                        <p:strVal val="visible"/>
                                      </p:to>
                                    </p:set>
                                    <p:animEffect transition="in" filter="fade">
                                      <p:cBhvr>
                                        <p:cTn id="34" dur="500"/>
                                        <p:tgtEl>
                                          <p:spTgt spid="6">
                                            <p:txEl>
                                              <p:pRg st="10" end="10"/>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6">
                                            <p:txEl>
                                              <p:pRg st="11" end="11"/>
                                            </p:txEl>
                                          </p:spTgt>
                                        </p:tgtEl>
                                        <p:attrNameLst>
                                          <p:attrName>style.visibility</p:attrName>
                                        </p:attrNameLst>
                                      </p:cBhvr>
                                      <p:to>
                                        <p:strVal val="visible"/>
                                      </p:to>
                                    </p:set>
                                    <p:animEffect transition="in" filter="fade">
                                      <p:cBhvr>
                                        <p:cTn id="37"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28377-C6CA-E9A6-2277-03A59C2D338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6A9D7E1-0B7A-E223-0143-74E91E1520E7}"/>
              </a:ext>
            </a:extLst>
          </p:cNvPr>
          <p:cNvSpPr>
            <a:spLocks noGrp="1"/>
          </p:cNvSpPr>
          <p:nvPr>
            <p:ph type="title"/>
          </p:nvPr>
        </p:nvSpPr>
        <p:spPr>
          <a:xfrm>
            <a:off x="433388" y="404832"/>
            <a:ext cx="5179762" cy="466026"/>
          </a:xfrm>
        </p:spPr>
        <p:txBody>
          <a:bodyPr/>
          <a:lstStyle/>
          <a:p>
            <a:r>
              <a:rPr lang="en-AU" b="1" dirty="0"/>
              <a:t>Designing with Regudis W</a:t>
            </a:r>
          </a:p>
        </p:txBody>
      </p:sp>
      <p:sp>
        <p:nvSpPr>
          <p:cNvPr id="8" name="Text Placeholder 7">
            <a:extLst>
              <a:ext uri="{FF2B5EF4-FFF2-40B4-BE49-F238E27FC236}">
                <a16:creationId xmlns:a16="http://schemas.microsoft.com/office/drawing/2014/main" id="{95761C69-6142-53E6-A5E4-0865F97A867D}"/>
              </a:ext>
            </a:extLst>
          </p:cNvPr>
          <p:cNvSpPr>
            <a:spLocks noGrp="1"/>
          </p:cNvSpPr>
          <p:nvPr>
            <p:ph type="body" sz="quarter" idx="13"/>
          </p:nvPr>
        </p:nvSpPr>
        <p:spPr/>
        <p:txBody>
          <a:bodyPr/>
          <a:lstStyle/>
          <a:p>
            <a:r>
              <a:rPr lang="en-AU" sz="2400" dirty="0"/>
              <a:t>Commercial Office Refit</a:t>
            </a:r>
          </a:p>
        </p:txBody>
      </p:sp>
      <p:pic>
        <p:nvPicPr>
          <p:cNvPr id="11" name="Picture 10">
            <a:extLst>
              <a:ext uri="{FF2B5EF4-FFF2-40B4-BE49-F238E27FC236}">
                <a16:creationId xmlns:a16="http://schemas.microsoft.com/office/drawing/2014/main" id="{BD74818F-8ADE-79D4-EB41-E3A32271B9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92950" y="200812"/>
            <a:ext cx="2229292" cy="6559261"/>
          </a:xfrm>
          <a:prstGeom prst="rect">
            <a:avLst/>
          </a:prstGeom>
        </p:spPr>
      </p:pic>
      <p:pic>
        <p:nvPicPr>
          <p:cNvPr id="12" name="Picture 11">
            <a:extLst>
              <a:ext uri="{FF2B5EF4-FFF2-40B4-BE49-F238E27FC236}">
                <a16:creationId xmlns:a16="http://schemas.microsoft.com/office/drawing/2014/main" id="{94F472F7-3B7D-2DEC-D27B-D7157B4B95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87818" y="1375544"/>
            <a:ext cx="3960000" cy="21652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39ADDB05-47BB-DD13-553E-9396D69924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3423" y="3929744"/>
            <a:ext cx="3960000" cy="24612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8F94526F-903F-EFCE-1169-D1D19FDCCCF9}"/>
              </a:ext>
            </a:extLst>
          </p:cNvPr>
          <p:cNvSpPr txBox="1"/>
          <p:nvPr/>
        </p:nvSpPr>
        <p:spPr>
          <a:xfrm>
            <a:off x="952500" y="3248025"/>
            <a:ext cx="2638425" cy="1031042"/>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sp>
        <p:nvSpPr>
          <p:cNvPr id="2" name="TextBox 1">
            <a:extLst>
              <a:ext uri="{FF2B5EF4-FFF2-40B4-BE49-F238E27FC236}">
                <a16:creationId xmlns:a16="http://schemas.microsoft.com/office/drawing/2014/main" id="{E3760AC6-C77B-6B68-282A-B343A08C880F}"/>
              </a:ext>
            </a:extLst>
          </p:cNvPr>
          <p:cNvSpPr txBox="1"/>
          <p:nvPr/>
        </p:nvSpPr>
        <p:spPr>
          <a:xfrm>
            <a:off x="433386" y="1895707"/>
            <a:ext cx="4785385" cy="3264683"/>
          </a:xfrm>
          <a:prstGeom prst="rect">
            <a:avLst/>
          </a:prstGeom>
        </p:spPr>
        <p:txBody>
          <a:bodyPr wrap="square" lIns="0" tIns="0" rIns="0" bIns="0" rtlCol="0">
            <a:noAutofit/>
          </a:bodyPr>
          <a:lstStyle/>
          <a:p>
            <a:pPr>
              <a:spcAft>
                <a:spcPts val="600"/>
              </a:spcAft>
              <a:buClr>
                <a:schemeClr val="tx2"/>
              </a:buClr>
              <a:buSzPct val="120000"/>
            </a:pPr>
            <a:r>
              <a:rPr lang="en-US" b="1" dirty="0"/>
              <a:t>Requirement: </a:t>
            </a:r>
            <a:r>
              <a:rPr lang="en-US" dirty="0">
                <a:solidFill>
                  <a:schemeClr val="tx2"/>
                </a:solidFill>
              </a:rPr>
              <a:t>Primary Heating Water System</a:t>
            </a:r>
          </a:p>
          <a:p>
            <a:pPr>
              <a:spcAft>
                <a:spcPts val="600"/>
              </a:spcAft>
              <a:buClr>
                <a:schemeClr val="tx2"/>
              </a:buClr>
              <a:buSzPct val="120000"/>
            </a:pPr>
            <a:endParaRPr lang="en-US" dirty="0"/>
          </a:p>
          <a:p>
            <a:pPr>
              <a:spcAft>
                <a:spcPts val="600"/>
              </a:spcAft>
              <a:buClr>
                <a:schemeClr val="tx2"/>
              </a:buClr>
              <a:buSzPct val="120000"/>
            </a:pPr>
            <a:endParaRPr lang="en-US" dirty="0"/>
          </a:p>
          <a:p>
            <a:pPr marL="285750" indent="-285750">
              <a:spcAft>
                <a:spcPts val="600"/>
              </a:spcAft>
              <a:buClr>
                <a:schemeClr val="tx2"/>
              </a:buClr>
              <a:buSzPct val="120000"/>
              <a:buFont typeface="Arial" panose="020B0604020202020204" pitchFamily="34" charset="0"/>
              <a:buChar char="•"/>
            </a:pPr>
            <a:endParaRPr lang="en-US" dirty="0"/>
          </a:p>
          <a:p>
            <a:pPr>
              <a:spcAft>
                <a:spcPts val="600"/>
              </a:spcAft>
              <a:buClr>
                <a:schemeClr val="tx2"/>
              </a:buClr>
              <a:buSzPct val="120000"/>
            </a:pPr>
            <a:r>
              <a:rPr lang="en-US" dirty="0"/>
              <a:t>Field primary HHW flow 1.09 L/s at 7.06m head</a:t>
            </a:r>
          </a:p>
          <a:p>
            <a:pPr>
              <a:spcAft>
                <a:spcPts val="600"/>
              </a:spcAft>
              <a:buClr>
                <a:schemeClr val="tx2"/>
              </a:buClr>
              <a:buSzPct val="120000"/>
            </a:pPr>
            <a:endParaRPr lang="en-US" dirty="0"/>
          </a:p>
          <a:p>
            <a:pPr>
              <a:spcAft>
                <a:spcPts val="600"/>
              </a:spcAft>
              <a:buClr>
                <a:schemeClr val="tx2"/>
              </a:buClr>
              <a:buSzPct val="120000"/>
            </a:pPr>
            <a:r>
              <a:rPr lang="en-US" dirty="0"/>
              <a:t>Direct fed primary HW system via HP peak 153kW. </a:t>
            </a:r>
          </a:p>
          <a:p>
            <a:pPr>
              <a:spcAft>
                <a:spcPts val="600"/>
              </a:spcAft>
              <a:buClr>
                <a:schemeClr val="tx2"/>
              </a:buClr>
              <a:buSzPct val="120000"/>
            </a:pPr>
            <a:endParaRPr lang="en-US" dirty="0"/>
          </a:p>
          <a:p>
            <a:pPr>
              <a:spcAft>
                <a:spcPts val="600"/>
              </a:spcAft>
              <a:buClr>
                <a:schemeClr val="tx2"/>
              </a:buClr>
              <a:buSzPct val="120000"/>
            </a:pPr>
            <a:r>
              <a:rPr lang="en-US" dirty="0"/>
              <a:t>Equal to 3x Regudis running simultaneously at tap rate of 20 L/min warm water supply.</a:t>
            </a:r>
          </a:p>
        </p:txBody>
      </p:sp>
      <p:sp>
        <p:nvSpPr>
          <p:cNvPr id="4" name="Oval 3">
            <a:extLst>
              <a:ext uri="{FF2B5EF4-FFF2-40B4-BE49-F238E27FC236}">
                <a16:creationId xmlns:a16="http://schemas.microsoft.com/office/drawing/2014/main" id="{1AABD781-6A8A-E110-56A5-23C308B73721}"/>
              </a:ext>
            </a:extLst>
          </p:cNvPr>
          <p:cNvSpPr/>
          <p:nvPr/>
        </p:nvSpPr>
        <p:spPr>
          <a:xfrm>
            <a:off x="5499095" y="2962791"/>
            <a:ext cx="969962" cy="20955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4BEB0D5A-0B9E-586B-031B-320E321398AC}"/>
              </a:ext>
            </a:extLst>
          </p:cNvPr>
          <p:cNvSpPr/>
          <p:nvPr/>
        </p:nvSpPr>
        <p:spPr>
          <a:xfrm>
            <a:off x="6662981" y="4206240"/>
            <a:ext cx="969962" cy="25989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0760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500" fill="hold"/>
                                        <p:tgtEl>
                                          <p:spTgt spid="12"/>
                                        </p:tgtEl>
                                      </p:cBhvr>
                                      <p:by x="50000" y="50000"/>
                                    </p:animScale>
                                  </p:childTnLst>
                                </p:cTn>
                              </p:par>
                              <p:par>
                                <p:cTn id="7" presetID="1" presetClass="exit" presetSubtype="0" fill="hold"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42" presetClass="path" presetSubtype="0" accel="50000" decel="50000" fill="hold" nodeType="withEffect">
                                  <p:stCondLst>
                                    <p:cond delay="0"/>
                                  </p:stCondLst>
                                  <p:childTnLst>
                                    <p:animMotion origin="layout" path="M 0.2875 -0.23125 L 3.125E-6 -3.33333E-6 " pathEditMode="relative" rAng="0" ptsTypes="AA">
                                      <p:cBhvr>
                                        <p:cTn id="14" dur="2000" fill="hold"/>
                                        <p:tgtEl>
                                          <p:spTgt spid="12"/>
                                        </p:tgtEl>
                                        <p:attrNameLst>
                                          <p:attrName>ppt_x</p:attrName>
                                          <p:attrName>ppt_y</p:attrName>
                                        </p:attrNameLst>
                                      </p:cBhvr>
                                      <p:rCtr x="-14375" y="11551"/>
                                    </p:animMotion>
                                  </p:childTnLst>
                                </p:cTn>
                              </p:par>
                              <p:par>
                                <p:cTn id="15" presetID="6" presetClass="emph" presetSubtype="0" fill="hold" nodeType="withEffect">
                                  <p:stCondLst>
                                    <p:cond delay="0"/>
                                  </p:stCondLst>
                                  <p:childTnLst>
                                    <p:animScale>
                                      <p:cBhvr>
                                        <p:cTn id="16" dur="2000" fill="hold"/>
                                        <p:tgtEl>
                                          <p:spTgt spid="12"/>
                                        </p:tgtEl>
                                      </p:cBhvr>
                                      <p:by x="200000" y="200000"/>
                                    </p:animScale>
                                  </p:childTnLst>
                                </p:cTn>
                              </p:par>
                            </p:childTnLst>
                          </p:cTn>
                        </p:par>
                        <p:par>
                          <p:cTn id="17" fill="hold">
                            <p:stCondLst>
                              <p:cond delay="2000"/>
                            </p:stCondLst>
                            <p:childTnLst>
                              <p:par>
                                <p:cTn id="18" presetID="1" presetClass="entr" presetSubtype="0" fill="hold" grpId="0" nodeType="afterEffect">
                                  <p:stCondLst>
                                    <p:cond delay="50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100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xit" presetSubtype="0" fill="hold" grpId="1" nodeType="withEffect">
                                  <p:stCondLst>
                                    <p:cond delay="1000"/>
                                  </p:stCondLst>
                                  <p:childTnLst>
                                    <p:set>
                                      <p:cBhvr>
                                        <p:cTn id="28" dur="1" fill="hold">
                                          <p:stCondLst>
                                            <p:cond delay="0"/>
                                          </p:stCondLst>
                                        </p:cTn>
                                        <p:tgtEl>
                                          <p:spTgt spid="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0478CA0E-26C5-1D11-199B-B73637D5C088}"/>
              </a:ext>
            </a:extLst>
          </p:cNvPr>
          <p:cNvSpPr>
            <a:spLocks noGrp="1"/>
          </p:cNvSpPr>
          <p:nvPr>
            <p:ph type="title"/>
          </p:nvPr>
        </p:nvSpPr>
        <p:spPr>
          <a:xfrm>
            <a:off x="433387" y="404832"/>
            <a:ext cx="7466013" cy="466026"/>
          </a:xfrm>
        </p:spPr>
        <p:txBody>
          <a:bodyPr/>
          <a:lstStyle/>
          <a:p>
            <a:r>
              <a:rPr lang="de-DE" b="1" dirty="0"/>
              <a:t>Kingfisher Grove Retirement Village</a:t>
            </a:r>
          </a:p>
        </p:txBody>
      </p:sp>
      <p:sp>
        <p:nvSpPr>
          <p:cNvPr id="10" name="Textplatzhalter 6">
            <a:extLst>
              <a:ext uri="{FF2B5EF4-FFF2-40B4-BE49-F238E27FC236}">
                <a16:creationId xmlns:a16="http://schemas.microsoft.com/office/drawing/2014/main" id="{34A96FCC-3332-AEFF-6786-772A0020661B}"/>
              </a:ext>
            </a:extLst>
          </p:cNvPr>
          <p:cNvSpPr>
            <a:spLocks noGrp="1"/>
          </p:cNvSpPr>
          <p:nvPr>
            <p:ph type="body" sz="quarter" idx="13"/>
          </p:nvPr>
        </p:nvSpPr>
        <p:spPr>
          <a:xfrm>
            <a:off x="433389" y="889200"/>
            <a:ext cx="7060920" cy="468000"/>
          </a:xfrm>
        </p:spPr>
        <p:txBody>
          <a:bodyPr/>
          <a:lstStyle/>
          <a:p>
            <a:r>
              <a:rPr lang="en-AU" sz="2400" dirty="0"/>
              <a:t>Regudis W-HTE Installation (Jordan Springs NSW)</a:t>
            </a:r>
          </a:p>
        </p:txBody>
      </p:sp>
      <p:sp>
        <p:nvSpPr>
          <p:cNvPr id="11" name="TextBox 10">
            <a:extLst>
              <a:ext uri="{FF2B5EF4-FFF2-40B4-BE49-F238E27FC236}">
                <a16:creationId xmlns:a16="http://schemas.microsoft.com/office/drawing/2014/main" id="{273EFD0C-8C1D-BF41-1E5D-5D4541A157AA}"/>
              </a:ext>
            </a:extLst>
          </p:cNvPr>
          <p:cNvSpPr txBox="1"/>
          <p:nvPr/>
        </p:nvSpPr>
        <p:spPr>
          <a:xfrm>
            <a:off x="342262" y="1289477"/>
            <a:ext cx="7648261" cy="5309857"/>
          </a:xfrm>
          <a:prstGeom prst="rect">
            <a:avLst/>
          </a:prstGeom>
        </p:spPr>
        <p:txBody>
          <a:bodyPr wrap="square" lIns="0" tIns="0" rIns="0" bIns="0" rtlCol="0">
            <a:noAutofit/>
          </a:bodyPr>
          <a:lstStyle/>
          <a:p>
            <a:pPr>
              <a:spcAft>
                <a:spcPts val="600"/>
              </a:spcAft>
              <a:buClr>
                <a:schemeClr val="tx2"/>
              </a:buClr>
              <a:buSzPct val="120000"/>
            </a:pPr>
            <a:r>
              <a:rPr lang="en-US" sz="1500" dirty="0">
                <a:solidFill>
                  <a:srgbClr val="00B1EB"/>
                </a:solidFill>
              </a:rPr>
              <a:t>Developer:</a:t>
            </a:r>
            <a:r>
              <a:rPr lang="en-US" sz="1500" dirty="0"/>
              <a:t> Lendlease/</a:t>
            </a:r>
            <a:r>
              <a:rPr lang="en-US" sz="1500" dirty="0" err="1"/>
              <a:t>Keyton</a:t>
            </a:r>
            <a:r>
              <a:rPr lang="en-US" sz="1500" dirty="0"/>
              <a:t> Retirement Living	</a:t>
            </a:r>
            <a:r>
              <a:rPr lang="en-US" sz="1500" dirty="0">
                <a:solidFill>
                  <a:srgbClr val="00B1EB"/>
                </a:solidFill>
              </a:rPr>
              <a:t>Builder: </a:t>
            </a:r>
            <a:r>
              <a:rPr lang="en-US" sz="1500" dirty="0"/>
              <a:t>Richard Crooks Construction</a:t>
            </a:r>
          </a:p>
          <a:p>
            <a:pPr>
              <a:spcAft>
                <a:spcPts val="600"/>
              </a:spcAft>
              <a:buClr>
                <a:schemeClr val="tx2"/>
              </a:buClr>
              <a:buSzPct val="120000"/>
            </a:pPr>
            <a:endParaRPr lang="en-US" sz="700" dirty="0">
              <a:solidFill>
                <a:srgbClr val="00B1EB"/>
              </a:solidFill>
            </a:endParaRPr>
          </a:p>
          <a:p>
            <a:pPr>
              <a:spcAft>
                <a:spcPts val="600"/>
              </a:spcAft>
              <a:buClr>
                <a:schemeClr val="tx2"/>
              </a:buClr>
              <a:buSzPct val="120000"/>
            </a:pPr>
            <a:r>
              <a:rPr lang="en-US" sz="1500" dirty="0">
                <a:solidFill>
                  <a:srgbClr val="00B1EB"/>
                </a:solidFill>
              </a:rPr>
              <a:t>Overview:</a:t>
            </a:r>
          </a:p>
          <a:p>
            <a:pPr marL="285750" indent="-285750">
              <a:spcAft>
                <a:spcPts val="600"/>
              </a:spcAft>
              <a:buClr>
                <a:srgbClr val="636566"/>
              </a:buClr>
              <a:buSzPct val="120000"/>
              <a:buFont typeface="Arial" panose="020B0604020202020204" pitchFamily="34" charset="0"/>
              <a:buChar char="•"/>
            </a:pPr>
            <a:r>
              <a:rPr lang="en-US" sz="1200" dirty="0">
                <a:solidFill>
                  <a:srgbClr val="636566"/>
                </a:solidFill>
              </a:rPr>
              <a:t>The</a:t>
            </a:r>
            <a:r>
              <a:rPr lang="en-US" sz="1200" dirty="0"/>
              <a:t> project has 142 domestic hot/warm water (DHW/DWW) Regudis stations.</a:t>
            </a:r>
          </a:p>
          <a:p>
            <a:pPr marL="285750" indent="-285750">
              <a:spcAft>
                <a:spcPts val="600"/>
              </a:spcAft>
              <a:buClr>
                <a:srgbClr val="636566"/>
              </a:buClr>
              <a:buSzPct val="120000"/>
              <a:buFont typeface="Arial" panose="020B0604020202020204" pitchFamily="34" charset="0"/>
              <a:buChar char="•"/>
            </a:pPr>
            <a:r>
              <a:rPr lang="en-US" sz="1200" dirty="0"/>
              <a:t>It includes three six-story buildings with 139 apartments (1, 2, and 3 bedrooms).</a:t>
            </a:r>
          </a:p>
          <a:p>
            <a:pPr>
              <a:spcAft>
                <a:spcPts val="600"/>
              </a:spcAft>
              <a:buClr>
                <a:srgbClr val="636566"/>
              </a:buClr>
              <a:buSzPct val="120000"/>
            </a:pPr>
            <a:endParaRPr lang="en-US" sz="700" dirty="0"/>
          </a:p>
          <a:p>
            <a:pPr>
              <a:spcAft>
                <a:spcPts val="600"/>
              </a:spcAft>
              <a:buClr>
                <a:schemeClr val="tx2"/>
              </a:buClr>
              <a:buSzPct val="120000"/>
            </a:pPr>
            <a:r>
              <a:rPr lang="en-US" sz="1500" dirty="0">
                <a:solidFill>
                  <a:srgbClr val="00B1EB"/>
                </a:solidFill>
              </a:rPr>
              <a:t>Stage 1: </a:t>
            </a:r>
            <a:r>
              <a:rPr lang="en-US" sz="1200" dirty="0"/>
              <a:t>Building A complete</a:t>
            </a:r>
          </a:p>
          <a:p>
            <a:pPr marL="285750" indent="-285750">
              <a:spcAft>
                <a:spcPts val="600"/>
              </a:spcAft>
              <a:buClr>
                <a:srgbClr val="636566"/>
              </a:buClr>
              <a:buSzPct val="120000"/>
              <a:buFont typeface="Arial" panose="020B0604020202020204" pitchFamily="34" charset="0"/>
              <a:buChar char="•"/>
            </a:pPr>
            <a:r>
              <a:rPr lang="en-US" sz="1200" dirty="0">
                <a:solidFill>
                  <a:srgbClr val="636566"/>
                </a:solidFill>
              </a:rPr>
              <a:t>36 apartments, communal areas, heated indoor pool, and support </a:t>
            </a:r>
            <a:r>
              <a:rPr lang="en-US" sz="1200" dirty="0"/>
              <a:t>services.</a:t>
            </a:r>
          </a:p>
          <a:p>
            <a:pPr marL="285750" indent="-285750">
              <a:spcAft>
                <a:spcPts val="600"/>
              </a:spcAft>
              <a:buClr>
                <a:srgbClr val="636566"/>
              </a:buClr>
              <a:buSzPct val="120000"/>
              <a:buFont typeface="Arial" panose="020B0604020202020204" pitchFamily="34" charset="0"/>
              <a:buChar char="•"/>
            </a:pPr>
            <a:r>
              <a:rPr lang="en-US" sz="1200" dirty="0"/>
              <a:t>36 DHW stations for apartments; 3 DWW stations for communal/support service areas.</a:t>
            </a:r>
          </a:p>
          <a:p>
            <a:pPr>
              <a:spcAft>
                <a:spcPts val="600"/>
              </a:spcAft>
              <a:buClr>
                <a:srgbClr val="636566"/>
              </a:buClr>
              <a:buSzPct val="120000"/>
            </a:pPr>
            <a:endParaRPr lang="en-US" sz="700" dirty="0"/>
          </a:p>
          <a:p>
            <a:pPr>
              <a:spcAft>
                <a:spcPts val="600"/>
              </a:spcAft>
              <a:buClr>
                <a:schemeClr val="tx2"/>
              </a:buClr>
              <a:buSzPct val="120000"/>
            </a:pPr>
            <a:r>
              <a:rPr lang="en-US" sz="1500" dirty="0">
                <a:solidFill>
                  <a:srgbClr val="00B1EB"/>
                </a:solidFill>
              </a:rPr>
              <a:t>Heating Systems: </a:t>
            </a:r>
          </a:p>
          <a:p>
            <a:pPr marL="285750" indent="-285750">
              <a:spcAft>
                <a:spcPts val="600"/>
              </a:spcAft>
              <a:buClr>
                <a:srgbClr val="636566"/>
              </a:buClr>
              <a:buSzPct val="120000"/>
              <a:buFont typeface="Arial" panose="020B0604020202020204" pitchFamily="34" charset="0"/>
              <a:buChar char="•"/>
            </a:pPr>
            <a:r>
              <a:rPr lang="en-US" sz="1200" dirty="0"/>
              <a:t>Building A provides primary heating for all site apartments, communal areas and services. Small main plant &amp; local Regudis footprint = more lettable space for developer.</a:t>
            </a:r>
          </a:p>
          <a:p>
            <a:pPr marL="285750" indent="-285750">
              <a:spcAft>
                <a:spcPts val="600"/>
              </a:spcAft>
              <a:buClr>
                <a:srgbClr val="636566"/>
              </a:buClr>
              <a:buSzPct val="120000"/>
              <a:buFont typeface="Arial" panose="020B0604020202020204" pitchFamily="34" charset="0"/>
              <a:buChar char="•"/>
            </a:pPr>
            <a:r>
              <a:rPr lang="en-US" sz="1200" dirty="0"/>
              <a:t>150 kW heat pump @ 65°C supplies 4,500L storage, meeting peak DHW demands (without oversized HP) with coefficient of performance (COP) of 3.2.</a:t>
            </a:r>
          </a:p>
          <a:p>
            <a:pPr marL="285750" indent="-285750">
              <a:spcAft>
                <a:spcPts val="600"/>
              </a:spcAft>
              <a:buClr>
                <a:srgbClr val="636566"/>
              </a:buClr>
              <a:buSzPct val="120000"/>
              <a:buFont typeface="Arial" panose="020B0604020202020204" pitchFamily="34" charset="0"/>
              <a:buChar char="•"/>
            </a:pPr>
            <a:r>
              <a:rPr lang="en-US" sz="1200" b="1" dirty="0"/>
              <a:t>Eliminated need for additional electrical substation and sitewide infrastructure saving developer over $500k.</a:t>
            </a:r>
          </a:p>
          <a:p>
            <a:pPr marL="285750" indent="-285750">
              <a:spcAft>
                <a:spcPts val="600"/>
              </a:spcAft>
              <a:buClr>
                <a:srgbClr val="636566"/>
              </a:buClr>
              <a:buSzPct val="120000"/>
              <a:buFont typeface="Arial" panose="020B0604020202020204" pitchFamily="34" charset="0"/>
              <a:buChar char="•"/>
            </a:pPr>
            <a:r>
              <a:rPr lang="en-US" sz="1200" dirty="0"/>
              <a:t>Quick DHW/DWW tapping time for residents = reduce water usage &amp; complaints for developer.</a:t>
            </a:r>
          </a:p>
          <a:p>
            <a:pPr marL="285750" indent="-285750">
              <a:spcAft>
                <a:spcPts val="600"/>
              </a:spcAft>
              <a:buClr>
                <a:srgbClr val="636566"/>
              </a:buClr>
              <a:buSzPct val="120000"/>
              <a:buFont typeface="Arial" panose="020B0604020202020204" pitchFamily="34" charset="0"/>
              <a:buChar char="•"/>
            </a:pPr>
            <a:r>
              <a:rPr lang="en-US" sz="1200" dirty="0"/>
              <a:t>Tap temperatures maintained at 60°C (DHW) for apartments and 43°C (DWW) for communal areas, continuously.</a:t>
            </a:r>
          </a:p>
        </p:txBody>
      </p:sp>
      <p:pic>
        <p:nvPicPr>
          <p:cNvPr id="12" name="Picture 2" descr="Artist Impression Version Kingfisher Grove Renders">
            <a:extLst>
              <a:ext uri="{FF2B5EF4-FFF2-40B4-BE49-F238E27FC236}">
                <a16:creationId xmlns:a16="http://schemas.microsoft.com/office/drawing/2014/main" id="{D52FC762-FF68-A43D-0F4A-ABF97F8D7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9576" y="1281227"/>
            <a:ext cx="4425795" cy="28325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4" descr="Kingfisher Grove lounge and dining with natural light">
            <a:extLst>
              <a:ext uri="{FF2B5EF4-FFF2-40B4-BE49-F238E27FC236}">
                <a16:creationId xmlns:a16="http://schemas.microsoft.com/office/drawing/2014/main" id="{AFF51F68-F2A5-BC22-6FCA-54D658A9EE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4326" y="4155541"/>
            <a:ext cx="3941045" cy="26602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3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7F704251-28C8-A3D6-7D8A-B80BFA54BC69}"/>
              </a:ext>
            </a:extLst>
          </p:cNvPr>
          <p:cNvSpPr>
            <a:spLocks noGrp="1"/>
          </p:cNvSpPr>
          <p:nvPr>
            <p:ph type="body" sz="quarter" idx="13"/>
          </p:nvPr>
        </p:nvSpPr>
        <p:spPr>
          <a:xfrm>
            <a:off x="433387" y="889200"/>
            <a:ext cx="11325225" cy="468000"/>
          </a:xfrm>
        </p:spPr>
        <p:txBody>
          <a:bodyPr/>
          <a:lstStyle/>
          <a:p>
            <a:r>
              <a:rPr lang="en-US" sz="2400" dirty="0"/>
              <a:t>Case Study – Kingfisher Grove</a:t>
            </a:r>
          </a:p>
        </p:txBody>
      </p:sp>
      <p:sp>
        <p:nvSpPr>
          <p:cNvPr id="5" name="TextBox 4">
            <a:extLst>
              <a:ext uri="{FF2B5EF4-FFF2-40B4-BE49-F238E27FC236}">
                <a16:creationId xmlns:a16="http://schemas.microsoft.com/office/drawing/2014/main" id="{6AFDAF2E-6FB0-AE27-6D26-25C81539A4A0}"/>
              </a:ext>
            </a:extLst>
          </p:cNvPr>
          <p:cNvSpPr txBox="1"/>
          <p:nvPr/>
        </p:nvSpPr>
        <p:spPr>
          <a:xfrm>
            <a:off x="6724464" y="1349334"/>
            <a:ext cx="5034148" cy="4984595"/>
          </a:xfrm>
          <a:prstGeom prst="rect">
            <a:avLst/>
          </a:prstGeom>
        </p:spPr>
        <p:txBody>
          <a:bodyPr wrap="square" lIns="0" tIns="0" rIns="0" bIns="0" rtlCol="0">
            <a:noAutofit/>
          </a:bodyPr>
          <a:lstStyle/>
          <a:p>
            <a:pPr>
              <a:spcAft>
                <a:spcPts val="600"/>
              </a:spcAft>
              <a:buClr>
                <a:schemeClr val="tx2"/>
              </a:buClr>
              <a:buSzPct val="120000"/>
            </a:pPr>
            <a:r>
              <a:rPr lang="en-US" sz="2000" dirty="0">
                <a:solidFill>
                  <a:srgbClr val="00B1EB"/>
                </a:solidFill>
              </a:rPr>
              <a:t>Project</a:t>
            </a:r>
            <a:endParaRPr lang="en-US" dirty="0">
              <a:solidFill>
                <a:srgbClr val="00B1EB"/>
              </a:solidFill>
            </a:endParaRPr>
          </a:p>
          <a:p>
            <a:pPr>
              <a:spcAft>
                <a:spcPts val="600"/>
              </a:spcAft>
              <a:buClr>
                <a:schemeClr val="tx2"/>
              </a:buClr>
              <a:buSzPct val="120000"/>
            </a:pPr>
            <a:r>
              <a:rPr lang="en-US" sz="1600" dirty="0"/>
              <a:t>144 apartments across three buildings</a:t>
            </a:r>
          </a:p>
          <a:p>
            <a:pPr>
              <a:spcAft>
                <a:spcPts val="600"/>
              </a:spcAft>
              <a:buClr>
                <a:schemeClr val="tx2"/>
              </a:buClr>
              <a:buSzPct val="120000"/>
            </a:pPr>
            <a:endParaRPr lang="en-US" dirty="0">
              <a:solidFill>
                <a:srgbClr val="00B1EB"/>
              </a:solidFill>
            </a:endParaRPr>
          </a:p>
          <a:p>
            <a:pPr>
              <a:spcAft>
                <a:spcPts val="600"/>
              </a:spcAft>
              <a:buClr>
                <a:schemeClr val="tx2"/>
              </a:buClr>
              <a:buSzPct val="120000"/>
            </a:pPr>
            <a:r>
              <a:rPr lang="en-US" sz="2000" dirty="0">
                <a:solidFill>
                  <a:srgbClr val="00B1EB"/>
                </a:solidFill>
              </a:rPr>
              <a:t>Requirement</a:t>
            </a:r>
            <a:endParaRPr lang="en-US" dirty="0">
              <a:solidFill>
                <a:srgbClr val="00B1EB"/>
              </a:solidFill>
            </a:endParaRPr>
          </a:p>
          <a:p>
            <a:pPr>
              <a:spcAft>
                <a:spcPts val="600"/>
              </a:spcAft>
              <a:buClr>
                <a:schemeClr val="tx2"/>
              </a:buClr>
              <a:buSzPct val="120000"/>
            </a:pPr>
            <a:r>
              <a:rPr lang="en-US" sz="1600" dirty="0"/>
              <a:t>Instantaneous domestic potable HW delivery @ 60°C via Building A basement plantroom air-to-water HP system</a:t>
            </a:r>
          </a:p>
          <a:p>
            <a:pPr>
              <a:spcAft>
                <a:spcPts val="600"/>
              </a:spcAft>
              <a:buClr>
                <a:schemeClr val="tx2"/>
              </a:buClr>
              <a:buSzPct val="120000"/>
            </a:pPr>
            <a:endParaRPr lang="en-US" sz="1600" dirty="0"/>
          </a:p>
          <a:p>
            <a:pPr>
              <a:spcAft>
                <a:spcPts val="600"/>
              </a:spcAft>
              <a:buClr>
                <a:schemeClr val="tx2"/>
              </a:buClr>
              <a:buSzPct val="120000"/>
            </a:pPr>
            <a:r>
              <a:rPr lang="en-US" sz="2000" dirty="0">
                <a:solidFill>
                  <a:srgbClr val="00B1EB"/>
                </a:solidFill>
              </a:rPr>
              <a:t>Solution</a:t>
            </a:r>
            <a:endParaRPr lang="en-US" dirty="0">
              <a:solidFill>
                <a:srgbClr val="00B1EB"/>
              </a:solidFill>
            </a:endParaRPr>
          </a:p>
          <a:p>
            <a:pPr>
              <a:spcAft>
                <a:spcPts val="600"/>
              </a:spcAft>
              <a:buClr>
                <a:schemeClr val="tx2"/>
              </a:buClr>
              <a:buSzPct val="120000"/>
            </a:pPr>
            <a:r>
              <a:rPr lang="en-US" sz="1600" dirty="0"/>
              <a:t>Regudis W-HTE </a:t>
            </a:r>
          </a:p>
          <a:p>
            <a:pPr>
              <a:spcAft>
                <a:spcPts val="600"/>
              </a:spcAft>
              <a:buClr>
                <a:schemeClr val="tx2"/>
              </a:buClr>
              <a:buSzPct val="120000"/>
            </a:pPr>
            <a:endParaRPr lang="en-US" sz="1600" dirty="0"/>
          </a:p>
          <a:p>
            <a:pPr>
              <a:spcAft>
                <a:spcPts val="600"/>
              </a:spcAft>
              <a:buClr>
                <a:schemeClr val="tx2"/>
              </a:buClr>
              <a:buSzPct val="120000"/>
            </a:pPr>
            <a:r>
              <a:rPr lang="en-US" sz="2000" dirty="0">
                <a:solidFill>
                  <a:srgbClr val="00B1EB"/>
                </a:solidFill>
              </a:rPr>
              <a:t>Outcome</a:t>
            </a:r>
            <a:endParaRPr lang="en-US" dirty="0">
              <a:solidFill>
                <a:srgbClr val="00B1EB"/>
              </a:solidFill>
            </a:endParaRPr>
          </a:p>
          <a:p>
            <a:pPr algn="just">
              <a:buClr>
                <a:schemeClr val="tx2"/>
              </a:buClr>
              <a:buSzPct val="120000"/>
            </a:pPr>
            <a:r>
              <a:rPr lang="en-AU" sz="1600" dirty="0"/>
              <a:t>Eliminated ‘extra’ electrical substation (vs initial design*)</a:t>
            </a:r>
          </a:p>
          <a:p>
            <a:pPr algn="just">
              <a:buClr>
                <a:schemeClr val="tx2"/>
              </a:buClr>
              <a:buSzPct val="120000"/>
            </a:pPr>
            <a:endParaRPr lang="en-AU" sz="1600" dirty="0"/>
          </a:p>
          <a:p>
            <a:pPr algn="just">
              <a:buClr>
                <a:schemeClr val="tx2"/>
              </a:buClr>
              <a:buSzPct val="120000"/>
            </a:pPr>
            <a:r>
              <a:rPr lang="en-AU" sz="1600" dirty="0"/>
              <a:t>*144x 18kW 3-phase electric instantaneous HW systems plus requisite power cabling infrastructure for each building</a:t>
            </a:r>
            <a:endParaRPr lang="en-AU" sz="1400" dirty="0"/>
          </a:p>
          <a:p>
            <a:pPr>
              <a:spcAft>
                <a:spcPts val="600"/>
              </a:spcAft>
              <a:buClr>
                <a:schemeClr val="tx2"/>
              </a:buClr>
              <a:buSzPct val="120000"/>
            </a:pPr>
            <a:endParaRPr lang="en-US" sz="1600" dirty="0"/>
          </a:p>
          <a:p>
            <a:pPr>
              <a:spcAft>
                <a:spcPts val="600"/>
              </a:spcAft>
              <a:buClr>
                <a:schemeClr val="tx2"/>
              </a:buClr>
              <a:buSzPct val="120000"/>
            </a:pPr>
            <a:r>
              <a:rPr lang="en-US" sz="1600" dirty="0"/>
              <a:t> </a:t>
            </a:r>
          </a:p>
        </p:txBody>
      </p:sp>
      <p:sp>
        <p:nvSpPr>
          <p:cNvPr id="11" name="Title 6">
            <a:extLst>
              <a:ext uri="{FF2B5EF4-FFF2-40B4-BE49-F238E27FC236}">
                <a16:creationId xmlns:a16="http://schemas.microsoft.com/office/drawing/2014/main" id="{799257BA-5C74-9AAA-EC3E-754330314937}"/>
              </a:ext>
            </a:extLst>
          </p:cNvPr>
          <p:cNvSpPr>
            <a:spLocks noGrp="1"/>
          </p:cNvSpPr>
          <p:nvPr>
            <p:ph type="title"/>
          </p:nvPr>
        </p:nvSpPr>
        <p:spPr>
          <a:xfrm>
            <a:off x="433388" y="404832"/>
            <a:ext cx="5179762" cy="466026"/>
          </a:xfrm>
        </p:spPr>
        <p:txBody>
          <a:bodyPr/>
          <a:lstStyle/>
          <a:p>
            <a:r>
              <a:rPr lang="en-AU" b="1" dirty="0"/>
              <a:t>Designing with Regudis W</a:t>
            </a:r>
          </a:p>
        </p:txBody>
      </p:sp>
      <p:pic>
        <p:nvPicPr>
          <p:cNvPr id="4" name="Picture 3">
            <a:extLst>
              <a:ext uri="{FF2B5EF4-FFF2-40B4-BE49-F238E27FC236}">
                <a16:creationId xmlns:a16="http://schemas.microsoft.com/office/drawing/2014/main" id="{1ECB8D37-455B-01F5-25E7-6A03644606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387" y="1714464"/>
            <a:ext cx="5396217" cy="4254336"/>
          </a:xfrm>
          <a:prstGeom prst="rect">
            <a:avLst/>
          </a:prstGeom>
        </p:spPr>
      </p:pic>
      <p:pic>
        <p:nvPicPr>
          <p:cNvPr id="3" name="Picture 2" descr="A red and black logo&#10;&#10;Description automatically generated">
            <a:extLst>
              <a:ext uri="{FF2B5EF4-FFF2-40B4-BE49-F238E27FC236}">
                <a16:creationId xmlns:a16="http://schemas.microsoft.com/office/drawing/2014/main" id="{259816AF-71E5-3FC0-E8D4-94D746B604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796"/>
          <a:stretch/>
        </p:blipFill>
        <p:spPr>
          <a:xfrm>
            <a:off x="235299" y="6198428"/>
            <a:ext cx="788893" cy="509480"/>
          </a:xfrm>
          <a:prstGeom prst="rect">
            <a:avLst/>
          </a:prstGeom>
        </p:spPr>
      </p:pic>
    </p:spTree>
    <p:extLst>
      <p:ext uri="{BB962C8B-B14F-4D97-AF65-F5344CB8AC3E}">
        <p14:creationId xmlns:p14="http://schemas.microsoft.com/office/powerpoint/2010/main" val="19028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0" presetClass="entr" presetSubtype="0" fill="hold" nodeType="withEffect">
                                  <p:stCondLst>
                                    <p:cond delay="1000"/>
                                  </p:stCondLst>
                                  <p:childTnLst>
                                    <p:set>
                                      <p:cBhvr>
                                        <p:cTn id="34" dur="1" fill="hold">
                                          <p:stCondLst>
                                            <p:cond delay="0"/>
                                          </p:stCondLst>
                                        </p:cTn>
                                        <p:tgtEl>
                                          <p:spTgt spid="5">
                                            <p:txEl>
                                              <p:pRg st="12" end="12"/>
                                            </p:txEl>
                                          </p:spTgt>
                                        </p:tgtEl>
                                        <p:attrNameLst>
                                          <p:attrName>style.visibility</p:attrName>
                                        </p:attrNameLst>
                                      </p:cBhvr>
                                      <p:to>
                                        <p:strVal val="visible"/>
                                      </p:to>
                                    </p:set>
                                    <p:animEffect transition="in" filter="fade">
                                      <p:cBhvr>
                                        <p:cTn id="35"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6">
            <a:extLst>
              <a:ext uri="{FF2B5EF4-FFF2-40B4-BE49-F238E27FC236}">
                <a16:creationId xmlns:a16="http://schemas.microsoft.com/office/drawing/2014/main" id="{A9651743-795E-215D-B1F4-F167F36A765D}"/>
              </a:ext>
            </a:extLst>
          </p:cNvPr>
          <p:cNvSpPr>
            <a:spLocks noGrp="1"/>
          </p:cNvSpPr>
          <p:nvPr>
            <p:ph type="title"/>
          </p:nvPr>
        </p:nvSpPr>
        <p:spPr>
          <a:xfrm>
            <a:off x="433387" y="404832"/>
            <a:ext cx="6167437" cy="466026"/>
          </a:xfrm>
        </p:spPr>
        <p:txBody>
          <a:bodyPr/>
          <a:lstStyle/>
          <a:p>
            <a:r>
              <a:rPr lang="de-DE" b="1" dirty="0"/>
              <a:t>Kingfisher Grove</a:t>
            </a:r>
            <a:endParaRPr lang="en-AU" b="1" dirty="0"/>
          </a:p>
        </p:txBody>
      </p:sp>
      <p:sp>
        <p:nvSpPr>
          <p:cNvPr id="36" name="Text Placeholder 7">
            <a:extLst>
              <a:ext uri="{FF2B5EF4-FFF2-40B4-BE49-F238E27FC236}">
                <a16:creationId xmlns:a16="http://schemas.microsoft.com/office/drawing/2014/main" id="{E810A190-9135-5D1B-D4F2-D839F22F476A}"/>
              </a:ext>
            </a:extLst>
          </p:cNvPr>
          <p:cNvSpPr>
            <a:spLocks noGrp="1"/>
          </p:cNvSpPr>
          <p:nvPr>
            <p:ph type="body" sz="quarter" idx="13"/>
          </p:nvPr>
        </p:nvSpPr>
        <p:spPr>
          <a:xfrm>
            <a:off x="433388" y="889200"/>
            <a:ext cx="6167438" cy="468000"/>
          </a:xfrm>
        </p:spPr>
        <p:txBody>
          <a:bodyPr/>
          <a:lstStyle/>
          <a:p>
            <a:r>
              <a:rPr lang="en-AU" sz="2400" dirty="0"/>
              <a:t>Regudis W-HTE Installation</a:t>
            </a:r>
          </a:p>
        </p:txBody>
      </p:sp>
      <p:sp>
        <p:nvSpPr>
          <p:cNvPr id="3" name="TextBox 2">
            <a:extLst>
              <a:ext uri="{FF2B5EF4-FFF2-40B4-BE49-F238E27FC236}">
                <a16:creationId xmlns:a16="http://schemas.microsoft.com/office/drawing/2014/main" id="{2439082F-A969-BA9D-B3FC-B38EA85D544F}"/>
              </a:ext>
            </a:extLst>
          </p:cNvPr>
          <p:cNvSpPr txBox="1"/>
          <p:nvPr/>
        </p:nvSpPr>
        <p:spPr>
          <a:xfrm>
            <a:off x="7727324" y="345446"/>
            <a:ext cx="4031288" cy="2384875"/>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sp>
        <p:nvSpPr>
          <p:cNvPr id="4" name="TextBox 3">
            <a:extLst>
              <a:ext uri="{FF2B5EF4-FFF2-40B4-BE49-F238E27FC236}">
                <a16:creationId xmlns:a16="http://schemas.microsoft.com/office/drawing/2014/main" id="{02D50B27-BA86-9C22-324C-004D929F42F9}"/>
              </a:ext>
            </a:extLst>
          </p:cNvPr>
          <p:cNvSpPr txBox="1"/>
          <p:nvPr/>
        </p:nvSpPr>
        <p:spPr>
          <a:xfrm>
            <a:off x="7843234" y="404832"/>
            <a:ext cx="3915378" cy="2222458"/>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pic>
        <p:nvPicPr>
          <p:cNvPr id="31" name="Picture 30">
            <a:extLst>
              <a:ext uri="{FF2B5EF4-FFF2-40B4-BE49-F238E27FC236}">
                <a16:creationId xmlns:a16="http://schemas.microsoft.com/office/drawing/2014/main" id="{B11D84C6-7D9A-0536-4662-3CF66BF8B6A9}"/>
              </a:ext>
            </a:extLst>
          </p:cNvPr>
          <p:cNvPicPr>
            <a:picLocks noChangeAspect="1"/>
          </p:cNvPicPr>
          <p:nvPr/>
        </p:nvPicPr>
        <p:blipFill rotWithShape="1">
          <a:blip r:embed="rId3"/>
          <a:srcRect l="10470"/>
          <a:stretch/>
        </p:blipFill>
        <p:spPr>
          <a:xfrm>
            <a:off x="0" y="2115554"/>
            <a:ext cx="3831880" cy="4147248"/>
          </a:xfrm>
          <a:prstGeom prst="rect">
            <a:avLst/>
          </a:prstGeom>
        </p:spPr>
      </p:pic>
      <p:pic>
        <p:nvPicPr>
          <p:cNvPr id="6" name="Picture 5" descr="A room with pipes and wires&#10;&#10;Description automatically generated">
            <a:extLst>
              <a:ext uri="{FF2B5EF4-FFF2-40B4-BE49-F238E27FC236}">
                <a16:creationId xmlns:a16="http://schemas.microsoft.com/office/drawing/2014/main" id="{17F7CB94-2474-7B80-7C9E-45304222E393}"/>
              </a:ext>
            </a:extLst>
          </p:cNvPr>
          <p:cNvPicPr>
            <a:picLocks noChangeAspect="1"/>
          </p:cNvPicPr>
          <p:nvPr/>
        </p:nvPicPr>
        <p:blipFill rotWithShape="1">
          <a:blip r:embed="rId4">
            <a:extLst>
              <a:ext uri="{28A0092B-C50C-407E-A947-70E740481C1C}">
                <a14:useLocalDpi xmlns:a14="http://schemas.microsoft.com/office/drawing/2010/main" val="0"/>
              </a:ext>
            </a:extLst>
          </a:blip>
          <a:srcRect t="45" r="17907" b="-45"/>
          <a:stretch/>
        </p:blipFill>
        <p:spPr>
          <a:xfrm>
            <a:off x="4200054" y="1529378"/>
            <a:ext cx="2915945" cy="2664000"/>
          </a:xfrm>
          <a:prstGeom prst="rect">
            <a:avLst/>
          </a:prstGeom>
          <a:ln>
            <a:noFill/>
          </a:ln>
          <a:effectLst>
            <a:softEdge rad="112500"/>
          </a:effectLst>
        </p:spPr>
      </p:pic>
      <p:pic>
        <p:nvPicPr>
          <p:cNvPr id="13" name="Picture 12" descr="A close-up of a control panel&#10;&#10;Description automatically generated">
            <a:extLst>
              <a:ext uri="{FF2B5EF4-FFF2-40B4-BE49-F238E27FC236}">
                <a16:creationId xmlns:a16="http://schemas.microsoft.com/office/drawing/2014/main" id="{70750EF7-43AB-019F-09AB-285875E9BD68}"/>
              </a:ext>
            </a:extLst>
          </p:cNvPr>
          <p:cNvPicPr>
            <a:picLocks noChangeAspect="1"/>
          </p:cNvPicPr>
          <p:nvPr/>
        </p:nvPicPr>
        <p:blipFill rotWithShape="1">
          <a:blip r:embed="rId5">
            <a:extLst>
              <a:ext uri="{28A0092B-C50C-407E-A947-70E740481C1C}">
                <a14:useLocalDpi xmlns:a14="http://schemas.microsoft.com/office/drawing/2010/main" val="0"/>
              </a:ext>
            </a:extLst>
          </a:blip>
          <a:srcRect l="4400" t="23589" r="11461" b="18759"/>
          <a:stretch/>
        </p:blipFill>
        <p:spPr>
          <a:xfrm>
            <a:off x="4200054" y="4189178"/>
            <a:ext cx="2915945" cy="2664000"/>
          </a:xfrm>
          <a:prstGeom prst="rect">
            <a:avLst/>
          </a:prstGeom>
          <a:ln>
            <a:noFill/>
          </a:ln>
          <a:effectLst>
            <a:softEdge rad="112500"/>
          </a:effectLst>
        </p:spPr>
      </p:pic>
      <p:pic>
        <p:nvPicPr>
          <p:cNvPr id="15" name="Picture 14" descr="A white wall with a white square on it&#10;&#10;Description automatically generated">
            <a:extLst>
              <a:ext uri="{FF2B5EF4-FFF2-40B4-BE49-F238E27FC236}">
                <a16:creationId xmlns:a16="http://schemas.microsoft.com/office/drawing/2014/main" id="{629E54DA-C948-E3E8-8E2F-9AF189468E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5997" y="83989"/>
            <a:ext cx="2538000" cy="3384000"/>
          </a:xfrm>
          <a:prstGeom prst="rect">
            <a:avLst/>
          </a:prstGeom>
          <a:ln>
            <a:noFill/>
          </a:ln>
          <a:effectLst>
            <a:softEdge rad="112500"/>
          </a:effectLst>
        </p:spPr>
      </p:pic>
      <p:pic>
        <p:nvPicPr>
          <p:cNvPr id="19" name="Picture 18" descr="A room with a sink and shelves&#10;&#10;Description automatically generated">
            <a:extLst>
              <a:ext uri="{FF2B5EF4-FFF2-40B4-BE49-F238E27FC236}">
                <a16:creationId xmlns:a16="http://schemas.microsoft.com/office/drawing/2014/main" id="{D7E9906A-EBA5-977D-D9CF-997BC1B94B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54000" y="83989"/>
            <a:ext cx="2538000" cy="3384000"/>
          </a:xfrm>
          <a:prstGeom prst="rect">
            <a:avLst/>
          </a:prstGeom>
          <a:ln>
            <a:noFill/>
          </a:ln>
          <a:effectLst>
            <a:softEdge rad="112500"/>
          </a:effectLst>
        </p:spPr>
      </p:pic>
      <p:pic>
        <p:nvPicPr>
          <p:cNvPr id="23" name="Picture 22" descr="A white cabinet with a door open&#10;&#10;Description automatically generated with medium confidence">
            <a:extLst>
              <a:ext uri="{FF2B5EF4-FFF2-40B4-BE49-F238E27FC236}">
                <a16:creationId xmlns:a16="http://schemas.microsoft.com/office/drawing/2014/main" id="{256ED987-951F-FB8F-80CE-B57A3C5421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15998" y="3474000"/>
            <a:ext cx="2537999" cy="3384000"/>
          </a:xfrm>
          <a:prstGeom prst="rect">
            <a:avLst/>
          </a:prstGeom>
          <a:ln>
            <a:noFill/>
          </a:ln>
          <a:effectLst>
            <a:softEdge rad="112500"/>
          </a:effectLst>
        </p:spPr>
      </p:pic>
      <p:pic>
        <p:nvPicPr>
          <p:cNvPr id="21" name="Picture 20" descr="A white shelf in a closet&#10;&#10;Description automatically generated">
            <a:extLst>
              <a:ext uri="{FF2B5EF4-FFF2-40B4-BE49-F238E27FC236}">
                <a16:creationId xmlns:a16="http://schemas.microsoft.com/office/drawing/2014/main" id="{ABBC62AE-F3F1-CC1D-FEDE-04E463A0CB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54000" y="3474000"/>
            <a:ext cx="2538000" cy="3384000"/>
          </a:xfrm>
          <a:prstGeom prst="rect">
            <a:avLst/>
          </a:prstGeom>
          <a:ln>
            <a:noFill/>
          </a:ln>
          <a:effectLst>
            <a:softEdge rad="112500"/>
          </a:effectLst>
        </p:spPr>
      </p:pic>
    </p:spTree>
    <p:extLst>
      <p:ext uri="{BB962C8B-B14F-4D97-AF65-F5344CB8AC3E}">
        <p14:creationId xmlns:p14="http://schemas.microsoft.com/office/powerpoint/2010/main" val="392229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nodeType="after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2500"/>
                            </p:stCondLst>
                            <p:childTnLst>
                              <p:par>
                                <p:cTn id="23" presetID="10" presetClass="entr" presetSubtype="0" fill="hold" nodeType="after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par>
                          <p:cTn id="26" fill="hold">
                            <p:stCondLst>
                              <p:cond delay="3500"/>
                            </p:stCondLst>
                            <p:childTnLst>
                              <p:par>
                                <p:cTn id="27" presetID="10" presetClass="entr" presetSubtype="0" fill="hold" nodeType="afterEffect">
                                  <p:stCondLst>
                                    <p:cond delay="5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4500"/>
                            </p:stCondLst>
                            <p:childTnLst>
                              <p:par>
                                <p:cTn id="31" presetID="10" presetClass="entr" presetSubtype="0" fill="hold" nodeType="afterEffect">
                                  <p:stCondLst>
                                    <p:cond delay="5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6">
            <a:extLst>
              <a:ext uri="{FF2B5EF4-FFF2-40B4-BE49-F238E27FC236}">
                <a16:creationId xmlns:a16="http://schemas.microsoft.com/office/drawing/2014/main" id="{A9651743-795E-215D-B1F4-F167F36A765D}"/>
              </a:ext>
            </a:extLst>
          </p:cNvPr>
          <p:cNvSpPr>
            <a:spLocks noGrp="1"/>
          </p:cNvSpPr>
          <p:nvPr>
            <p:ph type="title"/>
          </p:nvPr>
        </p:nvSpPr>
        <p:spPr>
          <a:xfrm>
            <a:off x="433387" y="404832"/>
            <a:ext cx="6167437" cy="466026"/>
          </a:xfrm>
        </p:spPr>
        <p:txBody>
          <a:bodyPr/>
          <a:lstStyle/>
          <a:p>
            <a:r>
              <a:rPr lang="de-DE" b="1" dirty="0"/>
              <a:t>Kingfisher Grove</a:t>
            </a:r>
            <a:endParaRPr lang="en-AU" b="1" dirty="0"/>
          </a:p>
        </p:txBody>
      </p:sp>
      <p:sp>
        <p:nvSpPr>
          <p:cNvPr id="36" name="Text Placeholder 7">
            <a:extLst>
              <a:ext uri="{FF2B5EF4-FFF2-40B4-BE49-F238E27FC236}">
                <a16:creationId xmlns:a16="http://schemas.microsoft.com/office/drawing/2014/main" id="{E810A190-9135-5D1B-D4F2-D839F22F476A}"/>
              </a:ext>
            </a:extLst>
          </p:cNvPr>
          <p:cNvSpPr>
            <a:spLocks noGrp="1"/>
          </p:cNvSpPr>
          <p:nvPr>
            <p:ph type="body" sz="quarter" idx="13"/>
          </p:nvPr>
        </p:nvSpPr>
        <p:spPr>
          <a:xfrm>
            <a:off x="433388" y="889200"/>
            <a:ext cx="6794726" cy="468000"/>
          </a:xfrm>
        </p:spPr>
        <p:txBody>
          <a:bodyPr/>
          <a:lstStyle/>
          <a:p>
            <a:r>
              <a:rPr lang="en-US" sz="2400" dirty="0"/>
              <a:t>Primary Heating Plant – Heat Pump &amp; Storage</a:t>
            </a:r>
          </a:p>
        </p:txBody>
      </p:sp>
      <p:sp>
        <p:nvSpPr>
          <p:cNvPr id="3" name="TextBox 2">
            <a:extLst>
              <a:ext uri="{FF2B5EF4-FFF2-40B4-BE49-F238E27FC236}">
                <a16:creationId xmlns:a16="http://schemas.microsoft.com/office/drawing/2014/main" id="{2439082F-A969-BA9D-B3FC-B38EA85D544F}"/>
              </a:ext>
            </a:extLst>
          </p:cNvPr>
          <p:cNvSpPr txBox="1"/>
          <p:nvPr/>
        </p:nvSpPr>
        <p:spPr>
          <a:xfrm>
            <a:off x="7727324" y="345446"/>
            <a:ext cx="4031288" cy="2384875"/>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pic>
        <p:nvPicPr>
          <p:cNvPr id="8" name="Picture 7" descr="A white chair in front of a building&#10;&#10;Description automatically generated">
            <a:extLst>
              <a:ext uri="{FF2B5EF4-FFF2-40B4-BE49-F238E27FC236}">
                <a16:creationId xmlns:a16="http://schemas.microsoft.com/office/drawing/2014/main" id="{F265BFA6-67E8-51CA-1A3F-A1601BC2A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76" y="4829488"/>
            <a:ext cx="4544084" cy="2045725"/>
          </a:xfrm>
          <a:prstGeom prst="rect">
            <a:avLst/>
          </a:prstGeom>
          <a:effectLst>
            <a:softEdge rad="101600"/>
          </a:effectLst>
        </p:spPr>
      </p:pic>
      <p:pic>
        <p:nvPicPr>
          <p:cNvPr id="10" name="Picture 9" descr="A machine in a garage&#10;&#10;Description automatically generated">
            <a:extLst>
              <a:ext uri="{FF2B5EF4-FFF2-40B4-BE49-F238E27FC236}">
                <a16:creationId xmlns:a16="http://schemas.microsoft.com/office/drawing/2014/main" id="{230FD982-24F5-0ACD-9E8F-ED4F1B8F59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6" y="1952487"/>
            <a:ext cx="6386312" cy="2875086"/>
          </a:xfrm>
          <a:prstGeom prst="rect">
            <a:avLst/>
          </a:prstGeom>
          <a:effectLst>
            <a:softEdge rad="101600"/>
          </a:effectLst>
        </p:spPr>
      </p:pic>
      <p:pic>
        <p:nvPicPr>
          <p:cNvPr id="20" name="Picture 19" descr="A close-up of a pipe system&#10;&#10;Description automatically generated">
            <a:extLst>
              <a:ext uri="{FF2B5EF4-FFF2-40B4-BE49-F238E27FC236}">
                <a16:creationId xmlns:a16="http://schemas.microsoft.com/office/drawing/2014/main" id="{B23E707E-516A-5815-1FC9-79E8440508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4961" y="0"/>
            <a:ext cx="3080742" cy="6858000"/>
          </a:xfrm>
          <a:prstGeom prst="rect">
            <a:avLst/>
          </a:prstGeom>
          <a:effectLst>
            <a:softEdge rad="101600"/>
          </a:effectLst>
        </p:spPr>
      </p:pic>
      <p:pic>
        <p:nvPicPr>
          <p:cNvPr id="22" name="Picture 21" descr="A large grey tank with pipes&#10;&#10;Description automatically generated">
            <a:extLst>
              <a:ext uri="{FF2B5EF4-FFF2-40B4-BE49-F238E27FC236}">
                <a16:creationId xmlns:a16="http://schemas.microsoft.com/office/drawing/2014/main" id="{1871F2CE-F709-520E-D633-B670944258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4860" y="4827574"/>
            <a:ext cx="4510101" cy="2030426"/>
          </a:xfrm>
          <a:prstGeom prst="rect">
            <a:avLst/>
          </a:prstGeom>
          <a:effectLst>
            <a:softEdge rad="101600"/>
          </a:effectLst>
        </p:spPr>
      </p:pic>
      <p:pic>
        <p:nvPicPr>
          <p:cNvPr id="24" name="Picture 23" descr="Pipes in a room&#10;&#10;Description automatically generated">
            <a:extLst>
              <a:ext uri="{FF2B5EF4-FFF2-40B4-BE49-F238E27FC236}">
                <a16:creationId xmlns:a16="http://schemas.microsoft.com/office/drawing/2014/main" id="{270C621B-4144-A49E-7F8F-1CCF751018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7088" y="1270411"/>
            <a:ext cx="2667873" cy="3557164"/>
          </a:xfrm>
          <a:prstGeom prst="rect">
            <a:avLst/>
          </a:prstGeom>
          <a:effectLst>
            <a:softEdge rad="101600"/>
          </a:effectLst>
        </p:spPr>
      </p:pic>
    </p:spTree>
    <p:extLst>
      <p:ext uri="{BB962C8B-B14F-4D97-AF65-F5344CB8AC3E}">
        <p14:creationId xmlns:p14="http://schemas.microsoft.com/office/powerpoint/2010/main" val="964198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AA3F8B9-2B42-A962-2467-98AC9E245D6D}"/>
              </a:ext>
            </a:extLst>
          </p:cNvPr>
          <p:cNvGrpSpPr/>
          <p:nvPr/>
        </p:nvGrpSpPr>
        <p:grpSpPr>
          <a:xfrm>
            <a:off x="3211110" y="-1"/>
            <a:ext cx="8979335" cy="4160779"/>
            <a:chOff x="3211110" y="-1"/>
            <a:chExt cx="8979335" cy="4160779"/>
          </a:xfrm>
        </p:grpSpPr>
        <p:pic>
          <p:nvPicPr>
            <p:cNvPr id="11" name="Picture 10">
              <a:extLst>
                <a:ext uri="{FF2B5EF4-FFF2-40B4-BE49-F238E27FC236}">
                  <a16:creationId xmlns:a16="http://schemas.microsoft.com/office/drawing/2014/main" id="{28584432-2556-5E1F-DBF3-8CFC448AD9DA}"/>
                </a:ext>
              </a:extLst>
            </p:cNvPr>
            <p:cNvPicPr>
              <a:picLocks noChangeAspect="1"/>
            </p:cNvPicPr>
            <p:nvPr/>
          </p:nvPicPr>
          <p:blipFill>
            <a:blip r:embed="rId3"/>
            <a:stretch>
              <a:fillRect/>
            </a:stretch>
          </p:blipFill>
          <p:spPr>
            <a:xfrm>
              <a:off x="3211110" y="-1"/>
              <a:ext cx="8979335" cy="4146487"/>
            </a:xfrm>
            <a:prstGeom prst="rect">
              <a:avLst/>
            </a:prstGeom>
          </p:spPr>
        </p:pic>
        <p:sp>
          <p:nvSpPr>
            <p:cNvPr id="2" name="TextBox 1">
              <a:extLst>
                <a:ext uri="{FF2B5EF4-FFF2-40B4-BE49-F238E27FC236}">
                  <a16:creationId xmlns:a16="http://schemas.microsoft.com/office/drawing/2014/main" id="{50AC1C3D-EE30-0862-5BDF-3C795AC37A6F}"/>
                </a:ext>
              </a:extLst>
            </p:cNvPr>
            <p:cNvSpPr txBox="1"/>
            <p:nvPr/>
          </p:nvSpPr>
          <p:spPr>
            <a:xfrm>
              <a:off x="4465674" y="3621072"/>
              <a:ext cx="914400" cy="255182"/>
            </a:xfrm>
            <a:prstGeom prst="rect">
              <a:avLst/>
            </a:prstGeom>
          </p:spPr>
          <p:txBody>
            <a:bodyPr wrap="none" lIns="0" tIns="0" rIns="0" bIns="0" rtlCol="0">
              <a:noAutofit/>
            </a:bodyPr>
            <a:lstStyle/>
            <a:p>
              <a:pPr marL="180975" indent="-180975" algn="l">
                <a:buClr>
                  <a:schemeClr val="tx2"/>
                </a:buClr>
                <a:buSzPct val="120000"/>
                <a:buFont typeface="Arial" panose="020B0604020202020204" pitchFamily="34" charset="0"/>
                <a:buChar char="•"/>
              </a:pPr>
              <a:r>
                <a:rPr lang="en-AU" sz="1200" b="1" dirty="0"/>
                <a:t>Building A</a:t>
              </a:r>
            </a:p>
          </p:txBody>
        </p:sp>
        <p:sp>
          <p:nvSpPr>
            <p:cNvPr id="8" name="TextBox 7">
              <a:extLst>
                <a:ext uri="{FF2B5EF4-FFF2-40B4-BE49-F238E27FC236}">
                  <a16:creationId xmlns:a16="http://schemas.microsoft.com/office/drawing/2014/main" id="{49375191-A308-E472-ABD5-E716243E162E}"/>
                </a:ext>
              </a:extLst>
            </p:cNvPr>
            <p:cNvSpPr txBox="1"/>
            <p:nvPr/>
          </p:nvSpPr>
          <p:spPr>
            <a:xfrm>
              <a:off x="7843234" y="3740546"/>
              <a:ext cx="914400" cy="255182"/>
            </a:xfrm>
            <a:prstGeom prst="rect">
              <a:avLst/>
            </a:prstGeom>
          </p:spPr>
          <p:txBody>
            <a:bodyPr wrap="none" lIns="0" tIns="0" rIns="0" bIns="0" rtlCol="0">
              <a:noAutofit/>
            </a:bodyPr>
            <a:lstStyle/>
            <a:p>
              <a:pPr marL="180975" indent="-180975" algn="l">
                <a:buClr>
                  <a:schemeClr val="tx2"/>
                </a:buClr>
                <a:buSzPct val="120000"/>
                <a:buFont typeface="Arial" panose="020B0604020202020204" pitchFamily="34" charset="0"/>
                <a:buChar char="•"/>
              </a:pPr>
              <a:r>
                <a:rPr lang="en-AU" sz="1200" b="1" dirty="0"/>
                <a:t>Building B</a:t>
              </a:r>
            </a:p>
          </p:txBody>
        </p:sp>
        <p:sp>
          <p:nvSpPr>
            <p:cNvPr id="9" name="TextBox 8">
              <a:extLst>
                <a:ext uri="{FF2B5EF4-FFF2-40B4-BE49-F238E27FC236}">
                  <a16:creationId xmlns:a16="http://schemas.microsoft.com/office/drawing/2014/main" id="{36EA9899-1113-9526-335F-EAA87DCA5F5B}"/>
                </a:ext>
              </a:extLst>
            </p:cNvPr>
            <p:cNvSpPr txBox="1"/>
            <p:nvPr/>
          </p:nvSpPr>
          <p:spPr>
            <a:xfrm>
              <a:off x="10416362" y="3905596"/>
              <a:ext cx="914400" cy="255182"/>
            </a:xfrm>
            <a:prstGeom prst="rect">
              <a:avLst/>
            </a:prstGeom>
          </p:spPr>
          <p:txBody>
            <a:bodyPr wrap="none" lIns="0" tIns="0" rIns="0" bIns="0" rtlCol="0">
              <a:noAutofit/>
            </a:bodyPr>
            <a:lstStyle/>
            <a:p>
              <a:pPr marL="180975" indent="-180975" algn="l">
                <a:buClr>
                  <a:schemeClr val="tx2"/>
                </a:buClr>
                <a:buSzPct val="120000"/>
                <a:buFont typeface="Arial" panose="020B0604020202020204" pitchFamily="34" charset="0"/>
                <a:buChar char="•"/>
              </a:pPr>
              <a:r>
                <a:rPr lang="en-AU" sz="1200" b="1" dirty="0"/>
                <a:t>Building C</a:t>
              </a:r>
            </a:p>
          </p:txBody>
        </p:sp>
      </p:grpSp>
      <p:pic>
        <p:nvPicPr>
          <p:cNvPr id="5" name="Picture 4">
            <a:extLst>
              <a:ext uri="{FF2B5EF4-FFF2-40B4-BE49-F238E27FC236}">
                <a16:creationId xmlns:a16="http://schemas.microsoft.com/office/drawing/2014/main" id="{06E68E91-0B30-F887-C6DA-454EEB3E021F}"/>
              </a:ext>
            </a:extLst>
          </p:cNvPr>
          <p:cNvPicPr>
            <a:picLocks noChangeAspect="1"/>
          </p:cNvPicPr>
          <p:nvPr/>
        </p:nvPicPr>
        <p:blipFill rotWithShape="1">
          <a:blip r:embed="rId4"/>
          <a:srcRect l="29997" t="11024"/>
          <a:stretch/>
        </p:blipFill>
        <p:spPr>
          <a:xfrm>
            <a:off x="278365" y="4714018"/>
            <a:ext cx="4948275" cy="1910545"/>
          </a:xfrm>
          <a:prstGeom prst="rect">
            <a:avLst/>
          </a:prstGeom>
          <a:ln w="12700" cap="sq">
            <a:solidFill>
              <a:srgbClr val="636566"/>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EE99F14-996E-E4B4-8F0E-F27D04E0437A}"/>
              </a:ext>
            </a:extLst>
          </p:cNvPr>
          <p:cNvPicPr>
            <a:picLocks noChangeAspect="1"/>
          </p:cNvPicPr>
          <p:nvPr/>
        </p:nvPicPr>
        <p:blipFill rotWithShape="1">
          <a:blip r:embed="rId5"/>
          <a:srcRect l="9940" r="10710"/>
          <a:stretch/>
        </p:blipFill>
        <p:spPr>
          <a:xfrm>
            <a:off x="5619734" y="5521407"/>
            <a:ext cx="6401936" cy="1105071"/>
          </a:xfrm>
          <a:prstGeom prst="rect">
            <a:avLst/>
          </a:prstGeom>
          <a:ln w="12700" cap="sq">
            <a:solidFill>
              <a:srgbClr val="636566"/>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FB27DED7-0D1A-33C2-28B5-7CD2193A7349}"/>
              </a:ext>
            </a:extLst>
          </p:cNvPr>
          <p:cNvSpPr txBox="1"/>
          <p:nvPr/>
        </p:nvSpPr>
        <p:spPr>
          <a:xfrm>
            <a:off x="6222883" y="5257035"/>
            <a:ext cx="5798787" cy="264372"/>
          </a:xfrm>
          <a:prstGeom prst="rect">
            <a:avLst/>
          </a:prstGeom>
        </p:spPr>
        <p:txBody>
          <a:bodyPr wrap="square" lIns="0" tIns="0" rIns="0" bIns="0" rtlCol="0">
            <a:noAutofit/>
          </a:bodyPr>
          <a:lstStyle/>
          <a:p>
            <a:pPr algn="r">
              <a:buClr>
                <a:schemeClr val="tx2"/>
              </a:buClr>
              <a:buSzPct val="120000"/>
            </a:pPr>
            <a:r>
              <a:rPr lang="en-AU" sz="1400" dirty="0">
                <a:solidFill>
                  <a:srgbClr val="636566"/>
                </a:solidFill>
              </a:rPr>
              <a:t>Typical floor Regudis W-HTE apartment connection &amp; pipe size</a:t>
            </a:r>
          </a:p>
        </p:txBody>
      </p:sp>
      <p:sp>
        <p:nvSpPr>
          <p:cNvPr id="36" name="Text Placeholder 7">
            <a:extLst>
              <a:ext uri="{FF2B5EF4-FFF2-40B4-BE49-F238E27FC236}">
                <a16:creationId xmlns:a16="http://schemas.microsoft.com/office/drawing/2014/main" id="{E810A190-9135-5D1B-D4F2-D839F22F476A}"/>
              </a:ext>
            </a:extLst>
          </p:cNvPr>
          <p:cNvSpPr>
            <a:spLocks noGrp="1"/>
          </p:cNvSpPr>
          <p:nvPr>
            <p:ph type="body" sz="quarter" idx="13"/>
          </p:nvPr>
        </p:nvSpPr>
        <p:spPr>
          <a:xfrm>
            <a:off x="433388" y="889200"/>
            <a:ext cx="6167438" cy="468000"/>
          </a:xfrm>
        </p:spPr>
        <p:txBody>
          <a:bodyPr/>
          <a:lstStyle/>
          <a:p>
            <a:r>
              <a:rPr lang="en-US" sz="2400" dirty="0"/>
              <a:t>Primary HW Network</a:t>
            </a:r>
          </a:p>
        </p:txBody>
      </p:sp>
      <p:sp>
        <p:nvSpPr>
          <p:cNvPr id="3" name="TextBox 2">
            <a:extLst>
              <a:ext uri="{FF2B5EF4-FFF2-40B4-BE49-F238E27FC236}">
                <a16:creationId xmlns:a16="http://schemas.microsoft.com/office/drawing/2014/main" id="{2439082F-A969-BA9D-B3FC-B38EA85D544F}"/>
              </a:ext>
            </a:extLst>
          </p:cNvPr>
          <p:cNvSpPr txBox="1"/>
          <p:nvPr/>
        </p:nvSpPr>
        <p:spPr>
          <a:xfrm>
            <a:off x="7727324" y="345446"/>
            <a:ext cx="4031288" cy="2384875"/>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sp>
        <p:nvSpPr>
          <p:cNvPr id="4" name="TextBox 3">
            <a:extLst>
              <a:ext uri="{FF2B5EF4-FFF2-40B4-BE49-F238E27FC236}">
                <a16:creationId xmlns:a16="http://schemas.microsoft.com/office/drawing/2014/main" id="{02D50B27-BA86-9C22-324C-004D929F42F9}"/>
              </a:ext>
            </a:extLst>
          </p:cNvPr>
          <p:cNvSpPr txBox="1"/>
          <p:nvPr/>
        </p:nvSpPr>
        <p:spPr>
          <a:xfrm>
            <a:off x="7843234" y="404832"/>
            <a:ext cx="3915378" cy="2222458"/>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sp>
        <p:nvSpPr>
          <p:cNvPr id="10" name="TextBox 9">
            <a:extLst>
              <a:ext uri="{FF2B5EF4-FFF2-40B4-BE49-F238E27FC236}">
                <a16:creationId xmlns:a16="http://schemas.microsoft.com/office/drawing/2014/main" id="{EAF13D75-C4C4-A2EC-A844-55055337E73E}"/>
              </a:ext>
            </a:extLst>
          </p:cNvPr>
          <p:cNvSpPr txBox="1"/>
          <p:nvPr/>
        </p:nvSpPr>
        <p:spPr>
          <a:xfrm>
            <a:off x="143155" y="3322256"/>
            <a:ext cx="3067955" cy="1107996"/>
          </a:xfrm>
          <a:prstGeom prst="rect">
            <a:avLst/>
          </a:prstGeom>
          <a:noFill/>
        </p:spPr>
        <p:txBody>
          <a:bodyPr wrap="square">
            <a:spAutoFit/>
          </a:bodyPr>
          <a:lstStyle/>
          <a:p>
            <a:pPr algn="just"/>
            <a:r>
              <a:rPr lang="en-US" sz="1100" b="1" dirty="0"/>
              <a:t>Note</a:t>
            </a:r>
            <a:r>
              <a:rPr lang="en-US" sz="1100" dirty="0"/>
              <a:t>:</a:t>
            </a:r>
          </a:p>
          <a:p>
            <a:pPr algn="just"/>
            <a:r>
              <a:rPr lang="en-US" sz="1100" dirty="0"/>
              <a:t>Building A has a 150-kW heat pump system that supplies water at 65°C. This system includes a 4500L buffer storage, strategically sized to meet future DHW demands for all buildings in Kingfisher Grove, including Buildings A, B, and C.</a:t>
            </a:r>
          </a:p>
        </p:txBody>
      </p:sp>
      <p:sp>
        <p:nvSpPr>
          <p:cNvPr id="35" name="Title 6">
            <a:extLst>
              <a:ext uri="{FF2B5EF4-FFF2-40B4-BE49-F238E27FC236}">
                <a16:creationId xmlns:a16="http://schemas.microsoft.com/office/drawing/2014/main" id="{A9651743-795E-215D-B1F4-F167F36A765D}"/>
              </a:ext>
            </a:extLst>
          </p:cNvPr>
          <p:cNvSpPr>
            <a:spLocks noGrp="1"/>
          </p:cNvSpPr>
          <p:nvPr>
            <p:ph type="title"/>
          </p:nvPr>
        </p:nvSpPr>
        <p:spPr>
          <a:xfrm>
            <a:off x="433387" y="404832"/>
            <a:ext cx="6167437" cy="466026"/>
          </a:xfrm>
        </p:spPr>
        <p:txBody>
          <a:bodyPr/>
          <a:lstStyle/>
          <a:p>
            <a:r>
              <a:rPr lang="de-DE" b="1" dirty="0"/>
              <a:t>Kingfisher Grove</a:t>
            </a:r>
            <a:endParaRPr lang="en-AU" b="1" dirty="0"/>
          </a:p>
        </p:txBody>
      </p:sp>
    </p:spTree>
    <p:extLst>
      <p:ext uri="{BB962C8B-B14F-4D97-AF65-F5344CB8AC3E}">
        <p14:creationId xmlns:p14="http://schemas.microsoft.com/office/powerpoint/2010/main" val="117109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6">
            <a:extLst>
              <a:ext uri="{FF2B5EF4-FFF2-40B4-BE49-F238E27FC236}">
                <a16:creationId xmlns:a16="http://schemas.microsoft.com/office/drawing/2014/main" id="{A9651743-795E-215D-B1F4-F167F36A765D}"/>
              </a:ext>
            </a:extLst>
          </p:cNvPr>
          <p:cNvSpPr>
            <a:spLocks noGrp="1"/>
          </p:cNvSpPr>
          <p:nvPr>
            <p:ph type="title"/>
          </p:nvPr>
        </p:nvSpPr>
        <p:spPr>
          <a:xfrm>
            <a:off x="433388" y="404832"/>
            <a:ext cx="5179762" cy="466026"/>
          </a:xfrm>
        </p:spPr>
        <p:txBody>
          <a:bodyPr/>
          <a:lstStyle/>
          <a:p>
            <a:r>
              <a:rPr lang="en-AU" b="1" dirty="0"/>
              <a:t>Kingfisher Grove</a:t>
            </a:r>
          </a:p>
        </p:txBody>
      </p:sp>
      <p:sp>
        <p:nvSpPr>
          <p:cNvPr id="36" name="Text Placeholder 7">
            <a:extLst>
              <a:ext uri="{FF2B5EF4-FFF2-40B4-BE49-F238E27FC236}">
                <a16:creationId xmlns:a16="http://schemas.microsoft.com/office/drawing/2014/main" id="{E810A190-9135-5D1B-D4F2-D839F22F476A}"/>
              </a:ext>
            </a:extLst>
          </p:cNvPr>
          <p:cNvSpPr>
            <a:spLocks noGrp="1"/>
          </p:cNvSpPr>
          <p:nvPr>
            <p:ph type="body" sz="quarter" idx="13"/>
          </p:nvPr>
        </p:nvSpPr>
        <p:spPr>
          <a:xfrm>
            <a:off x="433388" y="889200"/>
            <a:ext cx="6167438" cy="468000"/>
          </a:xfrm>
        </p:spPr>
        <p:txBody>
          <a:bodyPr/>
          <a:lstStyle/>
          <a:p>
            <a:r>
              <a:rPr lang="en-AU" sz="2400" dirty="0"/>
              <a:t>Primary Heating Water Plant BIM Design</a:t>
            </a:r>
          </a:p>
        </p:txBody>
      </p:sp>
      <p:sp>
        <p:nvSpPr>
          <p:cNvPr id="3" name="TextBox 2">
            <a:extLst>
              <a:ext uri="{FF2B5EF4-FFF2-40B4-BE49-F238E27FC236}">
                <a16:creationId xmlns:a16="http://schemas.microsoft.com/office/drawing/2014/main" id="{2439082F-A969-BA9D-B3FC-B38EA85D544F}"/>
              </a:ext>
            </a:extLst>
          </p:cNvPr>
          <p:cNvSpPr txBox="1"/>
          <p:nvPr/>
        </p:nvSpPr>
        <p:spPr>
          <a:xfrm>
            <a:off x="7727324" y="345446"/>
            <a:ext cx="4031288" cy="2384875"/>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sp>
        <p:nvSpPr>
          <p:cNvPr id="4" name="TextBox 3">
            <a:extLst>
              <a:ext uri="{FF2B5EF4-FFF2-40B4-BE49-F238E27FC236}">
                <a16:creationId xmlns:a16="http://schemas.microsoft.com/office/drawing/2014/main" id="{02D50B27-BA86-9C22-324C-004D929F42F9}"/>
              </a:ext>
            </a:extLst>
          </p:cNvPr>
          <p:cNvSpPr txBox="1"/>
          <p:nvPr/>
        </p:nvSpPr>
        <p:spPr>
          <a:xfrm>
            <a:off x="7843234" y="404832"/>
            <a:ext cx="3915378" cy="2222458"/>
          </a:xfrm>
          <a:prstGeom prst="rect">
            <a:avLst/>
          </a:prstGeom>
        </p:spPr>
        <p:txBody>
          <a:bodyPr wrap="square" lIns="0" tIns="0" rIns="0" bIns="0" rtlCol="0">
            <a:noAutofit/>
          </a:bodyPr>
          <a:lstStyle/>
          <a:p>
            <a:pPr marL="180975" indent="-180975" algn="l">
              <a:buClr>
                <a:schemeClr val="tx2"/>
              </a:buClr>
              <a:buSzPct val="120000"/>
              <a:buFont typeface="Arial" panose="020B0604020202020204" pitchFamily="34" charset="0"/>
              <a:buChar char="•"/>
            </a:pPr>
            <a:endParaRPr lang="en-AU" sz="1600" dirty="0"/>
          </a:p>
        </p:txBody>
      </p:sp>
      <p:grpSp>
        <p:nvGrpSpPr>
          <p:cNvPr id="6" name="Group 5">
            <a:extLst>
              <a:ext uri="{FF2B5EF4-FFF2-40B4-BE49-F238E27FC236}">
                <a16:creationId xmlns:a16="http://schemas.microsoft.com/office/drawing/2014/main" id="{8A9977A0-7E7E-44EE-0DDD-4CE3CFD91269}"/>
              </a:ext>
            </a:extLst>
          </p:cNvPr>
          <p:cNvGrpSpPr/>
          <p:nvPr/>
        </p:nvGrpSpPr>
        <p:grpSpPr>
          <a:xfrm>
            <a:off x="173620" y="2187615"/>
            <a:ext cx="11791490" cy="4594186"/>
            <a:chOff x="433388" y="2409825"/>
            <a:chExt cx="11531722" cy="4371976"/>
          </a:xfrm>
        </p:grpSpPr>
        <p:pic>
          <p:nvPicPr>
            <p:cNvPr id="2" name="Picture 1">
              <a:extLst>
                <a:ext uri="{FF2B5EF4-FFF2-40B4-BE49-F238E27FC236}">
                  <a16:creationId xmlns:a16="http://schemas.microsoft.com/office/drawing/2014/main" id="{1D212EDA-BAE2-8710-8295-93D080962DFC}"/>
                </a:ext>
              </a:extLst>
            </p:cNvPr>
            <p:cNvPicPr>
              <a:picLocks noChangeAspect="1"/>
            </p:cNvPicPr>
            <p:nvPr/>
          </p:nvPicPr>
          <p:blipFill rotWithShape="1">
            <a:blip r:embed="rId3"/>
            <a:srcRect l="3122" r="-605" b="6338"/>
            <a:stretch/>
          </p:blipFill>
          <p:spPr>
            <a:xfrm>
              <a:off x="433388" y="2409825"/>
              <a:ext cx="11531722" cy="4371976"/>
            </a:xfrm>
            <a:prstGeom prst="rect">
              <a:avLst/>
            </a:prstGeom>
          </p:spPr>
        </p:pic>
        <p:sp>
          <p:nvSpPr>
            <p:cNvPr id="5" name="Text Placeholder 7">
              <a:extLst>
                <a:ext uri="{FF2B5EF4-FFF2-40B4-BE49-F238E27FC236}">
                  <a16:creationId xmlns:a16="http://schemas.microsoft.com/office/drawing/2014/main" id="{5C9BE98C-8A3C-51D3-D504-D52017A7991B}"/>
                </a:ext>
              </a:extLst>
            </p:cNvPr>
            <p:cNvSpPr txBox="1">
              <a:spLocks/>
            </p:cNvSpPr>
            <p:nvPr/>
          </p:nvSpPr>
          <p:spPr>
            <a:xfrm>
              <a:off x="6319838" y="2839569"/>
              <a:ext cx="1135689" cy="640568"/>
            </a:xfrm>
            <a:prstGeom prst="rect">
              <a:avLst/>
            </a:prstGeom>
            <a:solidFill>
              <a:schemeClr val="bg1"/>
            </a:solidFill>
          </p:spPr>
          <p:txBody>
            <a:bodyPr vert="horz" lIns="0" tIns="0" rIns="0" bIns="0" rtlCol="0" anchor="t">
              <a:noAutofit/>
            </a:bodyPr>
            <a:lstStyle>
              <a:lvl1pPr marL="0" indent="0" algn="l" defTabSz="914400" rtl="0" eaLnBrk="1" latinLnBrk="0" hangingPunct="1">
                <a:lnSpc>
                  <a:spcPct val="100000"/>
                </a:lnSpc>
                <a:spcBef>
                  <a:spcPts val="0"/>
                </a:spcBef>
                <a:spcAft>
                  <a:spcPts val="1000"/>
                </a:spcAft>
                <a:buClr>
                  <a:schemeClr val="tx2"/>
                </a:buClr>
                <a:buSzPct val="120000"/>
                <a:buFont typeface="Arial" panose="020B0604020202020204" pitchFamily="34" charset="0"/>
                <a:buNone/>
                <a:defRPr lang="de-DE" sz="3200" kern="1200" dirty="0" smtClean="0">
                  <a:solidFill>
                    <a:schemeClr val="tx1"/>
                  </a:solidFill>
                  <a:latin typeface="Azo Sans 2 Light" panose="020B0403030503020204" pitchFamily="34" charset="0"/>
                  <a:ea typeface="+mn-ea"/>
                  <a:cs typeface="+mn-cs"/>
                </a:defRPr>
              </a:lvl1pPr>
              <a:lvl2pPr marL="180975" indent="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None/>
                <a:defRPr sz="1600" kern="1200">
                  <a:solidFill>
                    <a:schemeClr val="tx1"/>
                  </a:solidFill>
                  <a:latin typeface="Azo Sans 2" panose="020B0603030503020204" pitchFamily="34" charset="0"/>
                  <a:ea typeface="+mn-ea"/>
                  <a:cs typeface="+mn-cs"/>
                </a:defRPr>
              </a:lvl2pPr>
              <a:lvl3pPr marL="542925"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3pPr>
              <a:lvl4pPr marL="714375" indent="-171450"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4pPr>
              <a:lvl5pPr marL="895350" indent="-180975" algn="l" defTabSz="914400" rtl="0" eaLnBrk="1" latinLnBrk="0" hangingPunct="1">
                <a:lnSpc>
                  <a:spcPct val="120000"/>
                </a:lnSpc>
                <a:spcBef>
                  <a:spcPts val="0"/>
                </a:spcBef>
                <a:spcAft>
                  <a:spcPts val="1000"/>
                </a:spcAft>
                <a:buClr>
                  <a:schemeClr val="tx2"/>
                </a:buClr>
                <a:buSzPct val="120000"/>
                <a:buFont typeface="Arial" panose="020B0604020202020204" pitchFamily="34" charset="0"/>
                <a:buChar char="•"/>
                <a:defRPr sz="1600" kern="1200">
                  <a:solidFill>
                    <a:schemeClr val="tx1"/>
                  </a:solidFill>
                  <a:latin typeface="Azo Sans 2" panose="020B06030305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700" dirty="0"/>
                <a:t>Secondary Flow</a:t>
              </a:r>
            </a:p>
            <a:p>
              <a:pPr>
                <a:spcAft>
                  <a:spcPts val="0"/>
                </a:spcAft>
              </a:pPr>
              <a:r>
                <a:rPr lang="en-AU" sz="700" dirty="0"/>
                <a:t>Secondary Return</a:t>
              </a:r>
            </a:p>
            <a:p>
              <a:pPr>
                <a:spcAft>
                  <a:spcPts val="0"/>
                </a:spcAft>
              </a:pPr>
              <a:r>
                <a:rPr lang="en-AU" sz="700" dirty="0"/>
                <a:t>Primary Flow</a:t>
              </a:r>
            </a:p>
            <a:p>
              <a:pPr>
                <a:spcAft>
                  <a:spcPts val="0"/>
                </a:spcAft>
              </a:pPr>
              <a:r>
                <a:rPr lang="en-AU" sz="700" dirty="0"/>
                <a:t>Primary Return</a:t>
              </a:r>
            </a:p>
          </p:txBody>
        </p:sp>
      </p:grpSp>
      <p:sp>
        <p:nvSpPr>
          <p:cNvPr id="9" name="TextBox 8">
            <a:extLst>
              <a:ext uri="{FF2B5EF4-FFF2-40B4-BE49-F238E27FC236}">
                <a16:creationId xmlns:a16="http://schemas.microsoft.com/office/drawing/2014/main" id="{81A78F23-D5C7-6DBF-BDEB-BBCAE79FD889}"/>
              </a:ext>
            </a:extLst>
          </p:cNvPr>
          <p:cNvSpPr txBox="1"/>
          <p:nvPr/>
        </p:nvSpPr>
        <p:spPr>
          <a:xfrm>
            <a:off x="7610474" y="260610"/>
            <a:ext cx="4581525" cy="2554545"/>
          </a:xfrm>
          <a:prstGeom prst="rect">
            <a:avLst/>
          </a:prstGeom>
          <a:noFill/>
        </p:spPr>
        <p:txBody>
          <a:bodyPr wrap="square">
            <a:spAutoFit/>
          </a:bodyPr>
          <a:lstStyle/>
          <a:p>
            <a:pPr>
              <a:spcAft>
                <a:spcPts val="600"/>
              </a:spcAft>
              <a:buClr>
                <a:schemeClr val="tx2"/>
              </a:buClr>
              <a:buSzPct val="120000"/>
            </a:pPr>
            <a:r>
              <a:rPr lang="en-AU" sz="1800" dirty="0">
                <a:solidFill>
                  <a:srgbClr val="00B1EB"/>
                </a:solidFill>
              </a:rPr>
              <a:t>Overview</a:t>
            </a:r>
          </a:p>
          <a:p>
            <a:pPr marL="285750" indent="-285750">
              <a:spcAft>
                <a:spcPts val="600"/>
              </a:spcAft>
              <a:buClr>
                <a:schemeClr val="tx2"/>
              </a:buClr>
              <a:buSzPct val="120000"/>
              <a:buFont typeface="Arial" panose="020B0604020202020204" pitchFamily="34" charset="0"/>
              <a:buChar char="•"/>
            </a:pPr>
            <a:r>
              <a:rPr lang="en-AU" sz="1600" dirty="0"/>
              <a:t>150 kw at 65°c </a:t>
            </a:r>
            <a:r>
              <a:rPr lang="en-AU" sz="1600" dirty="0" err="1"/>
              <a:t>Clivet</a:t>
            </a:r>
            <a:r>
              <a:rPr lang="en-AU" sz="1600" dirty="0"/>
              <a:t> / Masterflow heat pump</a:t>
            </a:r>
          </a:p>
          <a:p>
            <a:pPr marL="285750" indent="-285750">
              <a:spcAft>
                <a:spcPts val="600"/>
              </a:spcAft>
              <a:buClr>
                <a:schemeClr val="tx2"/>
              </a:buClr>
              <a:buSzPct val="120000"/>
              <a:buFont typeface="Arial" panose="020B0604020202020204" pitchFamily="34" charset="0"/>
              <a:buChar char="•"/>
            </a:pPr>
            <a:r>
              <a:rPr lang="en-AU" sz="1600" dirty="0"/>
              <a:t>4,500 litres of buffer storage</a:t>
            </a:r>
          </a:p>
          <a:p>
            <a:pPr marL="285750" indent="-285750">
              <a:spcAft>
                <a:spcPts val="600"/>
              </a:spcAft>
              <a:buClr>
                <a:schemeClr val="tx2"/>
              </a:buClr>
              <a:buSzPct val="120000"/>
              <a:buFont typeface="Arial" panose="020B0604020202020204" pitchFamily="34" charset="0"/>
              <a:buChar char="•"/>
            </a:pPr>
            <a:r>
              <a:rPr lang="en-AU" sz="1600" dirty="0"/>
              <a:t>Primary &amp; secondary HHW pumps</a:t>
            </a:r>
          </a:p>
          <a:p>
            <a:pPr marL="285750" indent="-285750">
              <a:spcAft>
                <a:spcPts val="600"/>
              </a:spcAft>
              <a:buClr>
                <a:schemeClr val="tx2"/>
              </a:buClr>
              <a:buSzPct val="120000"/>
              <a:buFont typeface="Arial" panose="020B0604020202020204" pitchFamily="34" charset="0"/>
              <a:buChar char="•"/>
            </a:pPr>
            <a:r>
              <a:rPr lang="en-AU" sz="1600" dirty="0"/>
              <a:t>Provision to extend to buildings B &amp; C</a:t>
            </a:r>
          </a:p>
          <a:p>
            <a:pPr marL="285750" indent="-285750">
              <a:spcAft>
                <a:spcPts val="600"/>
              </a:spcAft>
              <a:buClr>
                <a:schemeClr val="tx2"/>
              </a:buClr>
              <a:buSzPct val="120000"/>
              <a:buFont typeface="Arial" panose="020B0604020202020204" pitchFamily="34" charset="0"/>
              <a:buChar char="•"/>
            </a:pPr>
            <a:r>
              <a:rPr lang="en-AU" sz="1600" dirty="0"/>
              <a:t>142x Regudis stations in total</a:t>
            </a:r>
          </a:p>
          <a:p>
            <a:pPr marL="285750" indent="-285750">
              <a:spcAft>
                <a:spcPts val="600"/>
              </a:spcAft>
              <a:buClr>
                <a:schemeClr val="tx2"/>
              </a:buClr>
              <a:buSzPct val="120000"/>
              <a:buFont typeface="Arial" panose="020B0604020202020204" pitchFamily="34" charset="0"/>
              <a:buChar char="•"/>
            </a:pPr>
            <a:r>
              <a:rPr lang="en-AU" sz="1600" dirty="0"/>
              <a:t>Associated expansion tanks, dosing pot and switchboard with Regtronic plantroom controls</a:t>
            </a:r>
          </a:p>
        </p:txBody>
      </p:sp>
    </p:spTree>
    <p:extLst>
      <p:ext uri="{BB962C8B-B14F-4D97-AF65-F5344CB8AC3E}">
        <p14:creationId xmlns:p14="http://schemas.microsoft.com/office/powerpoint/2010/main" val="369729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7F704251-28C8-A3D6-7D8A-B80BFA54BC69}"/>
              </a:ext>
            </a:extLst>
          </p:cNvPr>
          <p:cNvSpPr>
            <a:spLocks noGrp="1"/>
          </p:cNvSpPr>
          <p:nvPr>
            <p:ph type="body" sz="quarter" idx="13"/>
          </p:nvPr>
        </p:nvSpPr>
        <p:spPr>
          <a:xfrm>
            <a:off x="433387" y="889200"/>
            <a:ext cx="11325225" cy="468000"/>
          </a:xfrm>
        </p:spPr>
        <p:txBody>
          <a:bodyPr/>
          <a:lstStyle/>
          <a:p>
            <a:r>
              <a:rPr lang="en-US" sz="2400" dirty="0"/>
              <a:t>Case Study – Commercial Tower</a:t>
            </a:r>
          </a:p>
        </p:txBody>
      </p:sp>
      <p:sp>
        <p:nvSpPr>
          <p:cNvPr id="5" name="TextBox 4">
            <a:extLst>
              <a:ext uri="{FF2B5EF4-FFF2-40B4-BE49-F238E27FC236}">
                <a16:creationId xmlns:a16="http://schemas.microsoft.com/office/drawing/2014/main" id="{6AFDAF2E-6FB0-AE27-6D26-25C81539A4A0}"/>
              </a:ext>
            </a:extLst>
          </p:cNvPr>
          <p:cNvSpPr txBox="1"/>
          <p:nvPr/>
        </p:nvSpPr>
        <p:spPr>
          <a:xfrm>
            <a:off x="6667805" y="1853459"/>
            <a:ext cx="5205108" cy="4254336"/>
          </a:xfrm>
          <a:prstGeom prst="rect">
            <a:avLst/>
          </a:prstGeom>
        </p:spPr>
        <p:txBody>
          <a:bodyPr wrap="square" lIns="0" tIns="0" rIns="0" bIns="0" rtlCol="0">
            <a:noAutofit/>
          </a:bodyPr>
          <a:lstStyle/>
          <a:p>
            <a:pPr>
              <a:spcAft>
                <a:spcPts val="600"/>
              </a:spcAft>
              <a:buClr>
                <a:schemeClr val="tx2"/>
              </a:buClr>
              <a:buSzPct val="120000"/>
            </a:pPr>
            <a:r>
              <a:rPr lang="en-US" sz="2000" dirty="0">
                <a:solidFill>
                  <a:srgbClr val="00B1EB"/>
                </a:solidFill>
              </a:rPr>
              <a:t>Project</a:t>
            </a:r>
            <a:endParaRPr lang="en-US" dirty="0">
              <a:solidFill>
                <a:srgbClr val="00B1EB"/>
              </a:solidFill>
            </a:endParaRPr>
          </a:p>
          <a:p>
            <a:pPr>
              <a:spcAft>
                <a:spcPts val="600"/>
              </a:spcAft>
              <a:buClr>
                <a:schemeClr val="tx2"/>
              </a:buClr>
              <a:buSzPct val="120000"/>
            </a:pPr>
            <a:r>
              <a:rPr lang="en-US" sz="1600" dirty="0"/>
              <a:t>Commercial Tower</a:t>
            </a:r>
          </a:p>
          <a:p>
            <a:pPr>
              <a:spcAft>
                <a:spcPts val="600"/>
              </a:spcAft>
              <a:buClr>
                <a:schemeClr val="tx2"/>
              </a:buClr>
              <a:buSzPct val="120000"/>
            </a:pPr>
            <a:endParaRPr lang="en-US" dirty="0">
              <a:solidFill>
                <a:srgbClr val="00B1EB"/>
              </a:solidFill>
            </a:endParaRPr>
          </a:p>
          <a:p>
            <a:pPr>
              <a:spcAft>
                <a:spcPts val="600"/>
              </a:spcAft>
              <a:buClr>
                <a:schemeClr val="tx2"/>
              </a:buClr>
              <a:buSzPct val="120000"/>
            </a:pPr>
            <a:r>
              <a:rPr lang="en-US" sz="2000" dirty="0">
                <a:solidFill>
                  <a:srgbClr val="00B1EB"/>
                </a:solidFill>
              </a:rPr>
              <a:t>Requirement</a:t>
            </a:r>
            <a:endParaRPr lang="en-US" dirty="0">
              <a:solidFill>
                <a:srgbClr val="00B1EB"/>
              </a:solidFill>
            </a:endParaRPr>
          </a:p>
          <a:p>
            <a:pPr>
              <a:spcAft>
                <a:spcPts val="600"/>
              </a:spcAft>
              <a:buClr>
                <a:schemeClr val="tx2"/>
              </a:buClr>
              <a:buSzPct val="120000"/>
            </a:pPr>
            <a:r>
              <a:rPr lang="en-US" sz="1600" dirty="0"/>
              <a:t>Instantaneous domestic potable HW delivery @ 45°C via rooftop plantroom air-to-water HP system.</a:t>
            </a:r>
          </a:p>
          <a:p>
            <a:pPr>
              <a:spcAft>
                <a:spcPts val="600"/>
              </a:spcAft>
              <a:buClr>
                <a:schemeClr val="tx2"/>
              </a:buClr>
              <a:buSzPct val="120000"/>
            </a:pPr>
            <a:r>
              <a:rPr lang="en-US" sz="1600" dirty="0"/>
              <a:t>Distribute to office tower amenities &amp; basement EOT facility.</a:t>
            </a:r>
          </a:p>
          <a:p>
            <a:pPr>
              <a:spcAft>
                <a:spcPts val="600"/>
              </a:spcAft>
              <a:buClr>
                <a:schemeClr val="tx2"/>
              </a:buClr>
              <a:buSzPct val="120000"/>
            </a:pPr>
            <a:endParaRPr lang="en-US" sz="1600" dirty="0"/>
          </a:p>
          <a:p>
            <a:pPr>
              <a:spcAft>
                <a:spcPts val="600"/>
              </a:spcAft>
              <a:buClr>
                <a:schemeClr val="tx2"/>
              </a:buClr>
              <a:buSzPct val="120000"/>
            </a:pPr>
            <a:r>
              <a:rPr lang="en-US" sz="2000" dirty="0">
                <a:solidFill>
                  <a:srgbClr val="00B1EB"/>
                </a:solidFill>
              </a:rPr>
              <a:t>Solution</a:t>
            </a:r>
            <a:endParaRPr lang="en-US" dirty="0">
              <a:solidFill>
                <a:srgbClr val="00B1EB"/>
              </a:solidFill>
            </a:endParaRPr>
          </a:p>
          <a:p>
            <a:pPr>
              <a:spcAft>
                <a:spcPts val="600"/>
              </a:spcAft>
              <a:buClr>
                <a:schemeClr val="tx2"/>
              </a:buClr>
              <a:buSzPct val="120000"/>
            </a:pPr>
            <a:r>
              <a:rPr lang="en-US" sz="1600" dirty="0"/>
              <a:t>Regudis W-HTE </a:t>
            </a:r>
          </a:p>
        </p:txBody>
      </p:sp>
      <p:sp>
        <p:nvSpPr>
          <p:cNvPr id="11" name="Title 6">
            <a:extLst>
              <a:ext uri="{FF2B5EF4-FFF2-40B4-BE49-F238E27FC236}">
                <a16:creationId xmlns:a16="http://schemas.microsoft.com/office/drawing/2014/main" id="{799257BA-5C74-9AAA-EC3E-754330314937}"/>
              </a:ext>
            </a:extLst>
          </p:cNvPr>
          <p:cNvSpPr>
            <a:spLocks noGrp="1"/>
          </p:cNvSpPr>
          <p:nvPr>
            <p:ph type="title"/>
          </p:nvPr>
        </p:nvSpPr>
        <p:spPr>
          <a:xfrm>
            <a:off x="433388" y="404832"/>
            <a:ext cx="5179762" cy="466026"/>
          </a:xfrm>
        </p:spPr>
        <p:txBody>
          <a:bodyPr/>
          <a:lstStyle/>
          <a:p>
            <a:r>
              <a:rPr lang="en-AU" b="1" dirty="0"/>
              <a:t>Designing with Regudis W</a:t>
            </a:r>
          </a:p>
        </p:txBody>
      </p:sp>
      <p:pic>
        <p:nvPicPr>
          <p:cNvPr id="4" name="Picture 3">
            <a:extLst>
              <a:ext uri="{FF2B5EF4-FFF2-40B4-BE49-F238E27FC236}">
                <a16:creationId xmlns:a16="http://schemas.microsoft.com/office/drawing/2014/main" id="{1ECB8D37-455B-01F5-25E7-6A03644606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387" y="1714464"/>
            <a:ext cx="5396217" cy="4254336"/>
          </a:xfrm>
          <a:prstGeom prst="rect">
            <a:avLst/>
          </a:prstGeom>
        </p:spPr>
      </p:pic>
      <p:pic>
        <p:nvPicPr>
          <p:cNvPr id="3" name="Picture 2" descr="A red and black logo&#10;&#10;Description automatically generated">
            <a:extLst>
              <a:ext uri="{FF2B5EF4-FFF2-40B4-BE49-F238E27FC236}">
                <a16:creationId xmlns:a16="http://schemas.microsoft.com/office/drawing/2014/main" id="{259816AF-71E5-3FC0-E8D4-94D746B604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796"/>
          <a:stretch/>
        </p:blipFill>
        <p:spPr>
          <a:xfrm>
            <a:off x="235299" y="6198428"/>
            <a:ext cx="788893" cy="509480"/>
          </a:xfrm>
          <a:prstGeom prst="rect">
            <a:avLst/>
          </a:prstGeom>
        </p:spPr>
      </p:pic>
    </p:spTree>
    <p:extLst>
      <p:ext uri="{BB962C8B-B14F-4D97-AF65-F5344CB8AC3E}">
        <p14:creationId xmlns:p14="http://schemas.microsoft.com/office/powerpoint/2010/main" val="303920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9D98A-6BE9-D280-E26B-F5C73D5A55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6E5B753-5CF1-7569-19E3-695D984758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3054" y="3013108"/>
            <a:ext cx="7611210" cy="1543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B4CC244C-076F-E914-C4FE-23EC462B12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6854" y="4337289"/>
            <a:ext cx="3776489" cy="23049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itle 6">
            <a:extLst>
              <a:ext uri="{FF2B5EF4-FFF2-40B4-BE49-F238E27FC236}">
                <a16:creationId xmlns:a16="http://schemas.microsoft.com/office/drawing/2014/main" id="{32E437B9-C980-5A17-8469-82FED68DD05C}"/>
              </a:ext>
            </a:extLst>
          </p:cNvPr>
          <p:cNvSpPr>
            <a:spLocks noGrp="1"/>
          </p:cNvSpPr>
          <p:nvPr>
            <p:ph type="title"/>
          </p:nvPr>
        </p:nvSpPr>
        <p:spPr>
          <a:xfrm>
            <a:off x="433388" y="404832"/>
            <a:ext cx="5179762" cy="466026"/>
          </a:xfrm>
        </p:spPr>
        <p:txBody>
          <a:bodyPr/>
          <a:lstStyle/>
          <a:p>
            <a:r>
              <a:rPr lang="en-AU" b="1" dirty="0"/>
              <a:t>Designing with Regudis W</a:t>
            </a:r>
          </a:p>
        </p:txBody>
      </p:sp>
      <p:sp>
        <p:nvSpPr>
          <p:cNvPr id="8" name="Text Placeholder 7">
            <a:extLst>
              <a:ext uri="{FF2B5EF4-FFF2-40B4-BE49-F238E27FC236}">
                <a16:creationId xmlns:a16="http://schemas.microsoft.com/office/drawing/2014/main" id="{81AD5C45-BFF7-8039-4F54-192495FDCEDB}"/>
              </a:ext>
            </a:extLst>
          </p:cNvPr>
          <p:cNvSpPr>
            <a:spLocks noGrp="1"/>
          </p:cNvSpPr>
          <p:nvPr>
            <p:ph type="body" sz="quarter" idx="13"/>
          </p:nvPr>
        </p:nvSpPr>
        <p:spPr>
          <a:xfrm>
            <a:off x="433388" y="889200"/>
            <a:ext cx="6167438" cy="468000"/>
          </a:xfrm>
        </p:spPr>
        <p:txBody>
          <a:bodyPr/>
          <a:lstStyle/>
          <a:p>
            <a:r>
              <a:rPr lang="en-AU" sz="2400" dirty="0"/>
              <a:t>Design Case Study – Commercial Tower</a:t>
            </a:r>
          </a:p>
        </p:txBody>
      </p:sp>
      <p:sp>
        <p:nvSpPr>
          <p:cNvPr id="6" name="TextBox 5">
            <a:extLst>
              <a:ext uri="{FF2B5EF4-FFF2-40B4-BE49-F238E27FC236}">
                <a16:creationId xmlns:a16="http://schemas.microsoft.com/office/drawing/2014/main" id="{7C3C53C1-EBD1-6D5A-BC72-78E45F168CFE}"/>
              </a:ext>
            </a:extLst>
          </p:cNvPr>
          <p:cNvSpPr txBox="1"/>
          <p:nvPr/>
        </p:nvSpPr>
        <p:spPr>
          <a:xfrm>
            <a:off x="505307" y="1694021"/>
            <a:ext cx="8634412" cy="4181474"/>
          </a:xfrm>
          <a:prstGeom prst="rect">
            <a:avLst/>
          </a:prstGeom>
        </p:spPr>
        <p:txBody>
          <a:bodyPr wrap="square" lIns="0" tIns="0" rIns="0" bIns="0" rtlCol="0">
            <a:noAutofit/>
          </a:bodyPr>
          <a:lstStyle/>
          <a:p>
            <a:pPr>
              <a:spcAft>
                <a:spcPts val="600"/>
              </a:spcAft>
              <a:buClr>
                <a:schemeClr val="tx2"/>
              </a:buClr>
              <a:buSzPct val="120000"/>
            </a:pPr>
            <a:r>
              <a:rPr lang="en-US" b="1" dirty="0"/>
              <a:t>Project requirement: </a:t>
            </a:r>
            <a:r>
              <a:rPr lang="en-US" dirty="0">
                <a:solidFill>
                  <a:schemeClr val="tx2"/>
                </a:solidFill>
              </a:rPr>
              <a:t>Secondary Potable Hot Water</a:t>
            </a:r>
          </a:p>
          <a:p>
            <a:pPr>
              <a:spcAft>
                <a:spcPts val="600"/>
              </a:spcAft>
              <a:buClr>
                <a:schemeClr val="tx2"/>
              </a:buClr>
              <a:buSzPct val="90000"/>
            </a:pPr>
            <a:endParaRPr lang="en-US" dirty="0"/>
          </a:p>
          <a:p>
            <a:pPr>
              <a:spcAft>
                <a:spcPts val="600"/>
              </a:spcAft>
              <a:buClr>
                <a:schemeClr val="tx2"/>
              </a:buClr>
              <a:buSzPct val="90000"/>
            </a:pPr>
            <a:r>
              <a:rPr lang="en-US" dirty="0"/>
              <a:t>Office Tower Amenities (OTA) levels 1 to 23 at 45°C, each consist of:</a:t>
            </a:r>
          </a:p>
          <a:p>
            <a:pPr marL="285750" indent="-285750">
              <a:spcAft>
                <a:spcPts val="600"/>
              </a:spcAft>
              <a:buClr>
                <a:schemeClr val="tx2"/>
              </a:buClr>
              <a:buSzPct val="90000"/>
              <a:buFont typeface="Arial" panose="020B0604020202020204" pitchFamily="34" charset="0"/>
              <a:buChar char="•"/>
            </a:pPr>
            <a:r>
              <a:rPr lang="en-US" dirty="0"/>
              <a:t>OTA Female – 2x hand basins</a:t>
            </a:r>
          </a:p>
          <a:p>
            <a:pPr marL="285750" indent="-285750">
              <a:spcAft>
                <a:spcPts val="600"/>
              </a:spcAft>
              <a:buClr>
                <a:schemeClr val="tx2"/>
              </a:buClr>
              <a:buSzPct val="90000"/>
              <a:buFont typeface="Arial" panose="020B0604020202020204" pitchFamily="34" charset="0"/>
              <a:buChar char="•"/>
            </a:pPr>
            <a:r>
              <a:rPr lang="en-US" dirty="0"/>
              <a:t>OTA Male – 2x hand basins</a:t>
            </a:r>
          </a:p>
          <a:p>
            <a:pPr marL="285750" indent="-285750">
              <a:spcAft>
                <a:spcPts val="600"/>
              </a:spcAft>
              <a:buClr>
                <a:schemeClr val="tx2"/>
              </a:buClr>
              <a:buSzPct val="90000"/>
              <a:buFont typeface="Arial" panose="020B0604020202020204" pitchFamily="34" charset="0"/>
              <a:buChar char="•"/>
            </a:pPr>
            <a:r>
              <a:rPr lang="en-US" dirty="0"/>
              <a:t>OTA DDA – 1x hand basin</a:t>
            </a:r>
          </a:p>
          <a:p>
            <a:pPr marL="285750" indent="-285750">
              <a:spcAft>
                <a:spcPts val="600"/>
              </a:spcAft>
              <a:buClr>
                <a:schemeClr val="tx2"/>
              </a:buClr>
              <a:buSzPct val="90000"/>
              <a:buFont typeface="Arial" panose="020B0604020202020204" pitchFamily="34" charset="0"/>
              <a:buChar char="•"/>
            </a:pPr>
            <a:r>
              <a:rPr lang="en-US" dirty="0"/>
              <a:t>OTA Cleaners – 1x sink</a:t>
            </a:r>
          </a:p>
        </p:txBody>
      </p:sp>
      <p:sp>
        <p:nvSpPr>
          <p:cNvPr id="10" name="TextBox 9">
            <a:extLst>
              <a:ext uri="{FF2B5EF4-FFF2-40B4-BE49-F238E27FC236}">
                <a16:creationId xmlns:a16="http://schemas.microsoft.com/office/drawing/2014/main" id="{56CAF25B-4380-DF4A-4DC8-0EA87B7FFFF0}"/>
              </a:ext>
            </a:extLst>
          </p:cNvPr>
          <p:cNvSpPr txBox="1"/>
          <p:nvPr/>
        </p:nvSpPr>
        <p:spPr>
          <a:xfrm>
            <a:off x="5476234" y="5229470"/>
            <a:ext cx="6581175" cy="1628530"/>
          </a:xfrm>
          <a:prstGeom prst="rect">
            <a:avLst/>
          </a:prstGeom>
        </p:spPr>
        <p:txBody>
          <a:bodyPr wrap="square" lIns="0" tIns="0" rIns="0" bIns="0" rtlCol="0">
            <a:noAutofit/>
          </a:bodyPr>
          <a:lstStyle/>
          <a:p>
            <a:pPr>
              <a:spcAft>
                <a:spcPts val="600"/>
              </a:spcAft>
              <a:buClr>
                <a:schemeClr val="tx2"/>
              </a:buClr>
              <a:buSzPct val="90000"/>
            </a:pPr>
            <a:r>
              <a:rPr lang="en-US" dirty="0"/>
              <a:t>End Of Trip (EOT) facilities consist of:</a:t>
            </a:r>
          </a:p>
          <a:p>
            <a:pPr marL="285750" indent="-285750">
              <a:spcAft>
                <a:spcPts val="600"/>
              </a:spcAft>
              <a:buClr>
                <a:schemeClr val="tx2"/>
              </a:buClr>
              <a:buSzPct val="90000"/>
              <a:buFont typeface="Arial" panose="020B0604020202020204" pitchFamily="34" charset="0"/>
              <a:buChar char="•"/>
            </a:pPr>
            <a:r>
              <a:rPr lang="en-US" dirty="0"/>
              <a:t>EOT Female – 8x showers, 4x hand basins, 1x cleaners sink at 45°c</a:t>
            </a:r>
          </a:p>
          <a:p>
            <a:pPr marL="285750" indent="-285750">
              <a:spcAft>
                <a:spcPts val="600"/>
              </a:spcAft>
              <a:buClr>
                <a:schemeClr val="tx2"/>
              </a:buClr>
              <a:buSzPct val="90000"/>
              <a:buFont typeface="Arial" panose="020B0604020202020204" pitchFamily="34" charset="0"/>
              <a:buChar char="•"/>
            </a:pPr>
            <a:r>
              <a:rPr lang="en-US" dirty="0"/>
              <a:t>EOT Male – 12x showers, 8x hand basins, 1x cleaners sink at 45°c</a:t>
            </a:r>
          </a:p>
          <a:p>
            <a:pPr marL="285750" indent="-285750">
              <a:spcAft>
                <a:spcPts val="600"/>
              </a:spcAft>
              <a:buClr>
                <a:schemeClr val="tx2"/>
              </a:buClr>
              <a:buSzPct val="90000"/>
              <a:buFont typeface="Arial" panose="020B0604020202020204" pitchFamily="34" charset="0"/>
              <a:buChar char="•"/>
            </a:pPr>
            <a:r>
              <a:rPr lang="en-US" dirty="0"/>
              <a:t>EOT DDA – 1x shower, 1x basin at 43°c</a:t>
            </a:r>
          </a:p>
        </p:txBody>
      </p:sp>
    </p:spTree>
    <p:extLst>
      <p:ext uri="{BB962C8B-B14F-4D97-AF65-F5344CB8AC3E}">
        <p14:creationId xmlns:p14="http://schemas.microsoft.com/office/powerpoint/2010/main" val="116693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8E54EBE-6E58-971C-A35C-2CAAB209F609}"/>
              </a:ext>
            </a:extLst>
          </p:cNvPr>
          <p:cNvPicPr>
            <a:picLocks noChangeAspect="1"/>
          </p:cNvPicPr>
          <p:nvPr/>
        </p:nvPicPr>
        <p:blipFill rotWithShape="1">
          <a:blip r:embed="rId3"/>
          <a:srcRect l="74873" t="-14" b="77072"/>
          <a:stretch/>
        </p:blipFill>
        <p:spPr>
          <a:xfrm>
            <a:off x="9585434" y="922417"/>
            <a:ext cx="1907438" cy="2385848"/>
          </a:xfrm>
          <a:prstGeom prst="rect">
            <a:avLst/>
          </a:prstGeom>
        </p:spPr>
      </p:pic>
      <p:pic>
        <p:nvPicPr>
          <p:cNvPr id="4" name="Picture 3">
            <a:extLst>
              <a:ext uri="{FF2B5EF4-FFF2-40B4-BE49-F238E27FC236}">
                <a16:creationId xmlns:a16="http://schemas.microsoft.com/office/drawing/2014/main" id="{D57E28CE-EA0C-64E8-B15D-D969845ACA9E}"/>
              </a:ext>
            </a:extLst>
          </p:cNvPr>
          <p:cNvPicPr>
            <a:picLocks noChangeAspect="1"/>
          </p:cNvPicPr>
          <p:nvPr/>
        </p:nvPicPr>
        <p:blipFill rotWithShape="1">
          <a:blip r:embed="rId3"/>
          <a:srcRect t="78163"/>
          <a:stretch/>
        </p:blipFill>
        <p:spPr>
          <a:xfrm>
            <a:off x="4002723" y="3924467"/>
            <a:ext cx="7490149" cy="2240764"/>
          </a:xfrm>
          <a:prstGeom prst="rect">
            <a:avLst/>
          </a:prstGeom>
        </p:spPr>
      </p:pic>
      <p:sp>
        <p:nvSpPr>
          <p:cNvPr id="31" name="TextBox 30">
            <a:extLst>
              <a:ext uri="{FF2B5EF4-FFF2-40B4-BE49-F238E27FC236}">
                <a16:creationId xmlns:a16="http://schemas.microsoft.com/office/drawing/2014/main" id="{46195584-1F5F-E74A-97ED-AF94F02B5CE9}"/>
              </a:ext>
            </a:extLst>
          </p:cNvPr>
          <p:cNvSpPr txBox="1"/>
          <p:nvPr/>
        </p:nvSpPr>
        <p:spPr>
          <a:xfrm>
            <a:off x="11122900" y="3032666"/>
            <a:ext cx="798457" cy="1323439"/>
          </a:xfrm>
          <a:prstGeom prst="rect">
            <a:avLst/>
          </a:prstGeom>
          <a:noFill/>
        </p:spPr>
        <p:txBody>
          <a:bodyPr wrap="square">
            <a:spAutoFit/>
          </a:bodyPr>
          <a:lstStyle/>
          <a:p>
            <a:r>
              <a:rPr lang="en-AU" sz="4000" dirty="0">
                <a:latin typeface="Calibri" panose="020F0502020204030204" pitchFamily="34" charset="0"/>
                <a:ea typeface="Calibri" panose="020F0502020204030204" pitchFamily="34" charset="0"/>
                <a:cs typeface="Calibri" panose="020F0502020204030204" pitchFamily="34" charset="0"/>
              </a:rPr>
              <a:t>~</a:t>
            </a:r>
          </a:p>
          <a:p>
            <a:r>
              <a:rPr lang="en-AU" sz="4000" dirty="0">
                <a:latin typeface="Calibri" panose="020F0502020204030204" pitchFamily="34" charset="0"/>
                <a:ea typeface="Calibri" panose="020F0502020204030204" pitchFamily="34" charset="0"/>
                <a:cs typeface="Calibri" panose="020F0502020204030204" pitchFamily="34" charset="0"/>
              </a:rPr>
              <a:t>~</a:t>
            </a:r>
            <a:endParaRPr lang="en-AU" sz="4000" dirty="0"/>
          </a:p>
        </p:txBody>
      </p:sp>
      <p:sp>
        <p:nvSpPr>
          <p:cNvPr id="32" name="TextBox 31">
            <a:extLst>
              <a:ext uri="{FF2B5EF4-FFF2-40B4-BE49-F238E27FC236}">
                <a16:creationId xmlns:a16="http://schemas.microsoft.com/office/drawing/2014/main" id="{C67EB615-47A4-9F41-0AB3-C44E68E5FEEA}"/>
              </a:ext>
            </a:extLst>
          </p:cNvPr>
          <p:cNvSpPr txBox="1"/>
          <p:nvPr/>
        </p:nvSpPr>
        <p:spPr>
          <a:xfrm>
            <a:off x="10695514" y="3523111"/>
            <a:ext cx="1296462" cy="401356"/>
          </a:xfrm>
          <a:prstGeom prst="rect">
            <a:avLst/>
          </a:prstGeom>
        </p:spPr>
        <p:txBody>
          <a:bodyPr wrap="square" lIns="0" tIns="0" rIns="0" bIns="0" rtlCol="0">
            <a:noAutofit/>
          </a:bodyPr>
          <a:lstStyle/>
          <a:p>
            <a:pPr algn="l">
              <a:buClr>
                <a:schemeClr val="tx2"/>
              </a:buClr>
              <a:buSzPct val="120000"/>
            </a:pPr>
            <a:r>
              <a:rPr lang="en-AU" sz="1400" dirty="0"/>
              <a:t>15 similar levels</a:t>
            </a:r>
          </a:p>
        </p:txBody>
      </p:sp>
      <p:pic>
        <p:nvPicPr>
          <p:cNvPr id="33" name="Picture 32">
            <a:extLst>
              <a:ext uri="{FF2B5EF4-FFF2-40B4-BE49-F238E27FC236}">
                <a16:creationId xmlns:a16="http://schemas.microsoft.com/office/drawing/2014/main" id="{91F68091-0820-8F9A-2FC0-7986C68106AE}"/>
              </a:ext>
            </a:extLst>
          </p:cNvPr>
          <p:cNvPicPr>
            <a:picLocks noChangeAspect="1"/>
          </p:cNvPicPr>
          <p:nvPr/>
        </p:nvPicPr>
        <p:blipFill>
          <a:blip r:embed="rId4"/>
          <a:stretch>
            <a:fillRect/>
          </a:stretch>
        </p:blipFill>
        <p:spPr>
          <a:xfrm>
            <a:off x="2118167" y="2422569"/>
            <a:ext cx="6017441" cy="2369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Oval 33">
            <a:extLst>
              <a:ext uri="{FF2B5EF4-FFF2-40B4-BE49-F238E27FC236}">
                <a16:creationId xmlns:a16="http://schemas.microsoft.com/office/drawing/2014/main" id="{AE42207B-DEBE-2443-3C0C-805368080772}"/>
              </a:ext>
            </a:extLst>
          </p:cNvPr>
          <p:cNvSpPr/>
          <p:nvPr/>
        </p:nvSpPr>
        <p:spPr>
          <a:xfrm>
            <a:off x="9479057" y="740064"/>
            <a:ext cx="2120190" cy="966952"/>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Title 6">
            <a:extLst>
              <a:ext uri="{FF2B5EF4-FFF2-40B4-BE49-F238E27FC236}">
                <a16:creationId xmlns:a16="http://schemas.microsoft.com/office/drawing/2014/main" id="{A9651743-795E-215D-B1F4-F167F36A765D}"/>
              </a:ext>
            </a:extLst>
          </p:cNvPr>
          <p:cNvSpPr>
            <a:spLocks noGrp="1"/>
          </p:cNvSpPr>
          <p:nvPr>
            <p:ph type="title"/>
          </p:nvPr>
        </p:nvSpPr>
        <p:spPr>
          <a:xfrm>
            <a:off x="433388" y="404832"/>
            <a:ext cx="5179762" cy="466026"/>
          </a:xfrm>
        </p:spPr>
        <p:txBody>
          <a:bodyPr/>
          <a:lstStyle/>
          <a:p>
            <a:r>
              <a:rPr lang="en-AU" b="1" dirty="0"/>
              <a:t>Designing with Regudis W</a:t>
            </a:r>
          </a:p>
        </p:txBody>
      </p:sp>
      <p:sp>
        <p:nvSpPr>
          <p:cNvPr id="36" name="Text Placeholder 7">
            <a:extLst>
              <a:ext uri="{FF2B5EF4-FFF2-40B4-BE49-F238E27FC236}">
                <a16:creationId xmlns:a16="http://schemas.microsoft.com/office/drawing/2014/main" id="{E810A190-9135-5D1B-D4F2-D839F22F476A}"/>
              </a:ext>
            </a:extLst>
          </p:cNvPr>
          <p:cNvSpPr>
            <a:spLocks noGrp="1"/>
          </p:cNvSpPr>
          <p:nvPr>
            <p:ph type="body" sz="quarter" idx="13"/>
          </p:nvPr>
        </p:nvSpPr>
        <p:spPr>
          <a:xfrm>
            <a:off x="433388" y="889200"/>
            <a:ext cx="6167438" cy="468000"/>
          </a:xfrm>
        </p:spPr>
        <p:txBody>
          <a:bodyPr/>
          <a:lstStyle/>
          <a:p>
            <a:r>
              <a:rPr lang="en-AU" sz="2400" dirty="0"/>
              <a:t>Design Case Study – Commercial Tower</a:t>
            </a:r>
          </a:p>
        </p:txBody>
      </p:sp>
      <p:sp>
        <p:nvSpPr>
          <p:cNvPr id="38" name="TextBox 37">
            <a:extLst>
              <a:ext uri="{FF2B5EF4-FFF2-40B4-BE49-F238E27FC236}">
                <a16:creationId xmlns:a16="http://schemas.microsoft.com/office/drawing/2014/main" id="{33CA61E3-4B96-0856-EA77-488A571A2526}"/>
              </a:ext>
            </a:extLst>
          </p:cNvPr>
          <p:cNvSpPr txBox="1"/>
          <p:nvPr/>
        </p:nvSpPr>
        <p:spPr>
          <a:xfrm>
            <a:off x="385678" y="1651881"/>
            <a:ext cx="7045432" cy="369332"/>
          </a:xfrm>
          <a:prstGeom prst="rect">
            <a:avLst/>
          </a:prstGeom>
          <a:noFill/>
        </p:spPr>
        <p:txBody>
          <a:bodyPr wrap="square">
            <a:spAutoFit/>
          </a:bodyPr>
          <a:lstStyle/>
          <a:p>
            <a:pPr>
              <a:spcAft>
                <a:spcPts val="600"/>
              </a:spcAft>
              <a:buClr>
                <a:schemeClr val="tx2"/>
              </a:buClr>
              <a:buSzPct val="120000"/>
            </a:pPr>
            <a:r>
              <a:rPr lang="en-US" b="1" dirty="0"/>
              <a:t>Project requirement: </a:t>
            </a:r>
            <a:r>
              <a:rPr lang="en-US" dirty="0">
                <a:solidFill>
                  <a:schemeClr val="tx2"/>
                </a:solidFill>
              </a:rPr>
              <a:t>Primary Heating Water System Schematic</a:t>
            </a:r>
          </a:p>
        </p:txBody>
      </p:sp>
    </p:spTree>
    <p:extLst>
      <p:ext uri="{BB962C8B-B14F-4D97-AF65-F5344CB8AC3E}">
        <p14:creationId xmlns:p14="http://schemas.microsoft.com/office/powerpoint/2010/main" val="350978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4"/>
                                        </p:tgtEl>
                                      </p:cBhvr>
                                    </p:animEffect>
                                    <p:set>
                                      <p:cBhvr>
                                        <p:cTn id="12" dur="1" fill="hold">
                                          <p:stCondLst>
                                            <p:cond delay="499"/>
                                          </p:stCondLst>
                                        </p:cTn>
                                        <p:tgtEl>
                                          <p:spTgt spid="3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5C913DF-227D-B101-432F-31EC5D70C25A}"/>
              </a:ext>
            </a:extLst>
          </p:cNvPr>
          <p:cNvSpPr txBox="1"/>
          <p:nvPr/>
        </p:nvSpPr>
        <p:spPr>
          <a:xfrm>
            <a:off x="433388" y="2434975"/>
            <a:ext cx="6418335" cy="814885"/>
          </a:xfrm>
          <a:prstGeom prst="rect">
            <a:avLst/>
          </a:prstGeom>
        </p:spPr>
        <p:txBody>
          <a:bodyPr wrap="square" lIns="0" tIns="0" rIns="0" bIns="0" rtlCol="0">
            <a:noAutofit/>
          </a:bodyPr>
          <a:lstStyle/>
          <a:p>
            <a:pPr marL="285750" indent="-285750">
              <a:spcAft>
                <a:spcPts val="600"/>
              </a:spcAft>
              <a:buClr>
                <a:schemeClr val="tx2"/>
              </a:buClr>
              <a:buSzPct val="120000"/>
              <a:buFont typeface="Arial" panose="020B0604020202020204" pitchFamily="34" charset="0"/>
              <a:buChar char="•"/>
            </a:pPr>
            <a:r>
              <a:rPr lang="en-US" sz="1600" dirty="0"/>
              <a:t>Field secondary HHW flow 7,916 m</a:t>
            </a:r>
            <a:r>
              <a:rPr lang="en-US" sz="1600" baseline="30000" dirty="0"/>
              <a:t>3</a:t>
            </a:r>
            <a:r>
              <a:rPr lang="en-US" sz="1600" dirty="0"/>
              <a:t>/h or 2.2 L/s</a:t>
            </a:r>
          </a:p>
          <a:p>
            <a:pPr marL="285750" indent="-285750">
              <a:spcAft>
                <a:spcPts val="600"/>
              </a:spcAft>
              <a:buClr>
                <a:schemeClr val="tx2"/>
              </a:buClr>
              <a:buSzPct val="120000"/>
              <a:buFont typeface="Arial" panose="020B0604020202020204" pitchFamily="34" charset="0"/>
              <a:buChar char="•"/>
            </a:pPr>
            <a:r>
              <a:rPr lang="en-US" sz="1600" dirty="0"/>
              <a:t>Controlled by field DP sensor &amp; </a:t>
            </a:r>
            <a:r>
              <a:rPr lang="en-US" sz="1600" dirty="0" err="1"/>
              <a:t>Regumat</a:t>
            </a:r>
            <a:r>
              <a:rPr lang="en-US" sz="1600" dirty="0"/>
              <a:t> variable speed pump</a:t>
            </a:r>
          </a:p>
        </p:txBody>
      </p:sp>
      <p:pic>
        <p:nvPicPr>
          <p:cNvPr id="2" name="Picture 1">
            <a:extLst>
              <a:ext uri="{FF2B5EF4-FFF2-40B4-BE49-F238E27FC236}">
                <a16:creationId xmlns:a16="http://schemas.microsoft.com/office/drawing/2014/main" id="{EE227983-C249-4E41-A1A7-6DA6A1998B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1723" y="487690"/>
            <a:ext cx="4954599" cy="3423523"/>
          </a:xfrm>
          <a:prstGeom prst="rect">
            <a:avLst/>
          </a:prstGeom>
        </p:spPr>
      </p:pic>
      <p:pic>
        <p:nvPicPr>
          <p:cNvPr id="3" name="Picture 2">
            <a:extLst>
              <a:ext uri="{FF2B5EF4-FFF2-40B4-BE49-F238E27FC236}">
                <a16:creationId xmlns:a16="http://schemas.microsoft.com/office/drawing/2014/main" id="{1F4147D9-8A8C-2E46-9DD5-D41CCD329821}"/>
              </a:ext>
            </a:extLst>
          </p:cNvPr>
          <p:cNvPicPr>
            <a:picLocks noChangeAspect="1"/>
          </p:cNvPicPr>
          <p:nvPr/>
        </p:nvPicPr>
        <p:blipFill>
          <a:blip r:embed="rId4"/>
          <a:stretch>
            <a:fillRect/>
          </a:stretch>
        </p:blipFill>
        <p:spPr>
          <a:xfrm>
            <a:off x="7150414" y="4434397"/>
            <a:ext cx="4602898" cy="18122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picture containing text, electronics, box&#10;&#10;Description automatically generated">
            <a:extLst>
              <a:ext uri="{FF2B5EF4-FFF2-40B4-BE49-F238E27FC236}">
                <a16:creationId xmlns:a16="http://schemas.microsoft.com/office/drawing/2014/main" id="{FBA38BC4-37CB-4949-A1F3-F20A892E0C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92226" y="3264542"/>
            <a:ext cx="2082516" cy="1924750"/>
          </a:xfrm>
          <a:prstGeom prst="rect">
            <a:avLst/>
          </a:prstGeom>
        </p:spPr>
      </p:pic>
      <p:sp>
        <p:nvSpPr>
          <p:cNvPr id="12" name="Title 6">
            <a:extLst>
              <a:ext uri="{FF2B5EF4-FFF2-40B4-BE49-F238E27FC236}">
                <a16:creationId xmlns:a16="http://schemas.microsoft.com/office/drawing/2014/main" id="{04843620-8522-5E5E-C8B7-217B38792C7C}"/>
              </a:ext>
            </a:extLst>
          </p:cNvPr>
          <p:cNvSpPr>
            <a:spLocks noGrp="1"/>
          </p:cNvSpPr>
          <p:nvPr>
            <p:ph type="title"/>
          </p:nvPr>
        </p:nvSpPr>
        <p:spPr>
          <a:xfrm>
            <a:off x="433388" y="404832"/>
            <a:ext cx="5179762" cy="466026"/>
          </a:xfrm>
        </p:spPr>
        <p:txBody>
          <a:bodyPr/>
          <a:lstStyle/>
          <a:p>
            <a:r>
              <a:rPr lang="en-AU" b="1" dirty="0"/>
              <a:t>Designing with Regudis W</a:t>
            </a:r>
          </a:p>
        </p:txBody>
      </p:sp>
      <p:sp>
        <p:nvSpPr>
          <p:cNvPr id="13" name="Text Placeholder 7">
            <a:extLst>
              <a:ext uri="{FF2B5EF4-FFF2-40B4-BE49-F238E27FC236}">
                <a16:creationId xmlns:a16="http://schemas.microsoft.com/office/drawing/2014/main" id="{01860898-7425-89EB-9315-5790C5BDE460}"/>
              </a:ext>
            </a:extLst>
          </p:cNvPr>
          <p:cNvSpPr>
            <a:spLocks noGrp="1"/>
          </p:cNvSpPr>
          <p:nvPr>
            <p:ph type="body" sz="quarter" idx="13"/>
          </p:nvPr>
        </p:nvSpPr>
        <p:spPr>
          <a:xfrm>
            <a:off x="433388" y="889200"/>
            <a:ext cx="6167438" cy="468000"/>
          </a:xfrm>
        </p:spPr>
        <p:txBody>
          <a:bodyPr/>
          <a:lstStyle/>
          <a:p>
            <a:r>
              <a:rPr lang="en-AU" sz="2400" dirty="0"/>
              <a:t>Design Case Study – Commercial Tower</a:t>
            </a:r>
          </a:p>
        </p:txBody>
      </p:sp>
      <p:sp>
        <p:nvSpPr>
          <p:cNvPr id="15" name="TextBox 14">
            <a:extLst>
              <a:ext uri="{FF2B5EF4-FFF2-40B4-BE49-F238E27FC236}">
                <a16:creationId xmlns:a16="http://schemas.microsoft.com/office/drawing/2014/main" id="{84EBBD4B-ABBF-29F0-E00D-2B1FEC3FD147}"/>
              </a:ext>
            </a:extLst>
          </p:cNvPr>
          <p:cNvSpPr txBox="1"/>
          <p:nvPr/>
        </p:nvSpPr>
        <p:spPr>
          <a:xfrm>
            <a:off x="385678" y="1637533"/>
            <a:ext cx="6097712" cy="369332"/>
          </a:xfrm>
          <a:prstGeom prst="rect">
            <a:avLst/>
          </a:prstGeom>
          <a:noFill/>
        </p:spPr>
        <p:txBody>
          <a:bodyPr wrap="square">
            <a:spAutoFit/>
          </a:bodyPr>
          <a:lstStyle/>
          <a:p>
            <a:pPr>
              <a:spcAft>
                <a:spcPts val="600"/>
              </a:spcAft>
              <a:buClr>
                <a:schemeClr val="tx2"/>
              </a:buClr>
              <a:buSzPct val="120000"/>
            </a:pPr>
            <a:r>
              <a:rPr lang="en-US" b="1" dirty="0"/>
              <a:t>Project requirement: </a:t>
            </a:r>
            <a:r>
              <a:rPr lang="en-US" dirty="0">
                <a:solidFill>
                  <a:schemeClr val="tx2"/>
                </a:solidFill>
              </a:rPr>
              <a:t>Primary Heating Water System </a:t>
            </a:r>
          </a:p>
        </p:txBody>
      </p:sp>
      <p:sp>
        <p:nvSpPr>
          <p:cNvPr id="17" name="TextBox 16">
            <a:extLst>
              <a:ext uri="{FF2B5EF4-FFF2-40B4-BE49-F238E27FC236}">
                <a16:creationId xmlns:a16="http://schemas.microsoft.com/office/drawing/2014/main" id="{CF5D20B6-8E45-4A22-C034-9A654058B6CE}"/>
              </a:ext>
            </a:extLst>
          </p:cNvPr>
          <p:cNvSpPr txBox="1"/>
          <p:nvPr/>
        </p:nvSpPr>
        <p:spPr>
          <a:xfrm>
            <a:off x="424316" y="5475347"/>
            <a:ext cx="6418335" cy="1019493"/>
          </a:xfrm>
          <a:prstGeom prst="rect">
            <a:avLst/>
          </a:prstGeom>
        </p:spPr>
        <p:txBody>
          <a:bodyPr wrap="square" lIns="0" tIns="0" rIns="0" bIns="0" rtlCol="0">
            <a:noAutofit/>
          </a:bodyPr>
          <a:lstStyle/>
          <a:p>
            <a:pPr marL="285750" indent="-285750">
              <a:spcAft>
                <a:spcPts val="600"/>
              </a:spcAft>
              <a:buClr>
                <a:schemeClr val="tx2"/>
              </a:buClr>
              <a:buSzPct val="120000"/>
              <a:buFont typeface="Arial" panose="020B0604020202020204" pitchFamily="34" charset="0"/>
              <a:buChar char="•"/>
            </a:pPr>
            <a:r>
              <a:rPr lang="en-US" sz="1600" dirty="0"/>
              <a:t>365 kW peak load capability, with 33.8% buffer reserve. Providing 24 minutes continuous hot water deliver without heat pump recharge</a:t>
            </a:r>
          </a:p>
          <a:p>
            <a:pPr marL="285750" indent="-285750">
              <a:spcAft>
                <a:spcPts val="600"/>
              </a:spcAft>
              <a:buClr>
                <a:schemeClr val="tx2"/>
              </a:buClr>
              <a:buSzPct val="120000"/>
              <a:buFont typeface="Arial" panose="020B0604020202020204" pitchFamily="34" charset="0"/>
              <a:buChar char="•"/>
            </a:pPr>
            <a:r>
              <a:rPr lang="en-US" sz="1600" dirty="0"/>
              <a:t>Requires 1 off 45.8 kW HP suppling 55°C primary HHW</a:t>
            </a:r>
          </a:p>
        </p:txBody>
      </p:sp>
      <p:sp>
        <p:nvSpPr>
          <p:cNvPr id="18" name="TextBox 17">
            <a:extLst>
              <a:ext uri="{FF2B5EF4-FFF2-40B4-BE49-F238E27FC236}">
                <a16:creationId xmlns:a16="http://schemas.microsoft.com/office/drawing/2014/main" id="{D6645E0D-9C9E-0955-0202-B43BA1D8C138}"/>
              </a:ext>
            </a:extLst>
          </p:cNvPr>
          <p:cNvSpPr txBox="1"/>
          <p:nvPr/>
        </p:nvSpPr>
        <p:spPr>
          <a:xfrm>
            <a:off x="433388" y="3608140"/>
            <a:ext cx="1982703" cy="1203789"/>
          </a:xfrm>
          <a:prstGeom prst="rect">
            <a:avLst/>
          </a:prstGeom>
        </p:spPr>
        <p:txBody>
          <a:bodyPr wrap="square" lIns="0" tIns="0" rIns="0" bIns="0" rtlCol="0">
            <a:noAutofit/>
          </a:bodyPr>
          <a:lstStyle/>
          <a:p>
            <a:pPr marL="285750" indent="-285750">
              <a:spcAft>
                <a:spcPts val="600"/>
              </a:spcAft>
              <a:buClr>
                <a:schemeClr val="tx2"/>
              </a:buClr>
              <a:buSzPct val="120000"/>
              <a:buFont typeface="Arial" panose="020B0604020202020204" pitchFamily="34" charset="0"/>
              <a:buChar char="•"/>
            </a:pPr>
            <a:r>
              <a:rPr lang="en-US" sz="1600" dirty="0" err="1"/>
              <a:t>Regtronic</a:t>
            </a:r>
            <a:r>
              <a:rPr lang="en-US" sz="1600" dirty="0"/>
              <a:t> RD-W plant controller further optimises system efficiency</a:t>
            </a:r>
          </a:p>
        </p:txBody>
      </p:sp>
    </p:spTree>
    <p:extLst>
      <p:ext uri="{BB962C8B-B14F-4D97-AF65-F5344CB8AC3E}">
        <p14:creationId xmlns:p14="http://schemas.microsoft.com/office/powerpoint/2010/main" val="210604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FFE6C3B-4A78-C2FA-5E85-296E9C217D19}"/>
              </a:ext>
            </a:extLst>
          </p:cNvPr>
          <p:cNvSpPr/>
          <p:nvPr/>
        </p:nvSpPr>
        <p:spPr>
          <a:xfrm>
            <a:off x="4984007" y="989330"/>
            <a:ext cx="3158044" cy="5430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a:extLst>
              <a:ext uri="{FF2B5EF4-FFF2-40B4-BE49-F238E27FC236}">
                <a16:creationId xmlns:a16="http://schemas.microsoft.com/office/drawing/2014/main" id="{E70AC6BA-4BA2-166B-C422-078FBCCE1922}"/>
              </a:ext>
            </a:extLst>
          </p:cNvPr>
          <p:cNvSpPr/>
          <p:nvPr/>
        </p:nvSpPr>
        <p:spPr>
          <a:xfrm>
            <a:off x="671512" y="1816735"/>
            <a:ext cx="10848974" cy="4526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41CEFBC3-00F9-C208-6849-B047177D31DA}"/>
              </a:ext>
            </a:extLst>
          </p:cNvPr>
          <p:cNvPicPr>
            <a:picLocks noChangeAspect="1"/>
          </p:cNvPicPr>
          <p:nvPr/>
        </p:nvPicPr>
        <p:blipFill>
          <a:blip r:embed="rId3"/>
          <a:stretch>
            <a:fillRect/>
          </a:stretch>
        </p:blipFill>
        <p:spPr>
          <a:xfrm>
            <a:off x="852487" y="628650"/>
            <a:ext cx="10487025" cy="5600700"/>
          </a:xfrm>
          <a:prstGeom prst="rect">
            <a:avLst/>
          </a:prstGeom>
        </p:spPr>
      </p:pic>
    </p:spTree>
    <p:extLst>
      <p:ext uri="{BB962C8B-B14F-4D97-AF65-F5344CB8AC3E}">
        <p14:creationId xmlns:p14="http://schemas.microsoft.com/office/powerpoint/2010/main" val="2445773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812CC57-4BFE-BE43-B121-80814EDBAFC4}"/>
              </a:ext>
            </a:extLst>
          </p:cNvPr>
          <p:cNvSpPr>
            <a:spLocks noGrp="1"/>
          </p:cNvSpPr>
          <p:nvPr>
            <p:ph type="body" sz="quarter" idx="13"/>
          </p:nvPr>
        </p:nvSpPr>
        <p:spPr>
          <a:xfrm>
            <a:off x="586437" y="3600000"/>
            <a:ext cx="5832076" cy="3133725"/>
          </a:xfrm>
        </p:spPr>
        <p:txBody>
          <a:bodyPr anchor="t"/>
          <a:lstStyle/>
          <a:p>
            <a:r>
              <a:rPr lang="de-AT" sz="2400" b="1" dirty="0">
                <a:latin typeface="+mj-lt"/>
              </a:rPr>
              <a:t>Masterflow Solutions</a:t>
            </a:r>
            <a:endParaRPr lang="de-AT" sz="2400" dirty="0"/>
          </a:p>
          <a:p>
            <a:endParaRPr lang="de-AT" sz="1800" dirty="0"/>
          </a:p>
          <a:p>
            <a:r>
              <a:rPr lang="de-AT" sz="1400" b="1" dirty="0">
                <a:latin typeface="+mj-lt"/>
              </a:rPr>
              <a:t>Scott Pringle – Business Development Manager </a:t>
            </a:r>
          </a:p>
          <a:p>
            <a:r>
              <a:rPr lang="en-US" sz="1300" dirty="0">
                <a:latin typeface="Azo Sans 2 Light" panose="020B0604020202020204" charset="0"/>
              </a:rPr>
              <a:t>scott.pringle@masterflow.net.au</a:t>
            </a:r>
          </a:p>
          <a:p>
            <a:r>
              <a:rPr lang="en-US" sz="1300" dirty="0">
                <a:latin typeface="Azo Sans 2 Light" panose="020B0604020202020204" charset="0"/>
              </a:rPr>
              <a:t>+61 447 537 055</a:t>
            </a:r>
          </a:p>
          <a:p>
            <a:endParaRPr lang="en-US" sz="1400" dirty="0"/>
          </a:p>
          <a:p>
            <a:r>
              <a:rPr lang="de-AT" sz="1400" b="1" dirty="0">
                <a:latin typeface="+mj-lt"/>
              </a:rPr>
              <a:t>Roy Hales – National Accounts </a:t>
            </a:r>
            <a:r>
              <a:rPr lang="de-AT" sz="1400" b="1" dirty="0" err="1">
                <a:latin typeface="+mj-lt"/>
              </a:rPr>
              <a:t>Director</a:t>
            </a:r>
            <a:endParaRPr lang="de-AT" sz="1400" b="1" dirty="0">
              <a:latin typeface="+mj-lt"/>
            </a:endParaRPr>
          </a:p>
          <a:p>
            <a:r>
              <a:rPr lang="en-US" sz="1300" dirty="0">
                <a:latin typeface="Azo Sans 2 Light" panose="020B0604020202020204" charset="0"/>
              </a:rPr>
              <a:t>roy.hales@masterflow.net.au</a:t>
            </a:r>
          </a:p>
          <a:p>
            <a:r>
              <a:rPr lang="en-US" sz="1300" dirty="0">
                <a:latin typeface="Azo Sans 2 Light" panose="020B0604020202020204" charset="0"/>
              </a:rPr>
              <a:t>+61 438 460 310</a:t>
            </a:r>
          </a:p>
        </p:txBody>
      </p:sp>
      <p:sp>
        <p:nvSpPr>
          <p:cNvPr id="4" name="Textplatzhalter 3">
            <a:extLst>
              <a:ext uri="{FF2B5EF4-FFF2-40B4-BE49-F238E27FC236}">
                <a16:creationId xmlns:a16="http://schemas.microsoft.com/office/drawing/2014/main" id="{FBC2F958-BC6E-C445-B28D-1628332CB46C}"/>
              </a:ext>
            </a:extLst>
          </p:cNvPr>
          <p:cNvSpPr>
            <a:spLocks noGrp="1"/>
          </p:cNvSpPr>
          <p:nvPr>
            <p:ph type="body" sz="quarter" idx="14"/>
          </p:nvPr>
        </p:nvSpPr>
        <p:spPr>
          <a:xfrm>
            <a:off x="7020000" y="3524250"/>
            <a:ext cx="3619425" cy="2898960"/>
          </a:xfrm>
        </p:spPr>
        <p:txBody>
          <a:bodyPr anchor="t"/>
          <a:lstStyle/>
          <a:p>
            <a:pPr>
              <a:lnSpc>
                <a:spcPct val="100000"/>
              </a:lnSpc>
            </a:pPr>
            <a:r>
              <a:rPr lang="de-AT" sz="2400" b="1" dirty="0">
                <a:latin typeface="+mj-lt"/>
              </a:rPr>
              <a:t>Masterflow Solutions</a:t>
            </a:r>
          </a:p>
          <a:p>
            <a:pPr>
              <a:lnSpc>
                <a:spcPct val="100000"/>
              </a:lnSpc>
            </a:pPr>
            <a:r>
              <a:rPr lang="de-AT" sz="1300" b="1" dirty="0">
                <a:latin typeface="+mj-lt"/>
              </a:rPr>
              <a:t>Global Brands &amp; Local Expertise Done Better</a:t>
            </a:r>
            <a:endParaRPr lang="en-US" sz="1300" dirty="0">
              <a:latin typeface="Azo Sans 2 Light" panose="020B0604020202020204" charset="0"/>
            </a:endParaRPr>
          </a:p>
          <a:p>
            <a:endParaRPr lang="en-US" sz="1300" dirty="0">
              <a:latin typeface="Azo Sans 2 Light" panose="020B0604020202020204" charset="0"/>
            </a:endParaRPr>
          </a:p>
          <a:p>
            <a:r>
              <a:rPr lang="en-US" sz="1300" dirty="0">
                <a:latin typeface="Azo Sans 2 Light" panose="020B0604020202020204" charset="0"/>
              </a:rPr>
              <a:t>Sydney (HQ)	02 9748 2022</a:t>
            </a:r>
          </a:p>
          <a:p>
            <a:r>
              <a:rPr lang="en-US" sz="1300" dirty="0">
                <a:latin typeface="Azo Sans 2 Light" panose="020B0604020202020204" charset="0"/>
              </a:rPr>
              <a:t>Melbourne 	   	03 9012 9751</a:t>
            </a:r>
          </a:p>
          <a:p>
            <a:r>
              <a:rPr lang="en-US" sz="1300" dirty="0">
                <a:latin typeface="Azo Sans 2 Light" panose="020B0604020202020204" charset="0"/>
              </a:rPr>
              <a:t>Brisbane	   	07 3103 7055</a:t>
            </a:r>
          </a:p>
          <a:p>
            <a:endParaRPr lang="en-US" sz="1300" dirty="0">
              <a:latin typeface="Azo Sans 2 Light" panose="020B0604020202020204" charset="0"/>
            </a:endParaRPr>
          </a:p>
          <a:p>
            <a:r>
              <a:rPr lang="en-US" sz="1300" dirty="0">
                <a:latin typeface="Azo Sans 2 Light" panose="020B0604020202020204" charset="0"/>
              </a:rPr>
              <a:t>www.masterflow.net.au</a:t>
            </a:r>
          </a:p>
        </p:txBody>
      </p:sp>
      <p:sp>
        <p:nvSpPr>
          <p:cNvPr id="5" name="Textplatzhalter 4">
            <a:extLst>
              <a:ext uri="{FF2B5EF4-FFF2-40B4-BE49-F238E27FC236}">
                <a16:creationId xmlns:a16="http://schemas.microsoft.com/office/drawing/2014/main" id="{F0DBF2F7-901F-704A-ADD3-595410EE95C4}"/>
              </a:ext>
            </a:extLst>
          </p:cNvPr>
          <p:cNvSpPr>
            <a:spLocks noGrp="1"/>
          </p:cNvSpPr>
          <p:nvPr>
            <p:ph type="body" sz="quarter" idx="16"/>
          </p:nvPr>
        </p:nvSpPr>
        <p:spPr/>
        <p:txBody>
          <a:bodyPr/>
          <a:lstStyle/>
          <a:p>
            <a:endParaRPr lang="de-AT"/>
          </a:p>
        </p:txBody>
      </p:sp>
      <p:sp>
        <p:nvSpPr>
          <p:cNvPr id="6" name="Textplatzhalter 5">
            <a:extLst>
              <a:ext uri="{FF2B5EF4-FFF2-40B4-BE49-F238E27FC236}">
                <a16:creationId xmlns:a16="http://schemas.microsoft.com/office/drawing/2014/main" id="{F229C35E-8993-3643-B1A2-3137C02165EA}"/>
              </a:ext>
            </a:extLst>
          </p:cNvPr>
          <p:cNvSpPr>
            <a:spLocks noGrp="1"/>
          </p:cNvSpPr>
          <p:nvPr>
            <p:ph type="body" sz="quarter" idx="17"/>
          </p:nvPr>
        </p:nvSpPr>
        <p:spPr/>
        <p:txBody>
          <a:bodyPr/>
          <a:lstStyle/>
          <a:p>
            <a:endParaRPr lang="de-AT" dirty="0"/>
          </a:p>
        </p:txBody>
      </p:sp>
      <p:sp>
        <p:nvSpPr>
          <p:cNvPr id="7" name="Title 5">
            <a:extLst>
              <a:ext uri="{FF2B5EF4-FFF2-40B4-BE49-F238E27FC236}">
                <a16:creationId xmlns:a16="http://schemas.microsoft.com/office/drawing/2014/main" id="{C5D2FB5D-F48B-0447-421F-F8A03B1AF6B6}"/>
              </a:ext>
            </a:extLst>
          </p:cNvPr>
          <p:cNvSpPr txBox="1">
            <a:spLocks/>
          </p:cNvSpPr>
          <p:nvPr/>
        </p:nvSpPr>
        <p:spPr>
          <a:xfrm>
            <a:off x="540000" y="2520000"/>
            <a:ext cx="3628473" cy="10478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bg1"/>
                </a:solidFill>
                <a:latin typeface="Azo Sans 2 Medium" panose="020B0703030503020204" pitchFamily="34" charset="0"/>
                <a:ea typeface="+mj-ea"/>
                <a:cs typeface="+mj-cs"/>
              </a:defRPr>
            </a:lvl1pPr>
          </a:lstStyle>
          <a:p>
            <a:r>
              <a:rPr lang="en-AU" sz="4400" b="1" dirty="0"/>
              <a:t>Distributor</a:t>
            </a:r>
          </a:p>
        </p:txBody>
      </p:sp>
      <p:grpSp>
        <p:nvGrpSpPr>
          <p:cNvPr id="13" name="Group 12">
            <a:extLst>
              <a:ext uri="{FF2B5EF4-FFF2-40B4-BE49-F238E27FC236}">
                <a16:creationId xmlns:a16="http://schemas.microsoft.com/office/drawing/2014/main" id="{5233CD52-17EA-9B16-B6EE-B131D622293C}"/>
              </a:ext>
            </a:extLst>
          </p:cNvPr>
          <p:cNvGrpSpPr/>
          <p:nvPr/>
        </p:nvGrpSpPr>
        <p:grpSpPr>
          <a:xfrm>
            <a:off x="7020000" y="3527456"/>
            <a:ext cx="3064669" cy="290513"/>
            <a:chOff x="8786813" y="2590799"/>
            <a:chExt cx="3064669" cy="290513"/>
          </a:xfrm>
        </p:grpSpPr>
        <p:sp>
          <p:nvSpPr>
            <p:cNvPr id="9" name="Rectangle: Rounded Corners 8">
              <a:extLst>
                <a:ext uri="{FF2B5EF4-FFF2-40B4-BE49-F238E27FC236}">
                  <a16:creationId xmlns:a16="http://schemas.microsoft.com/office/drawing/2014/main" id="{17266FF8-6D4E-EA5D-7325-CEEDD19C7C27}"/>
                </a:ext>
              </a:extLst>
            </p:cNvPr>
            <p:cNvSpPr/>
            <p:nvPr/>
          </p:nvSpPr>
          <p:spPr>
            <a:xfrm>
              <a:off x="8786813" y="2590799"/>
              <a:ext cx="3064669" cy="2905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a:extLst>
                <a:ext uri="{FF2B5EF4-FFF2-40B4-BE49-F238E27FC236}">
                  <a16:creationId xmlns:a16="http://schemas.microsoft.com/office/drawing/2014/main" id="{CD3D26DA-D743-A8AE-30DC-213DC023CBBC}"/>
                </a:ext>
              </a:extLst>
            </p:cNvPr>
            <p:cNvPicPr>
              <a:picLocks noChangeAspect="1"/>
            </p:cNvPicPr>
            <p:nvPr/>
          </p:nvPicPr>
          <p:blipFill>
            <a:blip r:embed="rId3"/>
            <a:stretch>
              <a:fillRect/>
            </a:stretch>
          </p:blipFill>
          <p:spPr>
            <a:xfrm>
              <a:off x="8833250" y="2619594"/>
              <a:ext cx="2965050" cy="237204"/>
            </a:xfrm>
            <a:prstGeom prst="rect">
              <a:avLst/>
            </a:prstGeom>
          </p:spPr>
        </p:pic>
      </p:grpSp>
      <p:pic>
        <p:nvPicPr>
          <p:cNvPr id="17" name="Picture 16">
            <a:extLst>
              <a:ext uri="{FF2B5EF4-FFF2-40B4-BE49-F238E27FC236}">
                <a16:creationId xmlns:a16="http://schemas.microsoft.com/office/drawing/2014/main" id="{DFE1880D-8586-6C6C-C975-951F0634A2FD}"/>
              </a:ext>
            </a:extLst>
          </p:cNvPr>
          <p:cNvPicPr>
            <a:picLocks noChangeAspect="1"/>
          </p:cNvPicPr>
          <p:nvPr/>
        </p:nvPicPr>
        <p:blipFill>
          <a:blip r:embed="rId4"/>
          <a:stretch>
            <a:fillRect/>
          </a:stretch>
        </p:blipFill>
        <p:spPr>
          <a:xfrm>
            <a:off x="406517" y="381000"/>
            <a:ext cx="2265246" cy="652463"/>
          </a:xfrm>
          <a:prstGeom prst="rect">
            <a:avLst/>
          </a:prstGeom>
        </p:spPr>
      </p:pic>
    </p:spTree>
    <p:extLst>
      <p:ext uri="{BB962C8B-B14F-4D97-AF65-F5344CB8AC3E}">
        <p14:creationId xmlns:p14="http://schemas.microsoft.com/office/powerpoint/2010/main" val="1449788126"/>
      </p:ext>
    </p:extLst>
  </p:cSld>
  <p:clrMapOvr>
    <a:masterClrMapping/>
  </p:clrMapOvr>
</p:sld>
</file>

<file path=ppt/theme/theme1.xml><?xml version="1.0" encoding="utf-8"?>
<a:theme xmlns:a="http://schemas.openxmlformats.org/drawingml/2006/main" name="Oventrop">
  <a:themeElements>
    <a:clrScheme name="Oventrop">
      <a:dk1>
        <a:srgbClr val="636566"/>
      </a:dk1>
      <a:lt1>
        <a:srgbClr val="FFFFFF"/>
      </a:lt1>
      <a:dk2>
        <a:srgbClr val="00B1EB"/>
      </a:dk2>
      <a:lt2>
        <a:srgbClr val="C2C2C8"/>
      </a:lt2>
      <a:accent1>
        <a:srgbClr val="00B1EB"/>
      </a:accent1>
      <a:accent2>
        <a:srgbClr val="575E62"/>
      </a:accent2>
      <a:accent3>
        <a:srgbClr val="C2C2C8"/>
      </a:accent3>
      <a:accent4>
        <a:srgbClr val="4CC8F1"/>
      </a:accent4>
      <a:accent5>
        <a:srgbClr val="AAAEB0"/>
      </a:accent5>
      <a:accent6>
        <a:srgbClr val="E0E0E3"/>
      </a:accent6>
      <a:hlink>
        <a:srgbClr val="575E62"/>
      </a:hlink>
      <a:folHlink>
        <a:srgbClr val="575E62"/>
      </a:folHlink>
    </a:clrScheme>
    <a:fontScheme name="Oventrop">
      <a:majorFont>
        <a:latin typeface="Azo Sans 2 Medium"/>
        <a:ea typeface=""/>
        <a:cs typeface=""/>
      </a:majorFont>
      <a:minorFont>
        <a:latin typeface="Azo Sans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accent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noAutofit/>
      </a:bodyPr>
      <a:lstStyle>
        <a:defPPr marL="180975" indent="-180975" algn="l">
          <a:buClr>
            <a:schemeClr val="tx2"/>
          </a:buClr>
          <a:buSzPct val="120000"/>
          <a:buFont typeface="Arial" panose="020B0604020202020204" pitchFamily="34" charset="0"/>
          <a:buChar char="•"/>
          <a:defRPr sz="1600" dirty="0" smtClean="0"/>
        </a:defPPr>
      </a:lstStyle>
    </a:txDef>
  </a:objectDefaults>
  <a:extraClrSchemeLst/>
  <a:custClrLst>
    <a:custClr name="OV_Cyan80">
      <a:srgbClr val="00B1EB"/>
    </a:custClr>
    <a:custClr name="OV Cyan80 70">
      <a:srgbClr val="4CC8F1"/>
    </a:custClr>
    <a:custClr name="OV Cyan80 50">
      <a:srgbClr val="7FD8F5"/>
    </a:custClr>
    <a:custClr name="OV Cyan80 30">
      <a:srgbClr val="B2E7F9"/>
    </a:custClr>
    <a:custClr name="OV Hellgrau">
      <a:srgbClr val="C2C2C8"/>
    </a:custClr>
    <a:custClr name="OV Hellgrau 70">
      <a:srgbClr val="D4D4D8"/>
    </a:custClr>
    <a:custClr name="OV Hellgrau 50">
      <a:srgbClr val="E0E0E3"/>
    </a:custClr>
    <a:custClr name="OV Hellgrau 30">
      <a:srgbClr val="EDEDEE"/>
    </a:custClr>
    <a:custClr name="OV Anthrazit">
      <a:srgbClr val="575E62"/>
    </a:custClr>
    <a:custClr name="OV Anthrazit 70">
      <a:srgbClr val="898E90"/>
    </a:custClr>
    <a:custClr name="OV Anthrazit 50">
      <a:srgbClr val="AAAEB0"/>
    </a:custClr>
    <a:custClr name="OV Anthrazit 30">
      <a:srgbClr val="CCCECF"/>
    </a:custClr>
    <a:custClr name="OV Rot">
      <a:srgbClr val="DB0720"/>
    </a:custClr>
    <a:custClr name="OV Rot 70">
      <a:srgbClr val="E55062"/>
    </a:custClr>
    <a:custClr name="OV Rot 50">
      <a:srgbClr val="ED828F"/>
    </a:custClr>
    <a:custClr name="OV Rot 30">
      <a:srgbClr val="F4B4BB"/>
    </a:custClr>
    <a:custClr name="OV Lila">
      <a:srgbClr val="832C87"/>
    </a:custClr>
    <a:custClr name="OV Lila 70">
      <a:srgbClr val="A86AAA"/>
    </a:custClr>
    <a:custClr name="OV Lila 50">
      <a:srgbClr val="C195C3"/>
    </a:custClr>
    <a:custClr name="OV Lila 30">
      <a:srgbClr val="D9BFDB"/>
    </a:custClr>
    <a:custClr name="OV Grün">
      <a:srgbClr val="00A984"/>
    </a:custClr>
    <a:custClr name="OV Grün 70">
      <a:srgbClr val="4CC2A8"/>
    </a:custClr>
    <a:custClr name="OV Grün 50">
      <a:srgbClr val="7FD4C1"/>
    </a:custClr>
    <a:custClr name="OV Grün 30">
      <a:srgbClr val="B2E5DA"/>
    </a:custClr>
    <a:custClr name="OV Blau">
      <a:srgbClr val="00628B"/>
    </a:custClr>
    <a:custClr name="OV Blau 70">
      <a:srgbClr val="4C90AD"/>
    </a:custClr>
    <a:custClr name="OV Blau 50">
      <a:srgbClr val="7FB0C5"/>
    </a:custClr>
    <a:custClr name="OV Blau 30">
      <a:srgbClr val="B2CFDC"/>
    </a:custClr>
  </a:custClrLst>
  <a:extLst>
    <a:ext uri="{05A4C25C-085E-4340-85A3-A5531E510DB2}">
      <thm15:themeFamily xmlns:thm15="http://schemas.microsoft.com/office/thememl/2012/main" name="03299 Oventrop PPT-Master_200610" id="{EE0AC97C-C235-4A22-B52D-6B2AEF5AA892}" vid="{1FF79AC6-6E9F-4EDC-A2D4-3EBE1B1CAA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011bcc-30e8-4156-8e18-9952c4344136">
      <Terms xmlns="http://schemas.microsoft.com/office/infopath/2007/PartnerControls"/>
    </lcf76f155ced4ddcb4097134ff3c332f>
    <TaxCatchAll xmlns="b54301d6-76dd-4d44-a7e9-e3e42a0b5d88" xsi:nil="true"/>
    <SharedWithUsers xmlns="b54301d6-76dd-4d44-a7e9-e3e42a0b5d88">
      <UserInfo>
        <DisplayName>Matt Swanson</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58E446F11C58E4ABCC67B00725C6874" ma:contentTypeVersion="18" ma:contentTypeDescription="Create a new document." ma:contentTypeScope="" ma:versionID="ea4c58d62ce372c18d96fd8271f998a5">
  <xsd:schema xmlns:xsd="http://www.w3.org/2001/XMLSchema" xmlns:xs="http://www.w3.org/2001/XMLSchema" xmlns:p="http://schemas.microsoft.com/office/2006/metadata/properties" xmlns:ns2="b54301d6-76dd-4d44-a7e9-e3e42a0b5d88" xmlns:ns3="f4011bcc-30e8-4156-8e18-9952c4344136" targetNamespace="http://schemas.microsoft.com/office/2006/metadata/properties" ma:root="true" ma:fieldsID="6c161a386d279b62c3b41914bed485bc" ns2:_="" ns3:_="">
    <xsd:import namespace="b54301d6-76dd-4d44-a7e9-e3e42a0b5d88"/>
    <xsd:import namespace="f4011bcc-30e8-4156-8e18-9952c43441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4301d6-76dd-4d44-a7e9-e3e42a0b5d8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787c5a6f-1b2a-4ab0-b097-0d7c832a232b}" ma:internalName="TaxCatchAll" ma:showField="CatchAllData" ma:web="b54301d6-76dd-4d44-a7e9-e3e42a0b5d8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4011bcc-30e8-4156-8e18-9952c434413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86b3520-4438-4d79-8933-7f4d2c5e641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C60503-CB73-4EAF-A1D9-0068EF2E5DA1}">
  <ds:schemaRefs>
    <ds:schemaRef ds:uri="http://purl.org/dc/terms/"/>
    <ds:schemaRef ds:uri="http://purl.org/dc/elements/1.1/"/>
    <ds:schemaRef ds:uri="http://schemas.microsoft.com/office/2006/documentManagement/types"/>
    <ds:schemaRef ds:uri="a2168baa-28e4-414f-a792-9028347b3dc8"/>
    <ds:schemaRef ds:uri="http://purl.org/dc/dcmitype/"/>
    <ds:schemaRef ds:uri="5bc4dd82-8a36-404d-9cd0-cb31f2cb9bf1"/>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f4011bcc-30e8-4156-8e18-9952c4344136"/>
    <ds:schemaRef ds:uri="b54301d6-76dd-4d44-a7e9-e3e42a0b5d88"/>
  </ds:schemaRefs>
</ds:datastoreItem>
</file>

<file path=customXml/itemProps2.xml><?xml version="1.0" encoding="utf-8"?>
<ds:datastoreItem xmlns:ds="http://schemas.openxmlformats.org/officeDocument/2006/customXml" ds:itemID="{CC644057-EA10-4FB7-B0AD-D7CDA97F6DF7}">
  <ds:schemaRefs>
    <ds:schemaRef ds:uri="http://schemas.microsoft.com/sharepoint/v3/contenttype/forms"/>
  </ds:schemaRefs>
</ds:datastoreItem>
</file>

<file path=customXml/itemProps3.xml><?xml version="1.0" encoding="utf-8"?>
<ds:datastoreItem xmlns:ds="http://schemas.openxmlformats.org/officeDocument/2006/customXml" ds:itemID="{B7B89DED-ED56-4421-908F-D0E716735E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4301d6-76dd-4d44-a7e9-e3e42a0b5d88"/>
    <ds:schemaRef ds:uri="f4011bcc-30e8-4156-8e18-9952c43441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28349</TotalTime>
  <Words>4639</Words>
  <Application>Microsoft Macintosh PowerPoint</Application>
  <PresentationFormat>Widescreen</PresentationFormat>
  <Paragraphs>715</Paragraphs>
  <Slides>49</Slides>
  <Notes>47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Abadi Extra Light</vt:lpstr>
      <vt:lpstr>Arial</vt:lpstr>
      <vt:lpstr>Azo Sans 2</vt:lpstr>
      <vt:lpstr>Azo Sans 2 Light</vt:lpstr>
      <vt:lpstr>Azo Sans 2 Medium</vt:lpstr>
      <vt:lpstr>Calibri</vt:lpstr>
      <vt:lpstr>Levenim MT</vt:lpstr>
      <vt:lpstr>Times New Roman</vt:lpstr>
      <vt:lpstr>Wingdings</vt:lpstr>
      <vt:lpstr>Oventrop</vt:lpstr>
      <vt:lpstr>Aquanova Systems</vt:lpstr>
      <vt:lpstr>Aquanova Product Range</vt:lpstr>
      <vt:lpstr>PowerPoint Presentation</vt:lpstr>
      <vt:lpstr>History</vt:lpstr>
      <vt:lpstr>PowerPoint Presentation</vt:lpstr>
      <vt:lpstr>Expertise</vt:lpstr>
      <vt:lpstr>Presence</vt:lpstr>
      <vt:lpstr>PowerPoint Presentation</vt:lpstr>
      <vt:lpstr>Support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Regumaq X Next Generation DHW</vt:lpstr>
      <vt:lpstr>PowerPoint Presentation</vt:lpstr>
      <vt:lpstr>PowerPoint Presentation</vt:lpstr>
      <vt:lpstr>PowerPoint Presentation</vt:lpstr>
      <vt:lpstr>PowerPoint Presentation</vt:lpstr>
      <vt:lpstr>PowerPoint Presentation</vt:lpstr>
      <vt:lpstr>Regudis is an HIU</vt:lpstr>
      <vt:lpstr>Heating Interface Units</vt:lpstr>
      <vt:lpstr>PowerPoint Presentation</vt:lpstr>
      <vt:lpstr>Heating Interface Units</vt:lpstr>
      <vt:lpstr>Regudis W-HTE</vt:lpstr>
      <vt:lpstr>Regudis W-HTE</vt:lpstr>
      <vt:lpstr>Regudis W-HTE</vt:lpstr>
      <vt:lpstr>Regudis W-HTE</vt:lpstr>
      <vt:lpstr>Regudis W-HTE</vt:lpstr>
      <vt:lpstr>PowerPoint Presentation</vt:lpstr>
      <vt:lpstr>Designing with Regudis W</vt:lpstr>
      <vt:lpstr>Designing with Regudis W</vt:lpstr>
      <vt:lpstr>Kingfisher Grove Retirement Village</vt:lpstr>
      <vt:lpstr>Designing with Regudis W</vt:lpstr>
      <vt:lpstr>Kingfisher Grove</vt:lpstr>
      <vt:lpstr>Kingfisher Grove</vt:lpstr>
      <vt:lpstr>Kingfisher Grove</vt:lpstr>
      <vt:lpstr>Kingfisher Grove</vt:lpstr>
      <vt:lpstr>Designing with Regudis W</vt:lpstr>
      <vt:lpstr>Designing with Regudis W</vt:lpstr>
      <vt:lpstr>Designing with Regudis W</vt:lpstr>
      <vt:lpstr>Designing with Regudis W</vt:lpstr>
      <vt:lpstr>PowerPoint Presentation</vt:lpstr>
      <vt:lpstr>PowerPoint Presentation</vt:lpstr>
    </vt:vector>
  </TitlesOfParts>
  <Manager>Country Manager</Manager>
  <Company>Oventrop Australia &amp; New Zealand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OV Aquanova Systems</dc:subject>
  <dc:creator>Rob Willing</dc:creator>
  <cp:keywords/>
  <dc:description/>
  <cp:lastModifiedBy>Shane Fernando</cp:lastModifiedBy>
  <cp:revision>426</cp:revision>
  <cp:lastPrinted>2024-09-18T08:47:46Z</cp:lastPrinted>
  <dcterms:created xsi:type="dcterms:W3CDTF">2022-01-31T23:22:27Z</dcterms:created>
  <dcterms:modified xsi:type="dcterms:W3CDTF">2026-09-16T06:32:44Z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0x010100B698C48F66242B4FBEA00C8D019FF910</vt:lpwstr>
  </property>
  <property fmtid="{D5CDD505-2E9C-101B-9397-08002B2CF9AE}" pid="3" name="MediaServiceImageTags">
    <vt:lpwstr/>
  </property>
</Properties>
</file>